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67" r:id="rId3"/>
    <p:sldId id="273" r:id="rId4"/>
    <p:sldId id="257" r:id="rId5"/>
    <p:sldId id="268" r:id="rId6"/>
    <p:sldId id="269" r:id="rId7"/>
    <p:sldId id="270" r:id="rId8"/>
    <p:sldId id="271" r:id="rId9"/>
    <p:sldId id="272" r:id="rId10"/>
    <p:sldId id="259" r:id="rId11"/>
    <p:sldId id="275" r:id="rId12"/>
    <p:sldId id="276" r:id="rId13"/>
    <p:sldId id="277" r:id="rId14"/>
    <p:sldId id="280" r:id="rId15"/>
    <p:sldId id="258" r:id="rId16"/>
    <p:sldId id="260" r:id="rId17"/>
    <p:sldId id="261" r:id="rId18"/>
    <p:sldId id="262" r:id="rId19"/>
    <p:sldId id="263" r:id="rId20"/>
    <p:sldId id="278" r:id="rId21"/>
    <p:sldId id="264" r:id="rId22"/>
    <p:sldId id="265" r:id="rId23"/>
    <p:sldId id="266"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000" autoAdjust="0"/>
    <p:restoredTop sz="93651" autoAdjust="0"/>
  </p:normalViewPr>
  <p:slideViewPr>
    <p:cSldViewPr snapToGrid="0">
      <p:cViewPr varScale="1">
        <p:scale>
          <a:sx n="69" d="100"/>
          <a:sy n="69" d="100"/>
        </p:scale>
        <p:origin x="1392" y="60"/>
      </p:cViewPr>
      <p:guideLst/>
    </p:cSldViewPr>
  </p:slideViewPr>
  <p:notesTextViewPr>
    <p:cViewPr>
      <p:scale>
        <a:sx n="1" d="1"/>
        <a:sy n="1" d="1"/>
      </p:scale>
      <p:origin x="0" y="0"/>
    </p:cViewPr>
  </p:notesTextViewPr>
  <p:notesViewPr>
    <p:cSldViewPr snapToGrid="0">
      <p:cViewPr>
        <p:scale>
          <a:sx n="90" d="100"/>
          <a:sy n="90" d="100"/>
        </p:scale>
        <p:origin x="2034" y="-2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B387FD-9B93-44AD-9A96-751AD85AB816}" type="datetimeFigureOut">
              <a:rPr lang="en-GB" smtClean="0"/>
              <a:t>09/03/2016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149C76-1547-49EE-94B6-77CC2A7F64A2}" type="slidenum">
              <a:rPr lang="en-GB" smtClean="0"/>
              <a:t>‹#›</a:t>
            </a:fld>
            <a:endParaRPr lang="en-GB"/>
          </a:p>
        </p:txBody>
      </p:sp>
    </p:spTree>
    <p:extLst>
      <p:ext uri="{BB962C8B-B14F-4D97-AF65-F5344CB8AC3E}">
        <p14:creationId xmlns:p14="http://schemas.microsoft.com/office/powerpoint/2010/main" val="1720773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0149C76-1547-49EE-94B6-77CC2A7F64A2}" type="slidenum">
              <a:rPr lang="en-GB" smtClean="0"/>
              <a:t>1</a:t>
            </a:fld>
            <a:endParaRPr lang="en-GB"/>
          </a:p>
        </p:txBody>
      </p:sp>
    </p:spTree>
    <p:extLst>
      <p:ext uri="{BB962C8B-B14F-4D97-AF65-F5344CB8AC3E}">
        <p14:creationId xmlns:p14="http://schemas.microsoft.com/office/powerpoint/2010/main" val="3271520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how your project will work rather than just what it will do.</a:t>
            </a:r>
            <a:endParaRPr lang="en-GB" dirty="0"/>
          </a:p>
          <a:p>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10</a:t>
            </a:fld>
            <a:endParaRPr lang="en-GB"/>
          </a:p>
        </p:txBody>
      </p:sp>
    </p:spTree>
    <p:extLst>
      <p:ext uri="{BB962C8B-B14F-4D97-AF65-F5344CB8AC3E}">
        <p14:creationId xmlns:p14="http://schemas.microsoft.com/office/powerpoint/2010/main" val="3919515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Example of ecommerce database – no of simultaneous users, no of products, </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11</a:t>
            </a:fld>
            <a:endParaRPr lang="en-GB"/>
          </a:p>
        </p:txBody>
      </p:sp>
    </p:spTree>
    <p:extLst>
      <p:ext uri="{BB962C8B-B14F-4D97-AF65-F5344CB8AC3E}">
        <p14:creationId xmlns:p14="http://schemas.microsoft.com/office/powerpoint/2010/main" val="2723595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Consider all users, not just the customers they might need different interfaces and different levels of security / access</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12</a:t>
            </a:fld>
            <a:endParaRPr lang="en-GB"/>
          </a:p>
        </p:txBody>
      </p:sp>
    </p:spTree>
    <p:extLst>
      <p:ext uri="{BB962C8B-B14F-4D97-AF65-F5344CB8AC3E}">
        <p14:creationId xmlns:p14="http://schemas.microsoft.com/office/powerpoint/2010/main" val="1444889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will be producing more detailed material later on, so consider this at top level</a:t>
            </a:r>
          </a:p>
          <a:p>
            <a:endParaRPr lang="en-GB" dirty="0"/>
          </a:p>
          <a:p>
            <a:r>
              <a:rPr lang="en-GB" dirty="0" smtClean="0"/>
              <a:t>You might want to create a top level structure diagram to show the expected program structure.</a:t>
            </a:r>
          </a:p>
          <a:p>
            <a:endParaRPr lang="en-GB" dirty="0"/>
          </a:p>
          <a:p>
            <a:r>
              <a:rPr lang="en-GB" dirty="0" smtClean="0"/>
              <a:t>You also need an overview of the data requirements – data stored externally, either on file or in a database</a:t>
            </a:r>
          </a:p>
          <a:p>
            <a:endParaRPr lang="en-GB" dirty="0"/>
          </a:p>
          <a:p>
            <a:r>
              <a:rPr lang="en-GB" dirty="0" smtClean="0"/>
              <a:t> </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13</a:t>
            </a:fld>
            <a:endParaRPr lang="en-GB"/>
          </a:p>
        </p:txBody>
      </p:sp>
    </p:spTree>
    <p:extLst>
      <p:ext uri="{BB962C8B-B14F-4D97-AF65-F5344CB8AC3E}">
        <p14:creationId xmlns:p14="http://schemas.microsoft.com/office/powerpoint/2010/main" val="17427563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14</a:t>
            </a:fld>
            <a:endParaRPr lang="en-GB"/>
          </a:p>
        </p:txBody>
      </p:sp>
    </p:spTree>
    <p:extLst>
      <p:ext uri="{BB962C8B-B14F-4D97-AF65-F5344CB8AC3E}">
        <p14:creationId xmlns:p14="http://schemas.microsoft.com/office/powerpoint/2010/main" val="29139916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test plan should test both functional and non-functional requirements and include criteria for end-user testing.</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15</a:t>
            </a:fld>
            <a:endParaRPr lang="en-GB"/>
          </a:p>
        </p:txBody>
      </p:sp>
    </p:spTree>
    <p:extLst>
      <p:ext uri="{BB962C8B-B14F-4D97-AF65-F5344CB8AC3E}">
        <p14:creationId xmlns:p14="http://schemas.microsoft.com/office/powerpoint/2010/main" val="42211966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Make sketches of the interface, or use wireframe software to design it.</a:t>
            </a:r>
          </a:p>
          <a:p>
            <a:endParaRPr lang="en-GB" dirty="0" smtClean="0"/>
          </a:p>
          <a:p>
            <a:r>
              <a:rPr lang="en-GB" dirty="0" smtClean="0"/>
              <a:t>For real commercial projects clients will often be provided with a variety of interface designs / wireframes so that they can evaluate them. </a:t>
            </a:r>
          </a:p>
          <a:p>
            <a:endParaRPr lang="en-GB" dirty="0"/>
          </a:p>
          <a:p>
            <a:r>
              <a:rPr lang="en-GB" dirty="0" smtClean="0"/>
              <a:t>You may wish to discuss existing user interfaces for similar programs and their advantages and disadvantages</a:t>
            </a:r>
          </a:p>
          <a:p>
            <a:endParaRPr lang="en-GB" dirty="0"/>
          </a:p>
          <a:p>
            <a:r>
              <a:rPr lang="en-GB" dirty="0" smtClean="0"/>
              <a:t>Show inputs and outputs on your interface e design</a:t>
            </a:r>
          </a:p>
          <a:p>
            <a:endParaRPr lang="en-GB" dirty="0"/>
          </a:p>
          <a:p>
            <a:r>
              <a:rPr lang="en-GB" dirty="0"/>
              <a:t>Remember to include </a:t>
            </a:r>
            <a:r>
              <a:rPr lang="en-GB" dirty="0" smtClean="0"/>
              <a:t>accessibility in the design of your interface</a:t>
            </a:r>
            <a:endParaRPr lang="en-GB" dirty="0"/>
          </a:p>
          <a:p>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16</a:t>
            </a:fld>
            <a:endParaRPr lang="en-GB"/>
          </a:p>
        </p:txBody>
      </p:sp>
    </p:spTree>
    <p:extLst>
      <p:ext uri="{BB962C8B-B14F-4D97-AF65-F5344CB8AC3E}">
        <p14:creationId xmlns:p14="http://schemas.microsoft.com/office/powerpoint/2010/main" val="35056725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you are using an object oriented programming language then use UML class diagrams and use case diagrams</a:t>
            </a:r>
          </a:p>
          <a:p>
            <a:endParaRPr lang="en-GB" dirty="0"/>
          </a:p>
          <a:p>
            <a:r>
              <a:rPr lang="en-GB" dirty="0" smtClean="0"/>
              <a:t>You may also wish to use structure diagrams and  Data flow diagrams</a:t>
            </a:r>
          </a:p>
          <a:p>
            <a:endParaRPr lang="en-GB" dirty="0"/>
          </a:p>
          <a:p>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17</a:t>
            </a:fld>
            <a:endParaRPr lang="en-GB"/>
          </a:p>
        </p:txBody>
      </p:sp>
    </p:spTree>
    <p:extLst>
      <p:ext uri="{BB962C8B-B14F-4D97-AF65-F5344CB8AC3E}">
        <p14:creationId xmlns:p14="http://schemas.microsoft.com/office/powerpoint/2010/main" val="13390835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Your data structure design will depend on the nature if your project. If you are using a database to store external data then the record structure will need to be documented</a:t>
            </a:r>
          </a:p>
          <a:p>
            <a:endParaRPr lang="en-GB" dirty="0"/>
          </a:p>
          <a:p>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18</a:t>
            </a:fld>
            <a:endParaRPr lang="en-GB"/>
          </a:p>
        </p:txBody>
      </p:sp>
    </p:spTree>
    <p:extLst>
      <p:ext uri="{BB962C8B-B14F-4D97-AF65-F5344CB8AC3E}">
        <p14:creationId xmlns:p14="http://schemas.microsoft.com/office/powerpoint/2010/main" val="32927429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a minimum requirement, however "other coding of similar complexity" is broad enough to allow some flexibility </a:t>
            </a:r>
          </a:p>
          <a:p>
            <a:endParaRPr lang="en-GB" dirty="0"/>
          </a:p>
          <a:p>
            <a:r>
              <a:rPr lang="en-GB" dirty="0" smtClean="0"/>
              <a:t>Remember you must also implement a user interface with input validation and your program must interface with stored data of some sort (database or file)</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19</a:t>
            </a:fld>
            <a:endParaRPr lang="en-GB"/>
          </a:p>
        </p:txBody>
      </p:sp>
    </p:spTree>
    <p:extLst>
      <p:ext uri="{BB962C8B-B14F-4D97-AF65-F5344CB8AC3E}">
        <p14:creationId xmlns:p14="http://schemas.microsoft.com/office/powerpoint/2010/main" val="762344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3 sorts insertion selection with 2 lists and bubble</a:t>
            </a:r>
          </a:p>
          <a:p>
            <a:endParaRPr lang="en-GB" dirty="0"/>
          </a:p>
          <a:p>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2</a:t>
            </a:fld>
            <a:endParaRPr lang="en-GB"/>
          </a:p>
        </p:txBody>
      </p:sp>
    </p:spTree>
    <p:extLst>
      <p:ext uri="{BB962C8B-B14F-4D97-AF65-F5344CB8AC3E}">
        <p14:creationId xmlns:p14="http://schemas.microsoft.com/office/powerpoint/2010/main" val="11105670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Documenting progress Is very important. Particularly if there are major changes to your plan.  Although there are bound to be changes to  your plan as the project develops, don't wait until y8ou have completed your project before writing up the design  </a:t>
            </a:r>
          </a:p>
          <a:p>
            <a:endParaRPr lang="en-GB" dirty="0"/>
          </a:p>
          <a:p>
            <a:r>
              <a:rPr lang="en-GB" dirty="0" smtClean="0"/>
              <a:t>Its very easy to devote more time to this than the marks are worth. </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20</a:t>
            </a:fld>
            <a:endParaRPr lang="en-GB"/>
          </a:p>
        </p:txBody>
      </p:sp>
    </p:spTree>
    <p:extLst>
      <p:ext uri="{BB962C8B-B14F-4D97-AF65-F5344CB8AC3E}">
        <p14:creationId xmlns:p14="http://schemas.microsoft.com/office/powerpoint/2010/main" val="15517266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 is very important that you document your testing both during and after implementation.</a:t>
            </a:r>
          </a:p>
          <a:p>
            <a:endParaRPr lang="en-GB" dirty="0"/>
          </a:p>
          <a:p>
            <a:r>
              <a:rPr lang="en-GB" dirty="0" smtClean="0"/>
              <a:t>You need to get your users to test your program both as beta testers but also to do usability testing on the interface. Questionnaires are useful for collecting user reactions. </a:t>
            </a:r>
            <a:endParaRPr lang="en-GB" dirty="0"/>
          </a:p>
          <a:p>
            <a:r>
              <a:rPr lang="en-GB" dirty="0" smtClean="0"/>
              <a:t>If you do have to make changes, remember that these will have to be tested and documented  by referring back  to your design as well</a:t>
            </a:r>
          </a:p>
          <a:p>
            <a:endParaRPr lang="en-GB" dirty="0"/>
          </a:p>
          <a:p>
            <a:r>
              <a:rPr lang="en-GB" dirty="0" smtClean="0"/>
              <a:t>Keep your diary of progress up to date</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21</a:t>
            </a:fld>
            <a:endParaRPr lang="en-GB"/>
          </a:p>
        </p:txBody>
      </p:sp>
    </p:spTree>
    <p:extLst>
      <p:ext uri="{BB962C8B-B14F-4D97-AF65-F5344CB8AC3E}">
        <p14:creationId xmlns:p14="http://schemas.microsoft.com/office/powerpoint/2010/main" val="17271622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0149C76-1547-49EE-94B6-77CC2A7F64A2}" type="slidenum">
              <a:rPr lang="en-GB" smtClean="0"/>
              <a:t>22</a:t>
            </a:fld>
            <a:endParaRPr lang="en-GB"/>
          </a:p>
        </p:txBody>
      </p:sp>
    </p:spTree>
    <p:extLst>
      <p:ext uri="{BB962C8B-B14F-4D97-AF65-F5344CB8AC3E}">
        <p14:creationId xmlns:p14="http://schemas.microsoft.com/office/powerpoint/2010/main" val="32856799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Your tutor will want to see your program working and will ask you questions about it.</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23</a:t>
            </a:fld>
            <a:endParaRPr lang="en-GB"/>
          </a:p>
        </p:txBody>
      </p:sp>
    </p:spTree>
    <p:extLst>
      <p:ext uri="{BB962C8B-B14F-4D97-AF65-F5344CB8AC3E}">
        <p14:creationId xmlns:p14="http://schemas.microsoft.com/office/powerpoint/2010/main" val="2016538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Check with your tutor for deadlines!</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24</a:t>
            </a:fld>
            <a:endParaRPr lang="en-GB"/>
          </a:p>
        </p:txBody>
      </p:sp>
    </p:spTree>
    <p:extLst>
      <p:ext uri="{BB962C8B-B14F-4D97-AF65-F5344CB8AC3E}">
        <p14:creationId xmlns:p14="http://schemas.microsoft.com/office/powerpoint/2010/main" val="2712450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By now you certainly should have come up with an idea, and checked with your teacher that it is both feasible and at a suitable level of complexity.</a:t>
            </a:r>
          </a:p>
          <a:p>
            <a:endParaRPr lang="en-GB" dirty="0"/>
          </a:p>
          <a:p>
            <a:r>
              <a:rPr lang="en-GB" dirty="0" smtClean="0"/>
              <a:t>The end user group is important because it determines the user interface and also influences your test plan.</a:t>
            </a:r>
          </a:p>
          <a:p>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3</a:t>
            </a:fld>
            <a:endParaRPr lang="en-GB"/>
          </a:p>
        </p:txBody>
      </p:sp>
    </p:spTree>
    <p:extLst>
      <p:ext uri="{BB962C8B-B14F-4D97-AF65-F5344CB8AC3E}">
        <p14:creationId xmlns:p14="http://schemas.microsoft.com/office/powerpoint/2010/main" val="2292561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You arte bound to have to make changes to your plan as the project progresses. It is important that you document these changes and the reasons for them.</a:t>
            </a:r>
          </a:p>
          <a:p>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4</a:t>
            </a:fld>
            <a:endParaRPr lang="en-GB"/>
          </a:p>
        </p:txBody>
      </p:sp>
    </p:spTree>
    <p:extLst>
      <p:ext uri="{BB962C8B-B14F-4D97-AF65-F5344CB8AC3E}">
        <p14:creationId xmlns:p14="http://schemas.microsoft.com/office/powerpoint/2010/main" val="619096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Look at a variety of different ways of building your program -  what programming languages / technologies could you use? </a:t>
            </a:r>
            <a:r>
              <a:rPr lang="en-GB" dirty="0"/>
              <a:t> </a:t>
            </a:r>
            <a:r>
              <a:rPr lang="en-GB" dirty="0" smtClean="0"/>
              <a:t>Consider several different solutions in your feasibility study.</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5</a:t>
            </a:fld>
            <a:endParaRPr lang="en-GB"/>
          </a:p>
        </p:txBody>
      </p:sp>
    </p:spTree>
    <p:extLst>
      <p:ext uri="{BB962C8B-B14F-4D97-AF65-F5344CB8AC3E}">
        <p14:creationId xmlns:p14="http://schemas.microsoft.com/office/powerpoint/2010/main" val="3488438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a functional description – what it will do rather than how it will do it.  </a:t>
            </a:r>
            <a:r>
              <a:rPr lang="en-GB" dirty="0" err="1" smtClean="0"/>
              <a:t>ie</a:t>
            </a:r>
            <a:r>
              <a:rPr lang="en-GB" dirty="0" smtClean="0"/>
              <a:t>. Your program from the point of view of the client / user</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6</a:t>
            </a:fld>
            <a:endParaRPr lang="en-GB"/>
          </a:p>
        </p:txBody>
      </p:sp>
    </p:spTree>
    <p:extLst>
      <p:ext uri="{BB962C8B-B14F-4D97-AF65-F5344CB8AC3E}">
        <p14:creationId xmlns:p14="http://schemas.microsoft.com/office/powerpoint/2010/main" val="1186868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List possible resources. You don't necessarily have to use them all.</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7</a:t>
            </a:fld>
            <a:endParaRPr lang="en-GB"/>
          </a:p>
        </p:txBody>
      </p:sp>
    </p:spTree>
    <p:extLst>
      <p:ext uri="{BB962C8B-B14F-4D97-AF65-F5344CB8AC3E}">
        <p14:creationId xmlns:p14="http://schemas.microsoft.com/office/powerpoint/2010/main" val="3762160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Be prepared for your timetable to be flexible, so allow for unforeseen problems if you can.</a:t>
            </a:r>
          </a:p>
          <a:p>
            <a:endParaRPr lang="en-GB" dirty="0"/>
          </a:p>
          <a:p>
            <a:r>
              <a:rPr lang="en-GB" dirty="0" smtClean="0"/>
              <a:t>There are a variety of Gantt charting programs available. </a:t>
            </a:r>
          </a:p>
          <a:p>
            <a:endParaRPr lang="en-GB" dirty="0" smtClean="0"/>
          </a:p>
          <a:p>
            <a:r>
              <a:rPr lang="en-GB" dirty="0" smtClean="0"/>
              <a:t>https://www.ganttproject.biz/</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8</a:t>
            </a:fld>
            <a:endParaRPr lang="en-GB"/>
          </a:p>
        </p:txBody>
      </p:sp>
    </p:spTree>
    <p:extLst>
      <p:ext uri="{BB962C8B-B14F-4D97-AF65-F5344CB8AC3E}">
        <p14:creationId xmlns:p14="http://schemas.microsoft.com/office/powerpoint/2010/main" val="2953673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Using a blog means that you can add to it whether you are at school or at home. Your teacher will be able to see it and comment. If they use an aggregator they will be able to see whenever you make a new post.</a:t>
            </a:r>
          </a:p>
          <a:p>
            <a:endParaRPr lang="en-GB" dirty="0"/>
          </a:p>
          <a:p>
            <a:r>
              <a:rPr lang="en-GB" dirty="0" smtClean="0"/>
              <a:t>Your record of progress will be an invaluable resource when you come to write up your evaluation final presentation</a:t>
            </a:r>
            <a:endParaRPr lang="en-GB" dirty="0"/>
          </a:p>
        </p:txBody>
      </p:sp>
      <p:sp>
        <p:nvSpPr>
          <p:cNvPr id="4" name="Slide Number Placeholder 3"/>
          <p:cNvSpPr>
            <a:spLocks noGrp="1"/>
          </p:cNvSpPr>
          <p:nvPr>
            <p:ph type="sldNum" sz="quarter" idx="10"/>
          </p:nvPr>
        </p:nvSpPr>
        <p:spPr/>
        <p:txBody>
          <a:bodyPr/>
          <a:lstStyle/>
          <a:p>
            <a:fld id="{10149C76-1547-49EE-94B6-77CC2A7F64A2}" type="slidenum">
              <a:rPr lang="en-GB" smtClean="0"/>
              <a:t>9</a:t>
            </a:fld>
            <a:endParaRPr lang="en-GB"/>
          </a:p>
        </p:txBody>
      </p:sp>
    </p:spTree>
    <p:extLst>
      <p:ext uri="{BB962C8B-B14F-4D97-AF65-F5344CB8AC3E}">
        <p14:creationId xmlns:p14="http://schemas.microsoft.com/office/powerpoint/2010/main" val="3160558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9EFD190-75B9-45C6-B9FF-FD6DA376240F}"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3145397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EFD190-75B9-45C6-B9FF-FD6DA376240F}"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21748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EFD190-75B9-45C6-B9FF-FD6DA376240F}"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907876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EFD190-75B9-45C6-B9FF-FD6DA376240F}"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2410408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EFD190-75B9-45C6-B9FF-FD6DA376240F}"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3781210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EFD190-75B9-45C6-B9FF-FD6DA376240F}" type="datetimeFigureOut">
              <a:rPr lang="en-GB" smtClean="0"/>
              <a:t>09/03/2016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1607376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9EFD190-75B9-45C6-B9FF-FD6DA376240F}" type="datetimeFigureOut">
              <a:rPr lang="en-GB" smtClean="0"/>
              <a:t>09/03/2016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22993288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9EFD190-75B9-45C6-B9FF-FD6DA376240F}" type="datetimeFigureOut">
              <a:rPr lang="en-GB" smtClean="0"/>
              <a:t>09/03/2016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1772244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EFD190-75B9-45C6-B9FF-FD6DA376240F}" type="datetimeFigureOut">
              <a:rPr lang="en-GB" smtClean="0"/>
              <a:t>09/03/2016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573017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EFD190-75B9-45C6-B9FF-FD6DA376240F}" type="datetimeFigureOut">
              <a:rPr lang="en-GB" smtClean="0"/>
              <a:t>09/03/2016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2563300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EFD190-75B9-45C6-B9FF-FD6DA376240F}" type="datetimeFigureOut">
              <a:rPr lang="en-GB" smtClean="0"/>
              <a:t>09/03/2016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A971656-4697-4E29-84DB-C437D576A406}" type="slidenum">
              <a:rPr lang="en-GB" smtClean="0"/>
              <a:t>‹#›</a:t>
            </a:fld>
            <a:endParaRPr lang="en-GB"/>
          </a:p>
        </p:txBody>
      </p:sp>
    </p:spTree>
    <p:extLst>
      <p:ext uri="{BB962C8B-B14F-4D97-AF65-F5344CB8AC3E}">
        <p14:creationId xmlns:p14="http://schemas.microsoft.com/office/powerpoint/2010/main" val="1681145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EFD190-75B9-45C6-B9FF-FD6DA376240F}" type="datetimeFigureOut">
              <a:rPr lang="en-GB" smtClean="0"/>
              <a:t>09/03/2016</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971656-4697-4E29-84DB-C437D576A406}" type="slidenum">
              <a:rPr lang="en-GB" smtClean="0"/>
              <a:t>‹#›</a:t>
            </a:fld>
            <a:endParaRPr lang="en-GB"/>
          </a:p>
        </p:txBody>
      </p:sp>
    </p:spTree>
    <p:extLst>
      <p:ext uri="{BB962C8B-B14F-4D97-AF65-F5344CB8AC3E}">
        <p14:creationId xmlns:p14="http://schemas.microsoft.com/office/powerpoint/2010/main" val="8515000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Advanced Higher Computing Science</a:t>
            </a:r>
            <a:endParaRPr lang="en-GB" dirty="0"/>
          </a:p>
        </p:txBody>
      </p:sp>
      <p:sp>
        <p:nvSpPr>
          <p:cNvPr id="3" name="Subtitle 2"/>
          <p:cNvSpPr>
            <a:spLocks noGrp="1"/>
          </p:cNvSpPr>
          <p:nvPr>
            <p:ph type="subTitle" idx="1"/>
          </p:nvPr>
        </p:nvSpPr>
        <p:spPr/>
        <p:txBody>
          <a:bodyPr>
            <a:normAutofit/>
          </a:bodyPr>
          <a:lstStyle/>
          <a:p>
            <a:r>
              <a:rPr lang="en-GB" sz="4000" dirty="0" smtClean="0"/>
              <a:t>The Project</a:t>
            </a:r>
            <a:endParaRPr lang="en-GB" sz="4000" dirty="0"/>
          </a:p>
        </p:txBody>
      </p:sp>
    </p:spTree>
    <p:extLst>
      <p:ext uri="{BB962C8B-B14F-4D97-AF65-F5344CB8AC3E}">
        <p14:creationId xmlns:p14="http://schemas.microsoft.com/office/powerpoint/2010/main" val="730667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Requirements Specification</a:t>
            </a:r>
            <a:endParaRPr lang="en-GB" dirty="0"/>
          </a:p>
        </p:txBody>
      </p:sp>
      <p:sp>
        <p:nvSpPr>
          <p:cNvPr id="3" name="Content Placeholder 2"/>
          <p:cNvSpPr>
            <a:spLocks noGrp="1"/>
          </p:cNvSpPr>
          <p:nvPr>
            <p:ph idx="1"/>
          </p:nvPr>
        </p:nvSpPr>
        <p:spPr/>
        <p:txBody>
          <a:bodyPr>
            <a:normAutofit lnSpcReduction="10000"/>
          </a:bodyPr>
          <a:lstStyle/>
          <a:p>
            <a:pPr marL="514350" indent="-514350">
              <a:lnSpc>
                <a:spcPct val="80000"/>
              </a:lnSpc>
              <a:buFont typeface="+mj-lt"/>
              <a:buAutoNum type="arabicPeriod"/>
            </a:pPr>
            <a:r>
              <a:rPr lang="en-GB" altLang="en-US" dirty="0" smtClean="0"/>
              <a:t>Purpose</a:t>
            </a:r>
          </a:p>
          <a:p>
            <a:pPr marL="514350" indent="-514350">
              <a:lnSpc>
                <a:spcPct val="80000"/>
              </a:lnSpc>
              <a:buFont typeface="+mj-lt"/>
              <a:buAutoNum type="arabicPeriod"/>
            </a:pPr>
            <a:r>
              <a:rPr lang="en-GB" altLang="en-US" dirty="0"/>
              <a:t>Scope and </a:t>
            </a:r>
            <a:r>
              <a:rPr lang="en-GB" altLang="en-US" dirty="0" smtClean="0"/>
              <a:t>Boundaries</a:t>
            </a:r>
          </a:p>
          <a:p>
            <a:pPr marL="514350" indent="-514350">
              <a:lnSpc>
                <a:spcPct val="80000"/>
              </a:lnSpc>
              <a:buFont typeface="+mj-lt"/>
              <a:buAutoNum type="arabicPeriod"/>
            </a:pPr>
            <a:r>
              <a:rPr lang="en-GB" altLang="en-US" dirty="0"/>
              <a:t>U</a:t>
            </a:r>
            <a:r>
              <a:rPr lang="en-GB" altLang="en-US" dirty="0" smtClean="0"/>
              <a:t>ser requirements</a:t>
            </a:r>
            <a:endParaRPr lang="en-GB" altLang="en-US" dirty="0"/>
          </a:p>
          <a:p>
            <a:pPr marL="514350" indent="-514350">
              <a:buFont typeface="+mj-lt"/>
              <a:buAutoNum type="arabicPeriod"/>
            </a:pPr>
            <a:r>
              <a:rPr lang="en-GB" altLang="en-US" dirty="0" smtClean="0"/>
              <a:t>Detailed </a:t>
            </a:r>
            <a:r>
              <a:rPr lang="en-GB" altLang="en-US" dirty="0"/>
              <a:t>functional r</a:t>
            </a:r>
            <a:r>
              <a:rPr lang="en-GB" altLang="en-US" dirty="0" smtClean="0"/>
              <a:t>equirements</a:t>
            </a:r>
          </a:p>
          <a:p>
            <a:pPr marL="1071563"/>
            <a:r>
              <a:rPr lang="en-GB" dirty="0" smtClean="0"/>
              <a:t>Interface</a:t>
            </a:r>
          </a:p>
          <a:p>
            <a:pPr marL="1071563"/>
            <a:r>
              <a:rPr lang="en-GB" dirty="0" smtClean="0"/>
              <a:t>Coding</a:t>
            </a:r>
          </a:p>
          <a:p>
            <a:pPr marL="1071563"/>
            <a:r>
              <a:rPr lang="en-GB" dirty="0" smtClean="0"/>
              <a:t>Data structures</a:t>
            </a:r>
          </a:p>
          <a:p>
            <a:pPr marL="514350" indent="-514350">
              <a:buAutoNum type="arabicPeriod" startAt="5"/>
            </a:pPr>
            <a:r>
              <a:rPr lang="en-GB" altLang="en-US" dirty="0" smtClean="0"/>
              <a:t>Inputs and Outputs</a:t>
            </a:r>
          </a:p>
          <a:p>
            <a:pPr marL="514350" indent="-514350">
              <a:buAutoNum type="arabicPeriod" startAt="5"/>
            </a:pPr>
            <a:r>
              <a:rPr lang="en-GB" altLang="en-US" dirty="0" smtClean="0"/>
              <a:t>Test Plan</a:t>
            </a:r>
            <a:endParaRPr lang="en-GB" altLang="en-US" dirty="0"/>
          </a:p>
          <a:p>
            <a:pPr marL="714375"/>
            <a:endParaRPr lang="en-GB" dirty="0"/>
          </a:p>
        </p:txBody>
      </p:sp>
    </p:spTree>
    <p:extLst>
      <p:ext uri="{BB962C8B-B14F-4D97-AF65-F5344CB8AC3E}">
        <p14:creationId xmlns:p14="http://schemas.microsoft.com/office/powerpoint/2010/main" val="2187803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Requirements Specification 2: </a:t>
            </a:r>
            <a:br>
              <a:rPr lang="en-GB" dirty="0" smtClean="0"/>
            </a:br>
            <a:r>
              <a:rPr lang="en-GB" dirty="0" smtClean="0"/>
              <a:t>	 </a:t>
            </a:r>
            <a:r>
              <a:rPr lang="en-GB" altLang="en-US" dirty="0" smtClean="0"/>
              <a:t>Scope </a:t>
            </a:r>
            <a:r>
              <a:rPr lang="en-GB" altLang="en-US" dirty="0"/>
              <a:t>and </a:t>
            </a:r>
            <a:r>
              <a:rPr lang="en-GB" altLang="en-US" dirty="0" smtClean="0"/>
              <a:t>Boundaries</a:t>
            </a:r>
            <a:r>
              <a:rPr lang="en-GB" altLang="en-US" dirty="0"/>
              <a:t/>
            </a:r>
            <a:br>
              <a:rPr lang="en-GB" altLang="en-US" dirty="0"/>
            </a:br>
            <a:endParaRPr lang="en-GB" dirty="0"/>
          </a:p>
        </p:txBody>
      </p:sp>
      <p:sp>
        <p:nvSpPr>
          <p:cNvPr id="3" name="Content Placeholder 2"/>
          <p:cNvSpPr>
            <a:spLocks noGrp="1"/>
          </p:cNvSpPr>
          <p:nvPr>
            <p:ph idx="1"/>
          </p:nvPr>
        </p:nvSpPr>
        <p:spPr>
          <a:xfrm>
            <a:off x="628650" y="1825625"/>
            <a:ext cx="8072438" cy="4351338"/>
          </a:xfrm>
        </p:spPr>
        <p:txBody>
          <a:bodyPr/>
          <a:lstStyle/>
          <a:p>
            <a:pPr marL="0" indent="0">
              <a:buNone/>
            </a:pPr>
            <a:r>
              <a:rPr lang="en-GB" dirty="0" smtClean="0"/>
              <a:t>Scope: What your solution will be able to do</a:t>
            </a:r>
          </a:p>
          <a:p>
            <a:pPr marL="0" indent="0">
              <a:buNone/>
            </a:pPr>
            <a:endParaRPr lang="en-GB" dirty="0"/>
          </a:p>
          <a:p>
            <a:pPr marL="0" indent="0">
              <a:buNone/>
            </a:pPr>
            <a:r>
              <a:rPr lang="en-GB" dirty="0" smtClean="0"/>
              <a:t>Boundaries: What your solution will not be able to do</a:t>
            </a:r>
            <a:endParaRPr lang="en-GB" dirty="0"/>
          </a:p>
        </p:txBody>
      </p:sp>
    </p:spTree>
    <p:extLst>
      <p:ext uri="{BB962C8B-B14F-4D97-AF65-F5344CB8AC3E}">
        <p14:creationId xmlns:p14="http://schemas.microsoft.com/office/powerpoint/2010/main" val="2736663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Requirements Specification 3 </a:t>
            </a:r>
            <a:r>
              <a:rPr lang="en-GB" dirty="0"/>
              <a:t>: </a:t>
            </a:r>
            <a:r>
              <a:rPr lang="en-GB" dirty="0" smtClean="0"/>
              <a:t/>
            </a:r>
            <a:br>
              <a:rPr lang="en-GB" dirty="0" smtClean="0"/>
            </a:br>
            <a:r>
              <a:rPr lang="en-GB" dirty="0"/>
              <a:t>	</a:t>
            </a:r>
            <a:r>
              <a:rPr lang="en-GB" altLang="en-US" dirty="0" smtClean="0"/>
              <a:t>User requirements</a:t>
            </a:r>
            <a:r>
              <a:rPr lang="en-GB" altLang="en-US" dirty="0"/>
              <a:t/>
            </a:r>
            <a:br>
              <a:rPr lang="en-GB" altLang="en-US" dirty="0"/>
            </a:br>
            <a:endParaRPr lang="en-GB" dirty="0"/>
          </a:p>
        </p:txBody>
      </p:sp>
      <p:sp>
        <p:nvSpPr>
          <p:cNvPr id="3" name="Content Placeholder 2"/>
          <p:cNvSpPr>
            <a:spLocks noGrp="1"/>
          </p:cNvSpPr>
          <p:nvPr>
            <p:ph idx="1"/>
          </p:nvPr>
        </p:nvSpPr>
        <p:spPr/>
        <p:txBody>
          <a:bodyPr/>
          <a:lstStyle/>
          <a:p>
            <a:pPr marL="0" indent="0">
              <a:buNone/>
            </a:pPr>
            <a:endParaRPr lang="en-GB" dirty="0" smtClean="0"/>
          </a:p>
          <a:p>
            <a:pPr marL="228600" lvl="1"/>
            <a:r>
              <a:rPr lang="en-GB" sz="2800" dirty="0"/>
              <a:t>End </a:t>
            </a:r>
            <a:r>
              <a:rPr lang="en-GB" sz="2800" dirty="0" smtClean="0"/>
              <a:t>users</a:t>
            </a:r>
          </a:p>
          <a:p>
            <a:pPr marL="228600" lvl="1">
              <a:buNone/>
            </a:pPr>
            <a:endParaRPr lang="en-GB" sz="2800" dirty="0"/>
          </a:p>
          <a:p>
            <a:pPr marL="228600" lvl="1"/>
            <a:r>
              <a:rPr lang="en-GB" sz="2800" dirty="0" smtClean="0"/>
              <a:t>Clients</a:t>
            </a:r>
          </a:p>
          <a:p>
            <a:pPr marL="228600" lvl="1"/>
            <a:endParaRPr lang="en-GB" sz="2800" dirty="0" smtClean="0"/>
          </a:p>
          <a:p>
            <a:pPr marL="228600" lvl="1"/>
            <a:r>
              <a:rPr lang="en-GB" sz="2800" dirty="0"/>
              <a:t>Content </a:t>
            </a:r>
            <a:r>
              <a:rPr lang="en-GB" sz="2800" dirty="0" smtClean="0"/>
              <a:t>providers</a:t>
            </a:r>
          </a:p>
          <a:p>
            <a:pPr marL="228600" lvl="1"/>
            <a:endParaRPr lang="en-GB" sz="2800" dirty="0"/>
          </a:p>
          <a:p>
            <a:pPr marL="228600" lvl="1"/>
            <a:r>
              <a:rPr lang="en-GB" sz="2800" dirty="0" smtClean="0"/>
              <a:t>Administrators</a:t>
            </a:r>
          </a:p>
          <a:p>
            <a:pPr lvl="1"/>
            <a:endParaRPr lang="en-GB" dirty="0"/>
          </a:p>
        </p:txBody>
      </p:sp>
    </p:spTree>
    <p:extLst>
      <p:ext uri="{BB962C8B-B14F-4D97-AF65-F5344CB8AC3E}">
        <p14:creationId xmlns:p14="http://schemas.microsoft.com/office/powerpoint/2010/main" val="4305061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Requirements Specification 4: </a:t>
            </a:r>
            <a:br>
              <a:rPr lang="en-GB" dirty="0" smtClean="0"/>
            </a:br>
            <a:r>
              <a:rPr lang="en-GB" dirty="0"/>
              <a:t>	</a:t>
            </a:r>
            <a:r>
              <a:rPr lang="en-GB" dirty="0" smtClean="0"/>
              <a:t> </a:t>
            </a:r>
            <a:r>
              <a:rPr lang="en-GB" altLang="en-US" dirty="0" smtClean="0"/>
              <a:t>functional requirements</a:t>
            </a:r>
            <a:r>
              <a:rPr lang="en-GB" altLang="en-US" dirty="0"/>
              <a:t/>
            </a:r>
            <a:br>
              <a:rPr lang="en-GB" altLang="en-US" dirty="0"/>
            </a:br>
            <a:endParaRPr lang="en-GB" dirty="0"/>
          </a:p>
        </p:txBody>
      </p:sp>
      <p:sp>
        <p:nvSpPr>
          <p:cNvPr id="3" name="Content Placeholder 2"/>
          <p:cNvSpPr>
            <a:spLocks noGrp="1"/>
          </p:cNvSpPr>
          <p:nvPr>
            <p:ph idx="1"/>
          </p:nvPr>
        </p:nvSpPr>
        <p:spPr/>
        <p:txBody>
          <a:bodyPr/>
          <a:lstStyle/>
          <a:p>
            <a:r>
              <a:rPr lang="en-GB" dirty="0" smtClean="0"/>
              <a:t>Interface</a:t>
            </a:r>
          </a:p>
          <a:p>
            <a:endParaRPr lang="en-GB" dirty="0"/>
          </a:p>
          <a:p>
            <a:r>
              <a:rPr lang="en-GB" dirty="0" smtClean="0"/>
              <a:t>Coding / Scripting requirements</a:t>
            </a:r>
          </a:p>
          <a:p>
            <a:endParaRPr lang="en-GB" dirty="0"/>
          </a:p>
          <a:p>
            <a:r>
              <a:rPr lang="en-GB" dirty="0"/>
              <a:t>Data </a:t>
            </a:r>
            <a:r>
              <a:rPr lang="en-GB" dirty="0" smtClean="0"/>
              <a:t>structure requirements</a:t>
            </a:r>
            <a:endParaRPr lang="en-GB" dirty="0"/>
          </a:p>
          <a:p>
            <a:pPr marL="485775" indent="0">
              <a:buNone/>
            </a:pPr>
            <a:endParaRPr lang="en-GB" dirty="0"/>
          </a:p>
        </p:txBody>
      </p:sp>
    </p:spTree>
    <p:extLst>
      <p:ext uri="{BB962C8B-B14F-4D97-AF65-F5344CB8AC3E}">
        <p14:creationId xmlns:p14="http://schemas.microsoft.com/office/powerpoint/2010/main" val="12018826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Requirements Specification 5: </a:t>
            </a:r>
            <a:br>
              <a:rPr lang="en-GB" dirty="0" smtClean="0"/>
            </a:br>
            <a:r>
              <a:rPr lang="en-GB" dirty="0"/>
              <a:t>	</a:t>
            </a:r>
            <a:r>
              <a:rPr lang="en-GB" dirty="0" smtClean="0"/>
              <a:t> </a:t>
            </a:r>
            <a:r>
              <a:rPr lang="en-GB" dirty="0"/>
              <a:t>I</a:t>
            </a:r>
            <a:r>
              <a:rPr lang="en-GB" altLang="en-US" dirty="0" smtClean="0"/>
              <a:t>nputs and Outputs</a:t>
            </a:r>
            <a:r>
              <a:rPr lang="en-GB" altLang="en-US" dirty="0"/>
              <a:t/>
            </a:r>
            <a:br>
              <a:rPr lang="en-GB" altLang="en-US" dirty="0"/>
            </a:br>
            <a:endParaRPr lang="en-GB" dirty="0"/>
          </a:p>
        </p:txBody>
      </p:sp>
      <p:sp>
        <p:nvSpPr>
          <p:cNvPr id="3" name="Content Placeholder 2"/>
          <p:cNvSpPr>
            <a:spLocks noGrp="1"/>
          </p:cNvSpPr>
          <p:nvPr>
            <p:ph idx="1"/>
          </p:nvPr>
        </p:nvSpPr>
        <p:spPr>
          <a:xfrm>
            <a:off x="628650" y="1882775"/>
            <a:ext cx="7886700" cy="4351338"/>
          </a:xfrm>
        </p:spPr>
        <p:txBody>
          <a:bodyPr/>
          <a:lstStyle/>
          <a:p>
            <a:r>
              <a:rPr lang="en-GB" dirty="0" smtClean="0"/>
              <a:t>Input data from:</a:t>
            </a:r>
          </a:p>
          <a:p>
            <a:pPr marL="1028700" indent="-457200">
              <a:buFont typeface="Wingdings" panose="05000000000000000000" pitchFamily="2" charset="2"/>
              <a:buChar char="§"/>
            </a:pPr>
            <a:r>
              <a:rPr lang="en-GB" dirty="0" smtClean="0"/>
              <a:t>External file</a:t>
            </a:r>
          </a:p>
          <a:p>
            <a:pPr marL="1028700" indent="-457200">
              <a:buFont typeface="Wingdings" panose="05000000000000000000" pitchFamily="2" charset="2"/>
              <a:buChar char="§"/>
            </a:pPr>
            <a:r>
              <a:rPr lang="en-GB" dirty="0" smtClean="0"/>
              <a:t>Database</a:t>
            </a:r>
          </a:p>
          <a:p>
            <a:pPr marL="1028700" indent="-457200">
              <a:buFont typeface="Wingdings" panose="05000000000000000000" pitchFamily="2" charset="2"/>
              <a:buChar char="§"/>
            </a:pPr>
            <a:r>
              <a:rPr lang="en-GB" dirty="0" smtClean="0"/>
              <a:t>User</a:t>
            </a:r>
          </a:p>
          <a:p>
            <a:r>
              <a:rPr lang="en-GB" dirty="0" smtClean="0"/>
              <a:t>Output data to:</a:t>
            </a:r>
          </a:p>
          <a:p>
            <a:pPr marL="1028700" indent="-457200">
              <a:buFont typeface="Wingdings" panose="05000000000000000000" pitchFamily="2" charset="2"/>
              <a:buChar char="§"/>
            </a:pPr>
            <a:r>
              <a:rPr lang="en-GB" dirty="0"/>
              <a:t>External file</a:t>
            </a:r>
          </a:p>
          <a:p>
            <a:pPr marL="1028700" indent="-457200">
              <a:buFont typeface="Wingdings" panose="05000000000000000000" pitchFamily="2" charset="2"/>
              <a:buChar char="§"/>
            </a:pPr>
            <a:r>
              <a:rPr lang="en-GB" dirty="0" smtClean="0"/>
              <a:t>Database</a:t>
            </a:r>
          </a:p>
          <a:p>
            <a:pPr marL="1028700" indent="-457200">
              <a:buFont typeface="Wingdings" panose="05000000000000000000" pitchFamily="2" charset="2"/>
              <a:buChar char="§"/>
            </a:pPr>
            <a:r>
              <a:rPr lang="en-GB" dirty="0" smtClean="0"/>
              <a:t>Screen</a:t>
            </a:r>
            <a:endParaRPr lang="en-GB" dirty="0"/>
          </a:p>
          <a:p>
            <a:endParaRPr lang="en-GB" dirty="0" smtClean="0"/>
          </a:p>
          <a:p>
            <a:pPr marL="542925"/>
            <a:endParaRPr lang="en-GB" dirty="0" smtClean="0"/>
          </a:p>
          <a:p>
            <a:pPr marL="485775" indent="0">
              <a:buNone/>
            </a:pPr>
            <a:endParaRPr lang="en-GB" dirty="0"/>
          </a:p>
        </p:txBody>
      </p:sp>
    </p:spTree>
    <p:extLst>
      <p:ext uri="{BB962C8B-B14F-4D97-AF65-F5344CB8AC3E}">
        <p14:creationId xmlns:p14="http://schemas.microsoft.com/office/powerpoint/2010/main" val="42899447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Requirements Specification </a:t>
            </a:r>
            <a:r>
              <a:rPr lang="en-GB" dirty="0" smtClean="0"/>
              <a:t>6: </a:t>
            </a:r>
            <a:r>
              <a:rPr lang="en-GB" dirty="0"/>
              <a:t/>
            </a:r>
            <a:br>
              <a:rPr lang="en-GB" dirty="0"/>
            </a:br>
            <a:r>
              <a:rPr lang="en-GB" dirty="0"/>
              <a:t>Test </a:t>
            </a:r>
            <a:r>
              <a:rPr lang="en-GB" dirty="0" smtClean="0"/>
              <a:t>Plan</a:t>
            </a:r>
            <a:endParaRPr lang="en-GB" dirty="0"/>
          </a:p>
        </p:txBody>
      </p:sp>
      <p:sp>
        <p:nvSpPr>
          <p:cNvPr id="3" name="Content Placeholder 2"/>
          <p:cNvSpPr>
            <a:spLocks noGrp="1"/>
          </p:cNvSpPr>
          <p:nvPr>
            <p:ph idx="1"/>
          </p:nvPr>
        </p:nvSpPr>
        <p:spPr/>
        <p:txBody>
          <a:bodyPr/>
          <a:lstStyle/>
          <a:p>
            <a:r>
              <a:rPr lang="en-GB" dirty="0" smtClean="0"/>
              <a:t>What is to be tested</a:t>
            </a:r>
          </a:p>
          <a:p>
            <a:endParaRPr lang="en-GB" dirty="0"/>
          </a:p>
          <a:p>
            <a:r>
              <a:rPr lang="en-GB" dirty="0" smtClean="0"/>
              <a:t>How it is to be tested</a:t>
            </a:r>
          </a:p>
          <a:p>
            <a:endParaRPr lang="en-GB" dirty="0"/>
          </a:p>
          <a:p>
            <a:r>
              <a:rPr lang="en-GB" dirty="0" smtClean="0"/>
              <a:t>Test data and expected results</a:t>
            </a:r>
          </a:p>
          <a:p>
            <a:endParaRPr lang="en-GB" dirty="0"/>
          </a:p>
          <a:p>
            <a:endParaRPr lang="en-GB" dirty="0"/>
          </a:p>
        </p:txBody>
      </p:sp>
    </p:spTree>
    <p:extLst>
      <p:ext uri="{BB962C8B-B14F-4D97-AF65-F5344CB8AC3E}">
        <p14:creationId xmlns:p14="http://schemas.microsoft.com/office/powerpoint/2010/main" val="37061808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Interface Design</a:t>
            </a:r>
            <a:endParaRPr lang="en-GB" dirty="0"/>
          </a:p>
        </p:txBody>
      </p:sp>
      <p:sp>
        <p:nvSpPr>
          <p:cNvPr id="3" name="Content Placeholder 2"/>
          <p:cNvSpPr>
            <a:spLocks noGrp="1"/>
          </p:cNvSpPr>
          <p:nvPr>
            <p:ph idx="1"/>
          </p:nvPr>
        </p:nvSpPr>
        <p:spPr>
          <a:xfrm>
            <a:off x="628650" y="1825625"/>
            <a:ext cx="8229600" cy="4351338"/>
          </a:xfrm>
        </p:spPr>
        <p:txBody>
          <a:bodyPr>
            <a:normAutofit lnSpcReduction="10000"/>
          </a:bodyPr>
          <a:lstStyle/>
          <a:p>
            <a:r>
              <a:rPr lang="en-GB" dirty="0" smtClean="0"/>
              <a:t>Screen layouts</a:t>
            </a:r>
          </a:p>
          <a:p>
            <a:endParaRPr lang="en-GB" dirty="0"/>
          </a:p>
          <a:p>
            <a:r>
              <a:rPr lang="en-GB" dirty="0" smtClean="0"/>
              <a:t>Interrelation of screen layouts</a:t>
            </a:r>
          </a:p>
          <a:p>
            <a:endParaRPr lang="en-GB" dirty="0"/>
          </a:p>
          <a:p>
            <a:r>
              <a:rPr lang="en-GB" dirty="0" smtClean="0"/>
              <a:t>Input validation  and expected outputs</a:t>
            </a:r>
          </a:p>
          <a:p>
            <a:endParaRPr lang="en-GB" dirty="0"/>
          </a:p>
          <a:p>
            <a:r>
              <a:rPr lang="en-GB" dirty="0" smtClean="0"/>
              <a:t>Detailed description and reasons for design decisions</a:t>
            </a:r>
          </a:p>
          <a:p>
            <a:endParaRPr lang="en-GB" dirty="0"/>
          </a:p>
          <a:p>
            <a:r>
              <a:rPr lang="en-GB" dirty="0" smtClean="0"/>
              <a:t>Accessibility</a:t>
            </a:r>
            <a:endParaRPr lang="en-GB" dirty="0"/>
          </a:p>
        </p:txBody>
      </p:sp>
    </p:spTree>
    <p:extLst>
      <p:ext uri="{BB962C8B-B14F-4D97-AF65-F5344CB8AC3E}">
        <p14:creationId xmlns:p14="http://schemas.microsoft.com/office/powerpoint/2010/main" val="22045326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Program Design</a:t>
            </a:r>
            <a:endParaRPr lang="en-GB" dirty="0"/>
          </a:p>
        </p:txBody>
      </p:sp>
      <p:sp>
        <p:nvSpPr>
          <p:cNvPr id="3" name="Content Placeholder 2"/>
          <p:cNvSpPr>
            <a:spLocks noGrp="1"/>
          </p:cNvSpPr>
          <p:nvPr>
            <p:ph idx="1"/>
          </p:nvPr>
        </p:nvSpPr>
        <p:spPr/>
        <p:txBody>
          <a:bodyPr/>
          <a:lstStyle/>
          <a:p>
            <a:pPr marL="0" indent="0">
              <a:buNone/>
            </a:pPr>
            <a:r>
              <a:rPr lang="en-GB" dirty="0"/>
              <a:t>Use an appropriate design methodology</a:t>
            </a:r>
          </a:p>
          <a:p>
            <a:pPr marL="0" indent="0">
              <a:buNone/>
            </a:pPr>
            <a:endParaRPr lang="en-GB" dirty="0"/>
          </a:p>
          <a:p>
            <a:pPr marL="542925"/>
            <a:r>
              <a:rPr lang="en-GB" dirty="0" smtClean="0"/>
              <a:t>Top level design (pseudocode)</a:t>
            </a:r>
          </a:p>
          <a:p>
            <a:pPr marL="542925">
              <a:buNone/>
            </a:pPr>
            <a:endParaRPr lang="en-GB" dirty="0"/>
          </a:p>
          <a:p>
            <a:pPr marL="542925"/>
            <a:r>
              <a:rPr lang="en-GB" dirty="0" smtClean="0"/>
              <a:t>Refinement of sub programs</a:t>
            </a:r>
          </a:p>
          <a:p>
            <a:endParaRPr lang="en-GB" dirty="0"/>
          </a:p>
          <a:p>
            <a:endParaRPr lang="en-GB" dirty="0"/>
          </a:p>
        </p:txBody>
      </p:sp>
    </p:spTree>
    <p:extLst>
      <p:ext uri="{BB962C8B-B14F-4D97-AF65-F5344CB8AC3E}">
        <p14:creationId xmlns:p14="http://schemas.microsoft.com/office/powerpoint/2010/main" val="237436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structure design</a:t>
            </a:r>
            <a:endParaRPr lang="en-GB" dirty="0"/>
          </a:p>
        </p:txBody>
      </p:sp>
      <p:sp>
        <p:nvSpPr>
          <p:cNvPr id="3" name="Content Placeholder 2"/>
          <p:cNvSpPr>
            <a:spLocks noGrp="1"/>
          </p:cNvSpPr>
          <p:nvPr>
            <p:ph idx="1"/>
          </p:nvPr>
        </p:nvSpPr>
        <p:spPr/>
        <p:txBody>
          <a:bodyPr/>
          <a:lstStyle/>
          <a:p>
            <a:r>
              <a:rPr lang="en-GB" dirty="0" smtClean="0"/>
              <a:t>Variables ( arrays, records, lists etc.)</a:t>
            </a:r>
          </a:p>
          <a:p>
            <a:r>
              <a:rPr lang="en-GB" dirty="0" smtClean="0"/>
              <a:t>Files</a:t>
            </a:r>
          </a:p>
          <a:p>
            <a:r>
              <a:rPr lang="en-GB" dirty="0" smtClean="0"/>
              <a:t>Data flow between modules  / sub programs</a:t>
            </a:r>
            <a:endParaRPr lang="en-GB" dirty="0"/>
          </a:p>
        </p:txBody>
      </p:sp>
    </p:spTree>
    <p:extLst>
      <p:ext uri="{BB962C8B-B14F-4D97-AF65-F5344CB8AC3E}">
        <p14:creationId xmlns:p14="http://schemas.microsoft.com/office/powerpoint/2010/main" val="29640678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Implementation</a:t>
            </a:r>
            <a:endParaRPr lang="en-GB" dirty="0"/>
          </a:p>
        </p:txBody>
      </p:sp>
      <p:sp>
        <p:nvSpPr>
          <p:cNvPr id="3" name="Content Placeholder 2"/>
          <p:cNvSpPr>
            <a:spLocks noGrp="1"/>
          </p:cNvSpPr>
          <p:nvPr>
            <p:ph idx="1"/>
          </p:nvPr>
        </p:nvSpPr>
        <p:spPr/>
        <p:txBody>
          <a:bodyPr>
            <a:normAutofit fontScale="92500" lnSpcReduction="20000"/>
          </a:bodyPr>
          <a:lstStyle/>
          <a:p>
            <a:pPr marL="0" lvl="0" indent="0">
              <a:buNone/>
            </a:pPr>
            <a:r>
              <a:rPr lang="en-GB" dirty="0" smtClean="0"/>
              <a:t>Include at </a:t>
            </a:r>
            <a:r>
              <a:rPr lang="en-GB" dirty="0"/>
              <a:t>least two from</a:t>
            </a:r>
            <a:r>
              <a:rPr lang="en-GB" dirty="0" smtClean="0"/>
              <a:t>:</a:t>
            </a:r>
          </a:p>
          <a:p>
            <a:pPr marL="0" lvl="0" indent="0">
              <a:buNone/>
            </a:pPr>
            <a:endParaRPr lang="en-GB" dirty="0" smtClean="0"/>
          </a:p>
          <a:p>
            <a:pPr marL="542925"/>
            <a:r>
              <a:rPr lang="en-GB" dirty="0" smtClean="0"/>
              <a:t>2-D </a:t>
            </a:r>
            <a:r>
              <a:rPr lang="en-GB" dirty="0"/>
              <a:t>arrays or arrays of records</a:t>
            </a:r>
          </a:p>
          <a:p>
            <a:pPr marL="542925" lvl="0"/>
            <a:r>
              <a:rPr lang="en-GB" dirty="0"/>
              <a:t>linked lists, queues or stacks</a:t>
            </a:r>
          </a:p>
          <a:p>
            <a:pPr marL="542925" lvl="0"/>
            <a:r>
              <a:rPr lang="en-GB" dirty="0"/>
              <a:t>a binary search, a sort algorithm or other coding of similar complexity</a:t>
            </a:r>
          </a:p>
          <a:p>
            <a:pPr marL="542925" lvl="0"/>
            <a:r>
              <a:rPr lang="en-GB" dirty="0"/>
              <a:t>recursion</a:t>
            </a:r>
          </a:p>
          <a:p>
            <a:pPr marL="542925" lvl="0"/>
            <a:r>
              <a:rPr lang="en-GB" dirty="0"/>
              <a:t>form structure using HTML</a:t>
            </a:r>
          </a:p>
          <a:p>
            <a:pPr marL="542925" lvl="0"/>
            <a:r>
              <a:rPr lang="en-GB" dirty="0"/>
              <a:t>form processing using client-side or server-side scripting</a:t>
            </a:r>
          </a:p>
          <a:p>
            <a:pPr marL="542925" lvl="0"/>
            <a:r>
              <a:rPr lang="en-GB" dirty="0"/>
              <a:t>appropriate SQL </a:t>
            </a:r>
            <a:r>
              <a:rPr lang="en-GB" dirty="0" smtClean="0"/>
              <a:t>operations</a:t>
            </a:r>
          </a:p>
          <a:p>
            <a:pPr marL="0" lvl="0" indent="0">
              <a:buNone/>
            </a:pPr>
            <a:endParaRPr lang="en-GB" dirty="0"/>
          </a:p>
        </p:txBody>
      </p:sp>
    </p:spTree>
    <p:extLst>
      <p:ext uri="{BB962C8B-B14F-4D97-AF65-F5344CB8AC3E}">
        <p14:creationId xmlns:p14="http://schemas.microsoft.com/office/powerpoint/2010/main" val="36484570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smtClean="0"/>
              <a:t>Worth 60% of the total marks for the course</a:t>
            </a:r>
          </a:p>
          <a:p>
            <a:pPr marL="0" indent="0">
              <a:buNone/>
            </a:pPr>
            <a:endParaRPr lang="en-GB" dirty="0" smtClean="0"/>
          </a:p>
          <a:p>
            <a:pPr marL="0" indent="0">
              <a:buNone/>
            </a:pPr>
            <a:r>
              <a:rPr lang="en-GB" dirty="0" smtClean="0"/>
              <a:t>Must include:</a:t>
            </a:r>
          </a:p>
          <a:p>
            <a:r>
              <a:rPr lang="en-GB" dirty="0" smtClean="0"/>
              <a:t>An appropriate interface using input validation</a:t>
            </a:r>
          </a:p>
          <a:p>
            <a:r>
              <a:rPr lang="en-GB" dirty="0" smtClean="0"/>
              <a:t>Interaction with stored data</a:t>
            </a:r>
          </a:p>
          <a:p>
            <a:r>
              <a:rPr lang="en-GB" dirty="0" smtClean="0"/>
              <a:t>A minimum of two from:</a:t>
            </a:r>
          </a:p>
          <a:p>
            <a:pPr marL="622300"/>
            <a:r>
              <a:rPr lang="en-GB" dirty="0"/>
              <a:t>s</a:t>
            </a:r>
            <a:r>
              <a:rPr lang="en-GB" dirty="0" smtClean="0"/>
              <a:t>tandard algorithms (binary search, sorts, recursion) </a:t>
            </a:r>
          </a:p>
          <a:p>
            <a:pPr marL="622300"/>
            <a:r>
              <a:rPr lang="en-GB" dirty="0" smtClean="0"/>
              <a:t>data structures (linked list, queues, stacks)</a:t>
            </a:r>
          </a:p>
          <a:p>
            <a:pPr marL="622300"/>
            <a:r>
              <a:rPr lang="en-GB" dirty="0" smtClean="0"/>
              <a:t>data processing  (SQL)</a:t>
            </a:r>
          </a:p>
          <a:p>
            <a:pPr marL="622300"/>
            <a:r>
              <a:rPr lang="en-GB" dirty="0" smtClean="0"/>
              <a:t>web development (HTML forms, scripting)</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78665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Implementation</a:t>
            </a:r>
            <a:endParaRPr lang="en-GB" dirty="0"/>
          </a:p>
        </p:txBody>
      </p:sp>
      <p:sp>
        <p:nvSpPr>
          <p:cNvPr id="3" name="Content Placeholder 2"/>
          <p:cNvSpPr>
            <a:spLocks noGrp="1"/>
          </p:cNvSpPr>
          <p:nvPr>
            <p:ph idx="1"/>
          </p:nvPr>
        </p:nvSpPr>
        <p:spPr/>
        <p:txBody>
          <a:bodyPr>
            <a:normAutofit/>
          </a:bodyPr>
          <a:lstStyle/>
          <a:p>
            <a:pPr marL="0" lvl="0" indent="0">
              <a:buNone/>
            </a:pPr>
            <a:r>
              <a:rPr lang="en-GB" dirty="0" smtClean="0"/>
              <a:t>Document your progress</a:t>
            </a:r>
          </a:p>
          <a:p>
            <a:pPr marL="0" lvl="0" indent="0">
              <a:buNone/>
            </a:pPr>
            <a:endParaRPr lang="en-GB" dirty="0"/>
          </a:p>
          <a:p>
            <a:pPr marL="0" lvl="0" indent="0">
              <a:buNone/>
            </a:pPr>
            <a:r>
              <a:rPr lang="en-GB" dirty="0" smtClean="0"/>
              <a:t>Keep track of your time  (20 marks = 18% of total)</a:t>
            </a:r>
          </a:p>
          <a:p>
            <a:pPr marL="0" lvl="0" indent="0">
              <a:buNone/>
            </a:pPr>
            <a:endParaRPr lang="en-GB" dirty="0" smtClean="0"/>
          </a:p>
          <a:p>
            <a:pPr marL="0" lvl="0" indent="0">
              <a:buNone/>
            </a:pPr>
            <a:endParaRPr lang="en-GB" dirty="0" smtClean="0"/>
          </a:p>
        </p:txBody>
      </p:sp>
    </p:spTree>
    <p:extLst>
      <p:ext uri="{BB962C8B-B14F-4D97-AF65-F5344CB8AC3E}">
        <p14:creationId xmlns:p14="http://schemas.microsoft.com/office/powerpoint/2010/main" val="10976989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Testing</a:t>
            </a:r>
            <a:endParaRPr lang="en-GB" dirty="0"/>
          </a:p>
        </p:txBody>
      </p:sp>
      <p:sp>
        <p:nvSpPr>
          <p:cNvPr id="3" name="Content Placeholder 2"/>
          <p:cNvSpPr>
            <a:spLocks noGrp="1"/>
          </p:cNvSpPr>
          <p:nvPr>
            <p:ph idx="1"/>
          </p:nvPr>
        </p:nvSpPr>
        <p:spPr>
          <a:xfrm>
            <a:off x="628650" y="1825624"/>
            <a:ext cx="7886700" cy="5032375"/>
          </a:xfrm>
        </p:spPr>
        <p:txBody>
          <a:bodyPr>
            <a:normAutofit fontScale="62500" lnSpcReduction="20000"/>
          </a:bodyPr>
          <a:lstStyle/>
          <a:p>
            <a:pPr marL="0" indent="0">
              <a:buNone/>
            </a:pPr>
            <a:r>
              <a:rPr lang="en-GB" sz="3600" dirty="0" smtClean="0"/>
              <a:t>During implementation</a:t>
            </a:r>
          </a:p>
          <a:p>
            <a:pPr marL="0" indent="0">
              <a:buNone/>
            </a:pPr>
            <a:endParaRPr lang="en-GB" sz="3600" dirty="0" smtClean="0"/>
          </a:p>
          <a:p>
            <a:pPr marL="714375"/>
            <a:r>
              <a:rPr lang="en-GB" sz="3600" dirty="0" smtClean="0"/>
              <a:t>Component </a:t>
            </a:r>
            <a:r>
              <a:rPr lang="en-GB" sz="3600" dirty="0"/>
              <a:t>testing:  </a:t>
            </a:r>
            <a:r>
              <a:rPr lang="en-GB" sz="3600" dirty="0" smtClean="0"/>
              <a:t>use stubs </a:t>
            </a:r>
            <a:r>
              <a:rPr lang="en-GB" sz="3600" dirty="0"/>
              <a:t>and drivers</a:t>
            </a:r>
          </a:p>
          <a:p>
            <a:pPr marL="714375"/>
            <a:endParaRPr lang="en-GB" sz="3600" dirty="0"/>
          </a:p>
          <a:p>
            <a:pPr marL="714375"/>
            <a:r>
              <a:rPr lang="en-GB" sz="3600" dirty="0"/>
              <a:t>Integration testing</a:t>
            </a:r>
          </a:p>
          <a:p>
            <a:pPr marL="0" indent="0">
              <a:buNone/>
            </a:pPr>
            <a:endParaRPr lang="en-GB" sz="3600" dirty="0"/>
          </a:p>
          <a:p>
            <a:pPr marL="0" indent="0">
              <a:buNone/>
            </a:pPr>
            <a:r>
              <a:rPr lang="en-GB" sz="3600" dirty="0" smtClean="0"/>
              <a:t>After implementation</a:t>
            </a:r>
          </a:p>
          <a:p>
            <a:pPr marL="0" indent="0">
              <a:buNone/>
            </a:pPr>
            <a:endParaRPr lang="en-GB" sz="3600" dirty="0"/>
          </a:p>
          <a:p>
            <a:pPr marL="714375"/>
            <a:r>
              <a:rPr lang="en-GB" sz="3600" dirty="0" smtClean="0"/>
              <a:t>Use your original test plan</a:t>
            </a:r>
          </a:p>
          <a:p>
            <a:pPr marL="485775" indent="0">
              <a:buNone/>
            </a:pPr>
            <a:endParaRPr lang="en-GB" sz="3600" dirty="0"/>
          </a:p>
          <a:p>
            <a:pPr marL="714375"/>
            <a:r>
              <a:rPr lang="en-GB" sz="3600" dirty="0" smtClean="0"/>
              <a:t>Test </a:t>
            </a:r>
            <a:r>
              <a:rPr lang="en-GB" sz="3600" dirty="0"/>
              <a:t>documentation</a:t>
            </a:r>
          </a:p>
          <a:p>
            <a:pPr marL="714375"/>
            <a:endParaRPr lang="en-GB" sz="3600" dirty="0"/>
          </a:p>
          <a:p>
            <a:pPr marL="714375"/>
            <a:r>
              <a:rPr lang="en-GB" sz="3600" dirty="0"/>
              <a:t>Corrective Maintenance</a:t>
            </a:r>
          </a:p>
          <a:p>
            <a:endParaRPr lang="en-GB" dirty="0"/>
          </a:p>
        </p:txBody>
      </p:sp>
    </p:spTree>
    <p:extLst>
      <p:ext uri="{BB962C8B-B14F-4D97-AF65-F5344CB8AC3E}">
        <p14:creationId xmlns:p14="http://schemas.microsoft.com/office/powerpoint/2010/main" val="35262127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Evaluation</a:t>
            </a:r>
            <a:endParaRPr lang="en-GB" dirty="0"/>
          </a:p>
        </p:txBody>
      </p:sp>
      <p:sp>
        <p:nvSpPr>
          <p:cNvPr id="3" name="Content Placeholder 2"/>
          <p:cNvSpPr>
            <a:spLocks noGrp="1"/>
          </p:cNvSpPr>
          <p:nvPr>
            <p:ph idx="1"/>
          </p:nvPr>
        </p:nvSpPr>
        <p:spPr>
          <a:xfrm>
            <a:off x="628650" y="1443038"/>
            <a:ext cx="8515350" cy="5172075"/>
          </a:xfrm>
        </p:spPr>
        <p:txBody>
          <a:bodyPr>
            <a:normAutofit/>
          </a:bodyPr>
          <a:lstStyle/>
          <a:p>
            <a:r>
              <a:rPr lang="en-GB" dirty="0" smtClean="0"/>
              <a:t>The solution:</a:t>
            </a:r>
          </a:p>
          <a:p>
            <a:pPr marL="800100">
              <a:lnSpc>
                <a:spcPct val="80000"/>
              </a:lnSpc>
            </a:pPr>
            <a:r>
              <a:rPr lang="en-GB" altLang="en-US" dirty="0"/>
              <a:t>Fitness for </a:t>
            </a:r>
            <a:r>
              <a:rPr lang="en-GB" altLang="en-US" dirty="0" smtClean="0"/>
              <a:t>purpose (requirements specification)</a:t>
            </a:r>
            <a:endParaRPr lang="en-GB" altLang="en-US" dirty="0"/>
          </a:p>
          <a:p>
            <a:pPr marL="800100">
              <a:lnSpc>
                <a:spcPct val="80000"/>
              </a:lnSpc>
            </a:pPr>
            <a:r>
              <a:rPr lang="en-GB" altLang="en-US" dirty="0" smtClean="0"/>
              <a:t>Interface (end user requirements)</a:t>
            </a:r>
            <a:endParaRPr lang="en-GB" altLang="en-US" dirty="0"/>
          </a:p>
          <a:p>
            <a:pPr marL="800100">
              <a:lnSpc>
                <a:spcPct val="80000"/>
              </a:lnSpc>
            </a:pPr>
            <a:r>
              <a:rPr lang="en-GB" altLang="en-US" dirty="0" smtClean="0"/>
              <a:t>Maintainability (test results)</a:t>
            </a:r>
            <a:endParaRPr lang="en-GB" altLang="en-US" dirty="0"/>
          </a:p>
          <a:p>
            <a:pPr>
              <a:lnSpc>
                <a:spcPct val="80000"/>
              </a:lnSpc>
            </a:pPr>
            <a:r>
              <a:rPr lang="en-GB" altLang="en-US" dirty="0" smtClean="0"/>
              <a:t>Your performance:</a:t>
            </a:r>
          </a:p>
          <a:p>
            <a:pPr marL="900113">
              <a:lnSpc>
                <a:spcPct val="80000"/>
              </a:lnSpc>
            </a:pPr>
            <a:r>
              <a:rPr lang="en-GB" dirty="0"/>
              <a:t>Refer to your record of </a:t>
            </a:r>
            <a:r>
              <a:rPr lang="en-GB" dirty="0" smtClean="0"/>
              <a:t>progress</a:t>
            </a:r>
            <a:endParaRPr lang="en-GB" altLang="en-US" dirty="0" smtClean="0"/>
          </a:p>
          <a:p>
            <a:pPr marL="900113">
              <a:lnSpc>
                <a:spcPct val="80000"/>
              </a:lnSpc>
            </a:pPr>
            <a:r>
              <a:rPr lang="en-GB" altLang="en-US" dirty="0" smtClean="0"/>
              <a:t>Successes and failures</a:t>
            </a:r>
          </a:p>
          <a:p>
            <a:pPr marL="900113">
              <a:lnSpc>
                <a:spcPct val="80000"/>
              </a:lnSpc>
            </a:pPr>
            <a:r>
              <a:rPr lang="en-GB" altLang="en-US" dirty="0" smtClean="0"/>
              <a:t>Lessons learned</a:t>
            </a:r>
          </a:p>
          <a:p>
            <a:pPr marL="900113">
              <a:lnSpc>
                <a:spcPct val="80000"/>
              </a:lnSpc>
            </a:pPr>
            <a:r>
              <a:rPr lang="en-GB" altLang="en-US" dirty="0" smtClean="0"/>
              <a:t>Responses to Feedback</a:t>
            </a:r>
          </a:p>
          <a:p>
            <a:pPr marL="271463" defTabSz="985838">
              <a:lnSpc>
                <a:spcPct val="80000"/>
              </a:lnSpc>
            </a:pPr>
            <a:r>
              <a:rPr lang="en-GB" altLang="en-US" dirty="0" smtClean="0"/>
              <a:t>Possible next steps</a:t>
            </a:r>
            <a:endParaRPr lang="en-GB" altLang="en-US" dirty="0"/>
          </a:p>
        </p:txBody>
      </p:sp>
    </p:spTree>
    <p:extLst>
      <p:ext uri="{BB962C8B-B14F-4D97-AF65-F5344CB8AC3E}">
        <p14:creationId xmlns:p14="http://schemas.microsoft.com/office/powerpoint/2010/main" val="141568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Presentation</a:t>
            </a:r>
            <a:endParaRPr lang="en-GB" dirty="0"/>
          </a:p>
        </p:txBody>
      </p:sp>
      <p:sp>
        <p:nvSpPr>
          <p:cNvPr id="3" name="Content Placeholder 2"/>
          <p:cNvSpPr>
            <a:spLocks noGrp="1"/>
          </p:cNvSpPr>
          <p:nvPr>
            <p:ph idx="1"/>
          </p:nvPr>
        </p:nvSpPr>
        <p:spPr>
          <a:xfrm>
            <a:off x="628649" y="1825625"/>
            <a:ext cx="8372475" cy="4351338"/>
          </a:xfrm>
        </p:spPr>
        <p:txBody>
          <a:bodyPr>
            <a:normAutofit lnSpcReduction="10000"/>
          </a:bodyPr>
          <a:lstStyle/>
          <a:p>
            <a:endParaRPr lang="en-GB" dirty="0"/>
          </a:p>
          <a:p>
            <a:r>
              <a:rPr lang="en-GB" dirty="0" smtClean="0"/>
              <a:t>Can be paper / electronic or both</a:t>
            </a:r>
          </a:p>
          <a:p>
            <a:endParaRPr lang="en-GB" dirty="0"/>
          </a:p>
          <a:p>
            <a:r>
              <a:rPr lang="en-GB" dirty="0" smtClean="0"/>
              <a:t>Must be clear and well </a:t>
            </a:r>
            <a:r>
              <a:rPr lang="en-GB" dirty="0"/>
              <a:t>structured. </a:t>
            </a:r>
            <a:endParaRPr lang="en-GB" dirty="0" smtClean="0"/>
          </a:p>
          <a:p>
            <a:endParaRPr lang="en-GB" dirty="0"/>
          </a:p>
          <a:p>
            <a:r>
              <a:rPr lang="en-GB" dirty="0" smtClean="0"/>
              <a:t>Must include</a:t>
            </a:r>
            <a:r>
              <a:rPr lang="en-GB" dirty="0"/>
              <a:t> </a:t>
            </a:r>
            <a:r>
              <a:rPr lang="en-GB" dirty="0" smtClean="0"/>
              <a:t>comments on any legal</a:t>
            </a:r>
            <a:r>
              <a:rPr lang="en-GB" dirty="0"/>
              <a:t>, ethical, economic, environmental or social implications</a:t>
            </a:r>
            <a:endParaRPr lang="en-GB" dirty="0" smtClean="0"/>
          </a:p>
          <a:p>
            <a:endParaRPr lang="en-GB" dirty="0"/>
          </a:p>
          <a:p>
            <a:r>
              <a:rPr lang="en-GB" dirty="0" smtClean="0"/>
              <a:t>Include your documentation </a:t>
            </a:r>
            <a:r>
              <a:rPr lang="en-GB" dirty="0"/>
              <a:t>from all </a:t>
            </a:r>
            <a:r>
              <a:rPr lang="en-GB" dirty="0" smtClean="0"/>
              <a:t>previous 7 </a:t>
            </a:r>
            <a:r>
              <a:rPr lang="en-GB" dirty="0"/>
              <a:t>stages</a:t>
            </a:r>
          </a:p>
          <a:p>
            <a:endParaRPr lang="en-GB" dirty="0"/>
          </a:p>
        </p:txBody>
      </p:sp>
    </p:spTree>
    <p:extLst>
      <p:ext uri="{BB962C8B-B14F-4D97-AF65-F5344CB8AC3E}">
        <p14:creationId xmlns:p14="http://schemas.microsoft.com/office/powerpoint/2010/main" val="13018836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Submission deadlines: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Project proposal</a:t>
            </a:r>
          </a:p>
          <a:p>
            <a:r>
              <a:rPr lang="en-GB" dirty="0" smtClean="0"/>
              <a:t>Project plan</a:t>
            </a:r>
          </a:p>
          <a:p>
            <a:r>
              <a:rPr lang="en-GB" dirty="0" smtClean="0"/>
              <a:t>Interface design</a:t>
            </a:r>
          </a:p>
          <a:p>
            <a:r>
              <a:rPr lang="en-GB" dirty="0"/>
              <a:t>Requirements </a:t>
            </a:r>
            <a:r>
              <a:rPr lang="en-GB" dirty="0" smtClean="0"/>
              <a:t>Specification</a:t>
            </a:r>
          </a:p>
          <a:p>
            <a:r>
              <a:rPr lang="en-GB" dirty="0" smtClean="0"/>
              <a:t>Program and data design</a:t>
            </a:r>
          </a:p>
          <a:p>
            <a:r>
              <a:rPr lang="en-GB" dirty="0" smtClean="0"/>
              <a:t>Documented Code  (solution on CD or web)</a:t>
            </a:r>
          </a:p>
          <a:p>
            <a:r>
              <a:rPr lang="en-GB" dirty="0" smtClean="0"/>
              <a:t>Test plan and results</a:t>
            </a:r>
          </a:p>
          <a:p>
            <a:r>
              <a:rPr lang="en-GB" dirty="0" smtClean="0"/>
              <a:t>Evaluation</a:t>
            </a:r>
          </a:p>
          <a:p>
            <a:r>
              <a:rPr lang="en-GB" dirty="0" smtClean="0"/>
              <a:t>Record of Progress</a:t>
            </a:r>
          </a:p>
          <a:p>
            <a:r>
              <a:rPr lang="en-GB" dirty="0" smtClean="0"/>
              <a:t>Final presentation</a:t>
            </a:r>
          </a:p>
          <a:p>
            <a:endParaRPr lang="en-GB" dirty="0" smtClean="0"/>
          </a:p>
          <a:p>
            <a:endParaRPr lang="en-GB" dirty="0" smtClean="0"/>
          </a:p>
          <a:p>
            <a:endParaRPr lang="en-GB" dirty="0"/>
          </a:p>
        </p:txBody>
      </p:sp>
    </p:spTree>
    <p:extLst>
      <p:ext uri="{BB962C8B-B14F-4D97-AF65-F5344CB8AC3E}">
        <p14:creationId xmlns:p14="http://schemas.microsoft.com/office/powerpoint/2010/main" val="3670396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proposal</a:t>
            </a:r>
            <a:endParaRPr lang="en-GB" dirty="0"/>
          </a:p>
        </p:txBody>
      </p:sp>
      <p:sp>
        <p:nvSpPr>
          <p:cNvPr id="3" name="Content Placeholder 2"/>
          <p:cNvSpPr>
            <a:spLocks noGrp="1"/>
          </p:cNvSpPr>
          <p:nvPr>
            <p:ph idx="1"/>
          </p:nvPr>
        </p:nvSpPr>
        <p:spPr/>
        <p:txBody>
          <a:bodyPr/>
          <a:lstStyle/>
          <a:p>
            <a:r>
              <a:rPr lang="en-GB" dirty="0" smtClean="0"/>
              <a:t>Project idea</a:t>
            </a:r>
          </a:p>
          <a:p>
            <a:r>
              <a:rPr lang="en-GB" dirty="0" smtClean="0"/>
              <a:t>End-user group</a:t>
            </a:r>
          </a:p>
          <a:p>
            <a:r>
              <a:rPr lang="en-GB" dirty="0" smtClean="0"/>
              <a:t>Discussion with assessor</a:t>
            </a:r>
            <a:endParaRPr lang="en-GB" dirty="0"/>
          </a:p>
        </p:txBody>
      </p:sp>
    </p:spTree>
    <p:extLst>
      <p:ext uri="{BB962C8B-B14F-4D97-AF65-F5344CB8AC3E}">
        <p14:creationId xmlns:p14="http://schemas.microsoft.com/office/powerpoint/2010/main" val="1674317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Project Plan</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Research</a:t>
            </a:r>
          </a:p>
          <a:p>
            <a:pPr marL="514350" indent="-514350">
              <a:buFont typeface="+mj-lt"/>
              <a:buAutoNum type="arabicPeriod"/>
            </a:pPr>
            <a:r>
              <a:rPr lang="en-GB" altLang="en-US" dirty="0"/>
              <a:t>Description of project (Functional requirements</a:t>
            </a:r>
            <a:r>
              <a:rPr lang="en-GB" altLang="en-US" dirty="0" smtClean="0"/>
              <a:t>)</a:t>
            </a:r>
            <a:endParaRPr lang="en-GB" dirty="0" smtClean="0"/>
          </a:p>
          <a:p>
            <a:pPr marL="514350" indent="-514350">
              <a:buFont typeface="+mj-lt"/>
              <a:buAutoNum type="arabicPeriod"/>
            </a:pPr>
            <a:r>
              <a:rPr lang="en-GB" dirty="0" smtClean="0"/>
              <a:t>Resources</a:t>
            </a:r>
          </a:p>
          <a:p>
            <a:pPr marL="514350" indent="-514350">
              <a:buFont typeface="+mj-lt"/>
              <a:buAutoNum type="arabicPeriod"/>
            </a:pPr>
            <a:r>
              <a:rPr lang="en-GB" altLang="en-US" dirty="0" smtClean="0"/>
              <a:t>Timetable </a:t>
            </a:r>
            <a:r>
              <a:rPr lang="en-GB" altLang="en-US" dirty="0"/>
              <a:t>(</a:t>
            </a:r>
            <a:r>
              <a:rPr lang="en-GB" altLang="en-US" dirty="0" err="1"/>
              <a:t>Gannt</a:t>
            </a:r>
            <a:r>
              <a:rPr lang="en-GB" altLang="en-US" dirty="0"/>
              <a:t> Chart</a:t>
            </a:r>
            <a:r>
              <a:rPr lang="en-GB" altLang="en-US" dirty="0" smtClean="0"/>
              <a:t>)</a:t>
            </a:r>
          </a:p>
          <a:p>
            <a:pPr marL="514350" indent="-514350">
              <a:buFont typeface="+mj-lt"/>
              <a:buAutoNum type="arabicPeriod"/>
            </a:pPr>
            <a:r>
              <a:rPr lang="en-GB" altLang="en-US" dirty="0" smtClean="0"/>
              <a:t>Record of Progress</a:t>
            </a:r>
          </a:p>
          <a:p>
            <a:endParaRPr lang="en-GB" altLang="en-US" dirty="0"/>
          </a:p>
          <a:p>
            <a:endParaRPr lang="en-GB" dirty="0" smtClean="0"/>
          </a:p>
          <a:p>
            <a:endParaRPr lang="en-GB" dirty="0"/>
          </a:p>
        </p:txBody>
      </p:sp>
    </p:spTree>
    <p:extLst>
      <p:ext uri="{BB962C8B-B14F-4D97-AF65-F5344CB8AC3E}">
        <p14:creationId xmlns:p14="http://schemas.microsoft.com/office/powerpoint/2010/main" val="829253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Plan: 1 Research</a:t>
            </a:r>
            <a:r>
              <a:rPr lang="en-GB" dirty="0"/>
              <a:t/>
            </a:r>
            <a:br>
              <a:rPr lang="en-GB" dirty="0"/>
            </a:br>
            <a:endParaRPr lang="en-GB" dirty="0"/>
          </a:p>
        </p:txBody>
      </p:sp>
      <p:sp>
        <p:nvSpPr>
          <p:cNvPr id="3" name="Content Placeholder 2"/>
          <p:cNvSpPr>
            <a:spLocks noGrp="1"/>
          </p:cNvSpPr>
          <p:nvPr>
            <p:ph idx="1"/>
          </p:nvPr>
        </p:nvSpPr>
        <p:spPr/>
        <p:txBody>
          <a:bodyPr/>
          <a:lstStyle/>
          <a:p>
            <a:r>
              <a:rPr lang="en-GB" altLang="en-US" dirty="0" smtClean="0"/>
              <a:t>Background to the  project</a:t>
            </a:r>
          </a:p>
          <a:p>
            <a:r>
              <a:rPr lang="en-GB" altLang="en-US" dirty="0" smtClean="0"/>
              <a:t>Look at existing products / technologies</a:t>
            </a:r>
          </a:p>
          <a:p>
            <a:r>
              <a:rPr lang="en-GB" altLang="en-US" dirty="0" smtClean="0"/>
              <a:t>Survey of potential users</a:t>
            </a:r>
          </a:p>
          <a:p>
            <a:r>
              <a:rPr lang="en-GB" altLang="en-US" dirty="0" smtClean="0"/>
              <a:t>Online research</a:t>
            </a:r>
          </a:p>
          <a:p>
            <a:r>
              <a:rPr lang="en-GB" altLang="en-US" dirty="0" smtClean="0"/>
              <a:t>Feasibility </a:t>
            </a:r>
            <a:r>
              <a:rPr lang="en-GB" altLang="en-US" dirty="0"/>
              <a:t>study</a:t>
            </a:r>
            <a:endParaRPr lang="en-GB" altLang="en-US" dirty="0" smtClean="0"/>
          </a:p>
          <a:p>
            <a:r>
              <a:rPr lang="en-GB" altLang="en-US" dirty="0" smtClean="0"/>
              <a:t>Select a strategy</a:t>
            </a:r>
          </a:p>
          <a:p>
            <a:endParaRPr lang="en-GB" altLang="en-US" dirty="0"/>
          </a:p>
          <a:p>
            <a:endParaRPr lang="en-GB" dirty="0" smtClean="0"/>
          </a:p>
          <a:p>
            <a:endParaRPr lang="en-GB" dirty="0"/>
          </a:p>
        </p:txBody>
      </p:sp>
    </p:spTree>
    <p:extLst>
      <p:ext uri="{BB962C8B-B14F-4D97-AF65-F5344CB8AC3E}">
        <p14:creationId xmlns:p14="http://schemas.microsoft.com/office/powerpoint/2010/main" val="4044108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Project Plan: </a:t>
            </a:r>
            <a:r>
              <a:rPr lang="en-GB" dirty="0"/>
              <a:t>2</a:t>
            </a:r>
            <a:r>
              <a:rPr lang="en-GB" altLang="en-US" dirty="0" smtClean="0"/>
              <a:t> </a:t>
            </a:r>
            <a:r>
              <a:rPr lang="en-GB" altLang="en-US" dirty="0"/>
              <a:t>Description</a:t>
            </a:r>
            <a:r>
              <a:rPr lang="en-GB" dirty="0"/>
              <a:t/>
            </a:r>
            <a:br>
              <a:rPr lang="en-GB" dirty="0"/>
            </a:br>
            <a:endParaRPr lang="en-GB" dirty="0"/>
          </a:p>
        </p:txBody>
      </p:sp>
      <p:sp>
        <p:nvSpPr>
          <p:cNvPr id="3" name="Content Placeholder 2"/>
          <p:cNvSpPr>
            <a:spLocks noGrp="1"/>
          </p:cNvSpPr>
          <p:nvPr>
            <p:ph idx="1"/>
          </p:nvPr>
        </p:nvSpPr>
        <p:spPr/>
        <p:txBody>
          <a:bodyPr/>
          <a:lstStyle/>
          <a:p>
            <a:pPr marL="0" indent="0">
              <a:buNone/>
            </a:pPr>
            <a:r>
              <a:rPr lang="en-GB" altLang="en-US" dirty="0" smtClean="0"/>
              <a:t>Describe your project as an answer to the question:</a:t>
            </a:r>
          </a:p>
          <a:p>
            <a:pPr marL="0" indent="0">
              <a:buNone/>
            </a:pPr>
            <a:endParaRPr lang="en-GB" altLang="en-US" dirty="0"/>
          </a:p>
          <a:p>
            <a:pPr marL="0" indent="0">
              <a:buNone/>
            </a:pPr>
            <a:r>
              <a:rPr lang="en-GB" altLang="en-US" dirty="0" smtClean="0"/>
              <a:t>What will your completed solution be able to do?</a:t>
            </a:r>
            <a:endParaRPr lang="en-GB" altLang="en-US" dirty="0"/>
          </a:p>
          <a:p>
            <a:endParaRPr lang="en-GB" dirty="0" smtClean="0"/>
          </a:p>
          <a:p>
            <a:endParaRPr lang="en-GB" dirty="0"/>
          </a:p>
        </p:txBody>
      </p:sp>
    </p:spTree>
    <p:extLst>
      <p:ext uri="{BB962C8B-B14F-4D97-AF65-F5344CB8AC3E}">
        <p14:creationId xmlns:p14="http://schemas.microsoft.com/office/powerpoint/2010/main" val="648564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Project Plan: 3. </a:t>
            </a:r>
            <a:r>
              <a:rPr lang="en-GB" altLang="en-US" dirty="0" smtClean="0"/>
              <a:t>Resources</a:t>
            </a:r>
            <a:r>
              <a:rPr lang="en-GB" dirty="0"/>
              <a:t/>
            </a:r>
            <a:br>
              <a:rPr lang="en-GB" dirty="0"/>
            </a:br>
            <a:endParaRPr lang="en-GB" dirty="0"/>
          </a:p>
        </p:txBody>
      </p:sp>
      <p:sp>
        <p:nvSpPr>
          <p:cNvPr id="3" name="Content Placeholder 2"/>
          <p:cNvSpPr>
            <a:spLocks noGrp="1"/>
          </p:cNvSpPr>
          <p:nvPr>
            <p:ph idx="1"/>
          </p:nvPr>
        </p:nvSpPr>
        <p:spPr/>
        <p:txBody>
          <a:bodyPr>
            <a:normAutofit lnSpcReduction="10000"/>
          </a:bodyPr>
          <a:lstStyle/>
          <a:p>
            <a:r>
              <a:rPr lang="en-GB" altLang="en-US" dirty="0" smtClean="0"/>
              <a:t>Access to individuals / organisations/ Web resources</a:t>
            </a:r>
            <a:endParaRPr lang="en-GB" altLang="en-US" dirty="0"/>
          </a:p>
          <a:p>
            <a:r>
              <a:rPr lang="en-GB" altLang="en-US" dirty="0" smtClean="0"/>
              <a:t>Hardware and Software</a:t>
            </a:r>
          </a:p>
          <a:p>
            <a:r>
              <a:rPr lang="en-GB" altLang="en-US" dirty="0" smtClean="0"/>
              <a:t>Data storage requirements</a:t>
            </a:r>
          </a:p>
          <a:p>
            <a:r>
              <a:rPr lang="en-GB" altLang="en-US" dirty="0" smtClean="0"/>
              <a:t>Access to web services:</a:t>
            </a:r>
          </a:p>
          <a:p>
            <a:pPr marL="944563" indent="-457200">
              <a:buFont typeface="Wingdings" panose="05000000000000000000" pitchFamily="2" charset="2"/>
              <a:buChar char="Ø"/>
            </a:pPr>
            <a:r>
              <a:rPr lang="en-GB" altLang="en-US" dirty="0" smtClean="0"/>
              <a:t>Web server</a:t>
            </a:r>
          </a:p>
          <a:p>
            <a:pPr marL="944563" indent="-457200">
              <a:buFont typeface="Wingdings" panose="05000000000000000000" pitchFamily="2" charset="2"/>
              <a:buChar char="Ø"/>
            </a:pPr>
            <a:r>
              <a:rPr lang="en-GB" dirty="0" smtClean="0"/>
              <a:t>Database server</a:t>
            </a:r>
          </a:p>
          <a:p>
            <a:pPr marL="944563" indent="-457200">
              <a:buFont typeface="Wingdings" panose="05000000000000000000" pitchFamily="2" charset="2"/>
              <a:buChar char="Ø"/>
            </a:pPr>
            <a:r>
              <a:rPr lang="en-GB" dirty="0" smtClean="0"/>
              <a:t>Mail server</a:t>
            </a:r>
          </a:p>
          <a:p>
            <a:r>
              <a:rPr lang="en-GB" dirty="0" smtClean="0"/>
              <a:t>Backup strategy</a:t>
            </a:r>
            <a:endParaRPr lang="en-GB" dirty="0"/>
          </a:p>
        </p:txBody>
      </p:sp>
    </p:spTree>
    <p:extLst>
      <p:ext uri="{BB962C8B-B14F-4D97-AF65-F5344CB8AC3E}">
        <p14:creationId xmlns:p14="http://schemas.microsoft.com/office/powerpoint/2010/main" val="19657854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Project Plan: 4 </a:t>
            </a:r>
            <a:r>
              <a:rPr lang="en-GB" altLang="en-US" dirty="0" smtClean="0"/>
              <a:t>Timetable</a:t>
            </a:r>
            <a:r>
              <a:rPr lang="en-GB" dirty="0"/>
              <a:t/>
            </a:r>
            <a:br>
              <a:rPr lang="en-GB" dirty="0"/>
            </a:br>
            <a:endParaRPr lang="en-GB" dirty="0"/>
          </a:p>
        </p:txBody>
      </p:sp>
      <p:sp>
        <p:nvSpPr>
          <p:cNvPr id="3" name="Content Placeholder 2"/>
          <p:cNvSpPr>
            <a:spLocks noGrp="1"/>
          </p:cNvSpPr>
          <p:nvPr>
            <p:ph idx="1"/>
          </p:nvPr>
        </p:nvSpPr>
        <p:spPr>
          <a:xfrm>
            <a:off x="628650" y="1482725"/>
            <a:ext cx="6800850" cy="3422236"/>
          </a:xfrm>
        </p:spPr>
        <p:txBody>
          <a:bodyPr>
            <a:normAutofit/>
          </a:bodyPr>
          <a:lstStyle/>
          <a:p>
            <a:pPr marL="457200" indent="-457200">
              <a:buFont typeface="+mj-lt"/>
              <a:buAutoNum type="arabicPeriod"/>
            </a:pPr>
            <a:r>
              <a:rPr lang="en-GB" sz="2000" dirty="0" smtClean="0"/>
              <a:t>Project plan (10 marks)</a:t>
            </a:r>
          </a:p>
          <a:p>
            <a:pPr marL="457200" indent="-457200">
              <a:buFont typeface="+mj-lt"/>
              <a:buAutoNum type="arabicPeriod"/>
            </a:pPr>
            <a:r>
              <a:rPr lang="en-GB" sz="2000" dirty="0" smtClean="0"/>
              <a:t>Requirements specification (</a:t>
            </a:r>
            <a:r>
              <a:rPr lang="en-GB" sz="2000" dirty="0"/>
              <a:t>10 marks)</a:t>
            </a:r>
          </a:p>
          <a:p>
            <a:pPr marL="457200" indent="-457200">
              <a:buFont typeface="+mj-lt"/>
              <a:buAutoNum type="arabicPeriod"/>
            </a:pPr>
            <a:r>
              <a:rPr lang="en-GB" sz="2000" dirty="0"/>
              <a:t>Interface design (10 </a:t>
            </a:r>
            <a:r>
              <a:rPr lang="en-GB" sz="2000" dirty="0" smtClean="0"/>
              <a:t>marks</a:t>
            </a:r>
          </a:p>
          <a:p>
            <a:pPr marL="457200" indent="-457200">
              <a:buFont typeface="+mj-lt"/>
              <a:buAutoNum type="arabicPeriod"/>
            </a:pPr>
            <a:r>
              <a:rPr lang="en-GB" sz="2000" dirty="0" smtClean="0"/>
              <a:t>Program / Data structure design </a:t>
            </a:r>
            <a:r>
              <a:rPr lang="en-GB" sz="2000" dirty="0"/>
              <a:t>(10 marks</a:t>
            </a:r>
            <a:r>
              <a:rPr lang="en-GB" sz="2000" dirty="0" smtClean="0"/>
              <a:t>)</a:t>
            </a:r>
          </a:p>
          <a:p>
            <a:pPr marL="457200" indent="-457200">
              <a:buFont typeface="+mj-lt"/>
              <a:buAutoNum type="arabicPeriod"/>
            </a:pPr>
            <a:r>
              <a:rPr lang="en-GB" sz="2000" dirty="0" smtClean="0"/>
              <a:t>Implementation (20 </a:t>
            </a:r>
            <a:r>
              <a:rPr lang="en-GB" sz="2000" dirty="0"/>
              <a:t>marks</a:t>
            </a:r>
            <a:r>
              <a:rPr lang="en-GB" sz="2000" dirty="0" smtClean="0"/>
              <a:t>)</a:t>
            </a:r>
          </a:p>
          <a:p>
            <a:pPr marL="457200" indent="-457200">
              <a:buFont typeface="+mj-lt"/>
              <a:buAutoNum type="arabicPeriod"/>
            </a:pPr>
            <a:r>
              <a:rPr lang="en-GB" sz="2000" dirty="0"/>
              <a:t>Testing (10 marks)</a:t>
            </a:r>
            <a:endParaRPr lang="en-GB" sz="2000" dirty="0" smtClean="0"/>
          </a:p>
          <a:p>
            <a:pPr marL="457200" indent="-457200">
              <a:buFont typeface="+mj-lt"/>
              <a:buAutoNum type="arabicPeriod"/>
            </a:pPr>
            <a:r>
              <a:rPr lang="en-GB" sz="2000" dirty="0" smtClean="0"/>
              <a:t>Evaluation </a:t>
            </a:r>
            <a:r>
              <a:rPr lang="en-GB" sz="2000" dirty="0"/>
              <a:t>(10 marks)</a:t>
            </a:r>
            <a:endParaRPr lang="en-GB" sz="2000" dirty="0" smtClean="0"/>
          </a:p>
          <a:p>
            <a:pPr marL="457200" indent="-457200">
              <a:buFont typeface="+mj-lt"/>
              <a:buAutoNum type="arabicPeriod"/>
            </a:pPr>
            <a:r>
              <a:rPr lang="en-GB" sz="2000" dirty="0"/>
              <a:t>Report (10 marks)</a:t>
            </a:r>
          </a:p>
        </p:txBody>
      </p:sp>
      <p:pic>
        <p:nvPicPr>
          <p:cNvPr id="4" name="Picture 3"/>
          <p:cNvPicPr>
            <a:picLocks noChangeAspect="1"/>
          </p:cNvPicPr>
          <p:nvPr/>
        </p:nvPicPr>
        <p:blipFill>
          <a:blip r:embed="rId3"/>
          <a:stretch>
            <a:fillRect/>
          </a:stretch>
        </p:blipFill>
        <p:spPr>
          <a:xfrm>
            <a:off x="828675" y="5051149"/>
            <a:ext cx="7686675" cy="1640435"/>
          </a:xfrm>
          <a:prstGeom prst="rect">
            <a:avLst/>
          </a:prstGeom>
        </p:spPr>
      </p:pic>
    </p:spTree>
    <p:extLst>
      <p:ext uri="{BB962C8B-B14F-4D97-AF65-F5344CB8AC3E}">
        <p14:creationId xmlns:p14="http://schemas.microsoft.com/office/powerpoint/2010/main" val="103778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Project Plan</a:t>
            </a:r>
            <a:r>
              <a:rPr lang="en-GB" dirty="0"/>
              <a:t>:</a:t>
            </a:r>
            <a:r>
              <a:rPr lang="en-GB" dirty="0" smtClean="0"/>
              <a:t> 5 </a:t>
            </a:r>
            <a:r>
              <a:rPr lang="en-GB" altLang="en-US" dirty="0" smtClean="0"/>
              <a:t>Record of Progress</a:t>
            </a:r>
            <a:r>
              <a:rPr lang="en-GB" dirty="0"/>
              <a:t/>
            </a:r>
            <a:br>
              <a:rPr lang="en-GB" dirty="0"/>
            </a:br>
            <a:endParaRPr lang="en-GB" dirty="0"/>
          </a:p>
        </p:txBody>
      </p:sp>
      <p:sp>
        <p:nvSpPr>
          <p:cNvPr id="3" name="Content Placeholder 2"/>
          <p:cNvSpPr>
            <a:spLocks noGrp="1"/>
          </p:cNvSpPr>
          <p:nvPr>
            <p:ph idx="1"/>
          </p:nvPr>
        </p:nvSpPr>
        <p:spPr>
          <a:xfrm>
            <a:off x="628650" y="1482724"/>
            <a:ext cx="8058150" cy="4689475"/>
          </a:xfrm>
        </p:spPr>
        <p:txBody>
          <a:bodyPr>
            <a:normAutofit/>
          </a:bodyPr>
          <a:lstStyle/>
          <a:p>
            <a:pPr marL="0" indent="0">
              <a:buNone/>
            </a:pPr>
            <a:r>
              <a:rPr lang="en-GB" dirty="0" smtClean="0"/>
              <a:t>Diary / Blog</a:t>
            </a:r>
          </a:p>
          <a:p>
            <a:pPr marL="0" indent="0">
              <a:buNone/>
            </a:pPr>
            <a:r>
              <a:rPr lang="en-GB" dirty="0" smtClean="0"/>
              <a:t>Include screengrabs and scans of sketches where possible</a:t>
            </a:r>
          </a:p>
          <a:p>
            <a:pPr marL="0" indent="0">
              <a:buNone/>
            </a:pPr>
            <a:endParaRPr lang="en-GB" dirty="0" smtClean="0"/>
          </a:p>
          <a:p>
            <a:pPr marL="0" indent="0">
              <a:buNone/>
            </a:pPr>
            <a:r>
              <a:rPr lang="en-GB" dirty="0" smtClean="0"/>
              <a:t>Make regular notes:</a:t>
            </a:r>
          </a:p>
          <a:p>
            <a:pPr marL="800100"/>
            <a:r>
              <a:rPr lang="en-GB" dirty="0" smtClean="0"/>
              <a:t>Research done</a:t>
            </a:r>
          </a:p>
          <a:p>
            <a:pPr marL="800100"/>
            <a:r>
              <a:rPr lang="en-GB" dirty="0" smtClean="0"/>
              <a:t>Problems encountered / solved</a:t>
            </a:r>
          </a:p>
          <a:p>
            <a:pPr marL="800100"/>
            <a:r>
              <a:rPr lang="en-GB" dirty="0" smtClean="0"/>
              <a:t>Decisions made</a:t>
            </a:r>
          </a:p>
          <a:p>
            <a:pPr marL="800100"/>
            <a:r>
              <a:rPr lang="en-GB" dirty="0" smtClean="0"/>
              <a:t>Help given / resources used</a:t>
            </a:r>
          </a:p>
          <a:p>
            <a:pPr marL="0" indent="0">
              <a:buNone/>
            </a:pPr>
            <a:endParaRPr lang="en-GB" dirty="0" smtClean="0"/>
          </a:p>
          <a:p>
            <a:pPr marL="0" indent="0">
              <a:buNone/>
            </a:pPr>
            <a:endParaRPr lang="en-GB" dirty="0" smtClean="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2537455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1296</TotalTime>
  <Words>1388</Words>
  <Application>Microsoft Office PowerPoint</Application>
  <PresentationFormat>On-screen Show (4:3)</PresentationFormat>
  <Paragraphs>268</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Calibri Light</vt:lpstr>
      <vt:lpstr>Wingdings</vt:lpstr>
      <vt:lpstr>Office Theme</vt:lpstr>
      <vt:lpstr>Advanced Higher Computing Science</vt:lpstr>
      <vt:lpstr>Introduction</vt:lpstr>
      <vt:lpstr>Project proposal</vt:lpstr>
      <vt:lpstr>Project Plan</vt:lpstr>
      <vt:lpstr>Project Plan: 1 Research </vt:lpstr>
      <vt:lpstr>Project Plan: 2 Description </vt:lpstr>
      <vt:lpstr>Project Plan: 3. Resources </vt:lpstr>
      <vt:lpstr>Project Plan: 4 Timetable </vt:lpstr>
      <vt:lpstr>Project Plan: 5 Record of Progress </vt:lpstr>
      <vt:lpstr>Requirements Specification</vt:lpstr>
      <vt:lpstr>Requirements Specification 2:    Scope and Boundaries </vt:lpstr>
      <vt:lpstr>Requirements Specification 3 :   User requirements </vt:lpstr>
      <vt:lpstr>Requirements Specification 4:    functional requirements </vt:lpstr>
      <vt:lpstr>Requirements Specification 5:    Inputs and Outputs </vt:lpstr>
      <vt:lpstr>Requirements Specification 6:  Test Plan</vt:lpstr>
      <vt:lpstr>Interface Design</vt:lpstr>
      <vt:lpstr>Program Design</vt:lpstr>
      <vt:lpstr>Data structure design</vt:lpstr>
      <vt:lpstr>Implementation</vt:lpstr>
      <vt:lpstr>Implementation</vt:lpstr>
      <vt:lpstr>Testing</vt:lpstr>
      <vt:lpstr>Evaluation</vt:lpstr>
      <vt:lpstr>Presentation</vt:lpstr>
      <vt:lpstr>Submission deadlines: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Higher Computing Science</dc:title>
  <dc:creator>ian king</dc:creator>
  <cp:lastModifiedBy>ian king</cp:lastModifiedBy>
  <cp:revision>43</cp:revision>
  <dcterms:created xsi:type="dcterms:W3CDTF">2016-01-25T15:06:36Z</dcterms:created>
  <dcterms:modified xsi:type="dcterms:W3CDTF">2016-03-09T21:08:40Z</dcterms:modified>
</cp:coreProperties>
</file>