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
      <p:font typeface="Bebas Neue" panose="00000500000000000000" pitchFamily="2" charset="0"/>
      <p:bold r:id="rId21"/>
    </p:embeddedFont>
    <p:embeddedFont>
      <p:font typeface="Angela's Handwriting" panose="02000500000000000000" pitchFamily="2" charset="0"/>
      <p:regular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233" autoAdjust="0"/>
  </p:normalViewPr>
  <p:slideViewPr>
    <p:cSldViewPr snapToGrid="0">
      <p:cViewPr varScale="1">
        <p:scale>
          <a:sx n="94" d="100"/>
          <a:sy n="94" d="100"/>
        </p:scale>
        <p:origin x="10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607B19-B316-4073-A204-C3F903F56BEC}" type="datetimeFigureOut">
              <a:rPr lang="en-GB" smtClean="0"/>
              <a:t>19/04/2022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1F060B-01C2-4ED5-A521-4B7BA53E29AD}" type="slidenum">
              <a:rPr lang="en-GB" smtClean="0"/>
              <a:t>‹#›</a:t>
            </a:fld>
            <a:endParaRPr lang="en-GB"/>
          </a:p>
        </p:txBody>
      </p:sp>
    </p:spTree>
    <p:extLst>
      <p:ext uri="{BB962C8B-B14F-4D97-AF65-F5344CB8AC3E}">
        <p14:creationId xmlns:p14="http://schemas.microsoft.com/office/powerpoint/2010/main" val="4252624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Working</a:t>
            </a:r>
            <a:r>
              <a:rPr lang="en-GB" baseline="0" dirty="0" smtClean="0"/>
              <a:t> from top down, left to right</a:t>
            </a:r>
          </a:p>
          <a:p>
            <a:endParaRPr lang="en-GB" baseline="0" dirty="0" smtClean="0"/>
          </a:p>
          <a:p>
            <a:r>
              <a:rPr lang="en-GB" baseline="0" dirty="0" smtClean="0"/>
              <a:t>Mortal </a:t>
            </a:r>
            <a:r>
              <a:rPr lang="en-GB" baseline="0" dirty="0" err="1" smtClean="0"/>
              <a:t>Kombat</a:t>
            </a:r>
            <a:r>
              <a:rPr lang="en-GB" baseline="0" dirty="0" smtClean="0"/>
              <a:t> – Scorpion</a:t>
            </a:r>
          </a:p>
          <a:p>
            <a:r>
              <a:rPr lang="en-GB" baseline="0" dirty="0" smtClean="0"/>
              <a:t>Kingdom Hearts - </a:t>
            </a:r>
            <a:r>
              <a:rPr lang="en-GB" baseline="0" dirty="0" err="1" smtClean="0"/>
              <a:t>Sora</a:t>
            </a:r>
            <a:endParaRPr lang="en-GB" baseline="0" dirty="0" smtClean="0"/>
          </a:p>
          <a:p>
            <a:r>
              <a:rPr lang="en-GB" baseline="0" dirty="0" smtClean="0"/>
              <a:t>Mass Effect Andromeda - </a:t>
            </a:r>
            <a:r>
              <a:rPr lang="en-GB" baseline="0" dirty="0" err="1" smtClean="0"/>
              <a:t>Jaal</a:t>
            </a:r>
            <a:endParaRPr lang="en-GB" baseline="0" dirty="0" smtClean="0"/>
          </a:p>
          <a:p>
            <a:r>
              <a:rPr lang="en-GB" baseline="0" dirty="0" err="1" smtClean="0"/>
              <a:t>Bioshock</a:t>
            </a:r>
            <a:r>
              <a:rPr lang="en-GB" baseline="0" dirty="0" smtClean="0"/>
              <a:t> Infinite – Booker de Witt</a:t>
            </a:r>
          </a:p>
          <a:p>
            <a:r>
              <a:rPr lang="en-GB" baseline="0" dirty="0" smtClean="0"/>
              <a:t>Minecraft – Creeper</a:t>
            </a:r>
          </a:p>
          <a:p>
            <a:endParaRPr lang="en-GB" baseline="0" dirty="0" smtClean="0"/>
          </a:p>
          <a:p>
            <a:r>
              <a:rPr lang="en-GB" baseline="0" dirty="0" smtClean="0"/>
              <a:t>The </a:t>
            </a:r>
            <a:r>
              <a:rPr lang="en-GB" baseline="0" dirty="0" err="1" smtClean="0"/>
              <a:t>Witcher</a:t>
            </a:r>
            <a:r>
              <a:rPr lang="en-GB" baseline="0" dirty="0" smtClean="0"/>
              <a:t>: Wild Hunt – </a:t>
            </a:r>
            <a:r>
              <a:rPr lang="en-GB" baseline="0" dirty="0" err="1" smtClean="0"/>
              <a:t>Geralt</a:t>
            </a:r>
            <a:endParaRPr lang="en-GB" baseline="0" dirty="0" smtClean="0"/>
          </a:p>
          <a:p>
            <a:r>
              <a:rPr lang="en-GB" baseline="0" dirty="0" smtClean="0"/>
              <a:t>Gears of War – Marcus Fenix</a:t>
            </a:r>
          </a:p>
          <a:p>
            <a:r>
              <a:rPr lang="en-GB" baseline="0" dirty="0" smtClean="0"/>
              <a:t>Tomb Raider – Lara Croft</a:t>
            </a:r>
          </a:p>
          <a:p>
            <a:r>
              <a:rPr lang="en-GB" baseline="0" dirty="0" smtClean="0"/>
              <a:t>Sonic the Hedgehog – Doctor </a:t>
            </a:r>
            <a:r>
              <a:rPr lang="en-GB" baseline="0" dirty="0" err="1" smtClean="0"/>
              <a:t>Robotnik</a:t>
            </a:r>
            <a:endParaRPr lang="en-GB" baseline="0" dirty="0" smtClean="0"/>
          </a:p>
          <a:p>
            <a:r>
              <a:rPr lang="en-GB" baseline="0" dirty="0" smtClean="0"/>
              <a:t>Fallout 4 – Nick Valentine</a:t>
            </a:r>
          </a:p>
          <a:p>
            <a:endParaRPr lang="en-GB" baseline="0" dirty="0" smtClean="0"/>
          </a:p>
          <a:p>
            <a:r>
              <a:rPr lang="en-GB" baseline="0" dirty="0" smtClean="0"/>
              <a:t>Destiny – Cayde-6</a:t>
            </a:r>
          </a:p>
          <a:p>
            <a:r>
              <a:rPr lang="en-GB" baseline="0" dirty="0" err="1" smtClean="0"/>
              <a:t>Cuphead</a:t>
            </a:r>
            <a:r>
              <a:rPr lang="en-GB" baseline="0" dirty="0" smtClean="0"/>
              <a:t> – The Devil</a:t>
            </a:r>
          </a:p>
          <a:p>
            <a:r>
              <a:rPr lang="en-GB" baseline="0" dirty="0" smtClean="0"/>
              <a:t>Dark Souls 3 – Red Knight</a:t>
            </a:r>
          </a:p>
          <a:p>
            <a:r>
              <a:rPr lang="en-GB" baseline="0" dirty="0" smtClean="0"/>
              <a:t>Tekken - </a:t>
            </a:r>
            <a:r>
              <a:rPr lang="en-GB" baseline="0" dirty="0" err="1" smtClean="0"/>
              <a:t>Heihachi</a:t>
            </a:r>
            <a:endParaRPr lang="en-GB" baseline="0" dirty="0" smtClean="0"/>
          </a:p>
          <a:p>
            <a:r>
              <a:rPr lang="en-GB" baseline="0" dirty="0" smtClean="0"/>
              <a:t>Assassin’s Creed 4: Black Flag - Edward</a:t>
            </a:r>
          </a:p>
          <a:p>
            <a:endParaRPr lang="en-GB" baseline="0" dirty="0" smtClean="0"/>
          </a:p>
          <a:p>
            <a:r>
              <a:rPr lang="en-GB" baseline="0" dirty="0" err="1" smtClean="0"/>
              <a:t>Dishonored</a:t>
            </a:r>
            <a:r>
              <a:rPr lang="en-GB" baseline="0" dirty="0" smtClean="0"/>
              <a:t> 2 - Emily</a:t>
            </a:r>
          </a:p>
          <a:p>
            <a:r>
              <a:rPr lang="en-GB" baseline="0" dirty="0" err="1" smtClean="0"/>
              <a:t>Overwatch</a:t>
            </a:r>
            <a:r>
              <a:rPr lang="en-GB" baseline="0" dirty="0" smtClean="0"/>
              <a:t> – Soldier 76</a:t>
            </a:r>
          </a:p>
          <a:p>
            <a:r>
              <a:rPr lang="en-GB" baseline="0" dirty="0" smtClean="0"/>
              <a:t>God of War – </a:t>
            </a:r>
            <a:r>
              <a:rPr lang="en-GB" baseline="0" dirty="0" err="1" smtClean="0"/>
              <a:t>Kratos</a:t>
            </a:r>
            <a:endParaRPr lang="en-GB" baseline="0" dirty="0" smtClean="0"/>
          </a:p>
          <a:p>
            <a:r>
              <a:rPr lang="en-GB" baseline="0" dirty="0" smtClean="0"/>
              <a:t>Uncharted 4 – Nathan Drake</a:t>
            </a:r>
          </a:p>
          <a:p>
            <a:r>
              <a:rPr lang="en-GB" baseline="0" dirty="0" smtClean="0"/>
              <a:t>Crash Bandicoot – Crash Bandicoot</a:t>
            </a:r>
          </a:p>
          <a:p>
            <a:endParaRPr lang="en-GB" baseline="0" dirty="0" smtClean="0"/>
          </a:p>
          <a:p>
            <a:r>
              <a:rPr lang="en-GB" baseline="0" dirty="0" smtClean="0"/>
              <a:t>You could make this a quick game – 1 point for character, 1 point for the game</a:t>
            </a:r>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3</a:t>
            </a:fld>
            <a:endParaRPr lang="en-GB"/>
          </a:p>
        </p:txBody>
      </p:sp>
    </p:spTree>
    <p:extLst>
      <p:ext uri="{BB962C8B-B14F-4D97-AF65-F5344CB8AC3E}">
        <p14:creationId xmlns:p14="http://schemas.microsoft.com/office/powerpoint/2010/main" val="1993673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Villains left to right</a:t>
            </a:r>
          </a:p>
          <a:p>
            <a:r>
              <a:rPr lang="en-GB" dirty="0" err="1" smtClean="0"/>
              <a:t>Dr.</a:t>
            </a:r>
            <a:r>
              <a:rPr lang="en-GB" dirty="0" smtClean="0"/>
              <a:t> </a:t>
            </a:r>
            <a:r>
              <a:rPr lang="en-GB" dirty="0" err="1" smtClean="0"/>
              <a:t>Robotnik</a:t>
            </a:r>
            <a:r>
              <a:rPr lang="en-GB" dirty="0" smtClean="0"/>
              <a:t> (Sonic the Hedgehog)</a:t>
            </a:r>
          </a:p>
          <a:p>
            <a:r>
              <a:rPr lang="en-GB" dirty="0" smtClean="0"/>
              <a:t>Bowser (Mario games)</a:t>
            </a:r>
          </a:p>
          <a:p>
            <a:r>
              <a:rPr lang="en-GB" dirty="0" smtClean="0"/>
              <a:t>Albert</a:t>
            </a:r>
            <a:r>
              <a:rPr lang="en-GB" baseline="0" dirty="0" smtClean="0"/>
              <a:t> </a:t>
            </a:r>
            <a:r>
              <a:rPr lang="en-GB" baseline="0" dirty="0" err="1" smtClean="0"/>
              <a:t>Wesker</a:t>
            </a:r>
            <a:r>
              <a:rPr lang="en-GB" baseline="0" dirty="0" smtClean="0"/>
              <a:t> (Resident Evil games)</a:t>
            </a:r>
          </a:p>
          <a:p>
            <a:r>
              <a:rPr lang="en-GB" baseline="0" dirty="0" smtClean="0"/>
              <a:t>Joseph Seed (Far Cry 5)</a:t>
            </a:r>
            <a:endParaRPr lang="en-GB" dirty="0" smtClean="0"/>
          </a:p>
          <a:p>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12</a:t>
            </a:fld>
            <a:endParaRPr lang="en-GB"/>
          </a:p>
        </p:txBody>
      </p:sp>
    </p:spTree>
    <p:extLst>
      <p:ext uri="{BB962C8B-B14F-4D97-AF65-F5344CB8AC3E}">
        <p14:creationId xmlns:p14="http://schemas.microsoft.com/office/powerpoint/2010/main" val="1945584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is an excellent post about the design</a:t>
            </a:r>
            <a:r>
              <a:rPr lang="en-GB" baseline="0" dirty="0" smtClean="0"/>
              <a:t> process for the </a:t>
            </a:r>
            <a:r>
              <a:rPr lang="en-GB" baseline="0" dirty="0" err="1" smtClean="0"/>
              <a:t>Demoman</a:t>
            </a:r>
            <a:r>
              <a:rPr lang="en-GB" baseline="0" dirty="0" smtClean="0"/>
              <a:t> design from the game Team Fortress 2 (shown in the slide).</a:t>
            </a:r>
          </a:p>
          <a:p>
            <a:r>
              <a:rPr lang="en-GB" baseline="0" dirty="0" smtClean="0"/>
              <a:t>The </a:t>
            </a:r>
            <a:r>
              <a:rPr lang="en-GB" baseline="0" dirty="0" err="1" smtClean="0"/>
              <a:t>demoman’s</a:t>
            </a:r>
            <a:r>
              <a:rPr lang="en-GB" baseline="0" dirty="0" smtClean="0"/>
              <a:t> final design is shown on the right</a:t>
            </a:r>
          </a:p>
          <a:p>
            <a:r>
              <a:rPr lang="en-GB" dirty="0" smtClean="0"/>
              <a:t>https://www.teamfortress.com/post.php?id=1783</a:t>
            </a:r>
          </a:p>
          <a:p>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4</a:t>
            </a:fld>
            <a:endParaRPr lang="en-GB"/>
          </a:p>
        </p:txBody>
      </p:sp>
    </p:spTree>
    <p:extLst>
      <p:ext uri="{BB962C8B-B14F-4D97-AF65-F5344CB8AC3E}">
        <p14:creationId xmlns:p14="http://schemas.microsoft.com/office/powerpoint/2010/main" val="4180131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Whilst Level 6 candidates are expected to create a 3D asset, there’s no requirement to create a 3D model such</a:t>
            </a:r>
            <a:r>
              <a:rPr lang="en-GB" baseline="0" dirty="0" smtClean="0"/>
              <a:t> as the one above. I’m not even sure if Blender would run on school-level PCs?</a:t>
            </a:r>
          </a:p>
          <a:p>
            <a:endParaRPr lang="en-GB" baseline="0" dirty="0" smtClean="0"/>
          </a:p>
          <a:p>
            <a:r>
              <a:rPr lang="en-GB" dirty="0" smtClean="0"/>
              <a:t>https://www.3dslash.net/index.php is a nice online site for doing simple 3D sculpting. Level</a:t>
            </a:r>
            <a:r>
              <a:rPr lang="en-GB" baseline="0" dirty="0" smtClean="0"/>
              <a:t> 6 pupils can create a simple 3D model here but this doesn’t necessarily need to be added to their game. The SQA assessment only requires that they plan and make a 3D asset.</a:t>
            </a:r>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5</a:t>
            </a:fld>
            <a:endParaRPr lang="en-GB"/>
          </a:p>
        </p:txBody>
      </p:sp>
    </p:spTree>
    <p:extLst>
      <p:ext uri="{BB962C8B-B14F-4D97-AF65-F5344CB8AC3E}">
        <p14:creationId xmlns:p14="http://schemas.microsoft.com/office/powerpoint/2010/main" val="813278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6</a:t>
            </a:fld>
            <a:endParaRPr lang="en-GB"/>
          </a:p>
        </p:txBody>
      </p:sp>
    </p:spTree>
    <p:extLst>
      <p:ext uri="{BB962C8B-B14F-4D97-AF65-F5344CB8AC3E}">
        <p14:creationId xmlns:p14="http://schemas.microsoft.com/office/powerpoint/2010/main" val="1380812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There are iconic aspects to Lara Croft’s designs such as the shorts,</a:t>
            </a:r>
            <a:r>
              <a:rPr lang="en-GB" baseline="0" dirty="0" smtClean="0"/>
              <a:t> gun holsters, blue top, ponytail. Over the years some of these have changed, for example, in the most recent games, Lara wears trousers, which helps try and ground the character in reality. It may be worth mentioning the sexualisation of the character in the early days.</a:t>
            </a:r>
          </a:p>
          <a:p>
            <a:endParaRPr lang="en-GB" baseline="0" dirty="0" smtClean="0"/>
          </a:p>
          <a:p>
            <a:r>
              <a:rPr lang="en-GB" baseline="0" dirty="0" smtClean="0"/>
              <a:t>With an increase in polygons for 3D models, more accurate models can be created, leading to today’s Lara Croft. She still has a blue top (dirty as it is) and the holster for a weapon and whilst other elements have been toned down or removed, she’s still recognisable as Lara Croft.</a:t>
            </a:r>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7</a:t>
            </a:fld>
            <a:endParaRPr lang="en-GB"/>
          </a:p>
        </p:txBody>
      </p:sp>
    </p:spTree>
    <p:extLst>
      <p:ext uri="{BB962C8B-B14F-4D97-AF65-F5344CB8AC3E}">
        <p14:creationId xmlns:p14="http://schemas.microsoft.com/office/powerpoint/2010/main" val="2631123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Master Chief</a:t>
            </a:r>
            <a:r>
              <a:rPr lang="en-GB" baseline="0" dirty="0" smtClean="0"/>
              <a:t> from the Halo games still holds onto a fair amount of the original design. Whilst the colour has changed the overall shape is still there. With the increase in polygons, more detail has been added to his armour to make it look more like military equipment. The armour looks heavy and complete functional. The iconic visor is still there.</a:t>
            </a:r>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8</a:t>
            </a:fld>
            <a:endParaRPr lang="en-GB"/>
          </a:p>
        </p:txBody>
      </p:sp>
    </p:spTree>
    <p:extLst>
      <p:ext uri="{BB962C8B-B14F-4D97-AF65-F5344CB8AC3E}">
        <p14:creationId xmlns:p14="http://schemas.microsoft.com/office/powerpoint/2010/main" val="2479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Link from the Zelda games has a really interesting evolution. Given how old the games</a:t>
            </a:r>
            <a:r>
              <a:rPr lang="en-GB" baseline="0" dirty="0" smtClean="0"/>
              <a:t> are, Link has made the transition from bit-map graphics to vector graphics to 3D models. The original designs featured overly large ears due to limited storage space, forcing designers to overemphasise these to players. Links ears have become smaller thanks to higher resolution models. Link’s colour scheme still remains – green outfit with green hat, belt, sword and shield.</a:t>
            </a:r>
            <a:endParaRPr lang="en-GB" dirty="0"/>
          </a:p>
        </p:txBody>
      </p:sp>
      <p:sp>
        <p:nvSpPr>
          <p:cNvPr id="4" name="Slide Number Placeholder 3"/>
          <p:cNvSpPr>
            <a:spLocks noGrp="1"/>
          </p:cNvSpPr>
          <p:nvPr>
            <p:ph type="sldNum" sz="quarter" idx="10"/>
          </p:nvPr>
        </p:nvSpPr>
        <p:spPr/>
        <p:txBody>
          <a:bodyPr/>
          <a:lstStyle/>
          <a:p>
            <a:fld id="{F41F060B-01C2-4ED5-A521-4B7BA53E29AD}" type="slidenum">
              <a:rPr lang="en-GB" smtClean="0"/>
              <a:t>9</a:t>
            </a:fld>
            <a:endParaRPr lang="en-GB"/>
          </a:p>
        </p:txBody>
      </p:sp>
    </p:spTree>
    <p:extLst>
      <p:ext uri="{BB962C8B-B14F-4D97-AF65-F5344CB8AC3E}">
        <p14:creationId xmlns:p14="http://schemas.microsoft.com/office/powerpoint/2010/main" val="577177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10</a:t>
            </a:fld>
            <a:endParaRPr lang="en-GB"/>
          </a:p>
        </p:txBody>
      </p:sp>
    </p:spTree>
    <p:extLst>
      <p:ext uri="{BB962C8B-B14F-4D97-AF65-F5344CB8AC3E}">
        <p14:creationId xmlns:p14="http://schemas.microsoft.com/office/powerpoint/2010/main" val="21821530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Any visible features might include piercings, glasses, facial hair, scars, tattoos,</a:t>
            </a:r>
            <a:r>
              <a:rPr lang="en-GB" baseline="0" dirty="0" smtClean="0"/>
              <a:t> implants (e.g. bionics) </a:t>
            </a:r>
            <a:r>
              <a:rPr lang="en-GB" baseline="0" dirty="0" err="1" smtClean="0"/>
              <a:t>etc</a:t>
            </a:r>
            <a:endParaRPr lang="en-GB" baseline="0" dirty="0" smtClean="0"/>
          </a:p>
          <a:p>
            <a:r>
              <a:rPr lang="en-GB" baseline="0" dirty="0" smtClean="0"/>
              <a:t>For build, they can talk about height, weight. Does the character have a healthy lifestyle?</a:t>
            </a:r>
          </a:p>
          <a:p>
            <a:r>
              <a:rPr lang="en-GB" baseline="0" dirty="0" smtClean="0"/>
              <a:t>Personality is an interesting one as it can really bring a character to life.</a:t>
            </a:r>
            <a:endParaRPr lang="en-GB" dirty="0"/>
          </a:p>
        </p:txBody>
      </p:sp>
      <p:sp>
        <p:nvSpPr>
          <p:cNvPr id="4" name="Slide Number Placeholder 3"/>
          <p:cNvSpPr>
            <a:spLocks noGrp="1"/>
          </p:cNvSpPr>
          <p:nvPr>
            <p:ph type="sldNum" sz="quarter" idx="10"/>
          </p:nvPr>
        </p:nvSpPr>
        <p:spPr/>
        <p:txBody>
          <a:bodyPr/>
          <a:lstStyle/>
          <a:p>
            <a:fld id="{44C2D13C-C11C-4795-962B-BA3D9413FAE8}" type="slidenum">
              <a:rPr lang="en-GB" smtClean="0"/>
              <a:t>11</a:t>
            </a:fld>
            <a:endParaRPr lang="en-GB"/>
          </a:p>
        </p:txBody>
      </p:sp>
    </p:spTree>
    <p:extLst>
      <p:ext uri="{BB962C8B-B14F-4D97-AF65-F5344CB8AC3E}">
        <p14:creationId xmlns:p14="http://schemas.microsoft.com/office/powerpoint/2010/main" val="194874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5114094-2CB0-4129-B3EC-AB8B343522D4}"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A3E1878-DF2C-4330-B9B0-3601F237297E}" type="slidenum">
              <a:rPr lang="en-GB" smtClean="0"/>
              <a:t>‹#›</a:t>
            </a:fld>
            <a:endParaRPr lang="en-GB"/>
          </a:p>
        </p:txBody>
      </p:sp>
    </p:spTree>
    <p:extLst>
      <p:ext uri="{BB962C8B-B14F-4D97-AF65-F5344CB8AC3E}">
        <p14:creationId xmlns:p14="http://schemas.microsoft.com/office/powerpoint/2010/main" val="3268127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177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C97777A-454A-44CB-8B2E-CDB53FF6C855}"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D668BE1-1A20-4020-8CA4-EFD197E24B3B}" type="slidenum">
              <a:rPr lang="en-GB" smtClean="0"/>
              <a:t>‹#›</a:t>
            </a:fld>
            <a:endParaRPr lang="en-GB"/>
          </a:p>
        </p:txBody>
      </p:sp>
    </p:spTree>
    <p:extLst>
      <p:ext uri="{BB962C8B-B14F-4D97-AF65-F5344CB8AC3E}">
        <p14:creationId xmlns:p14="http://schemas.microsoft.com/office/powerpoint/2010/main" val="3987713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114094-2CB0-4129-B3EC-AB8B343522D4}" type="datetimeFigureOut">
              <a:rPr lang="en-GB" smtClean="0"/>
              <a:t>19/04/2022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3E1878-DF2C-4330-B9B0-3601F237297E}" type="slidenum">
              <a:rPr lang="en-GB" smtClean="0"/>
              <a:t>‹#›</a:t>
            </a:fld>
            <a:endParaRPr lang="en-GB"/>
          </a:p>
        </p:txBody>
      </p:sp>
    </p:spTree>
    <p:extLst>
      <p:ext uri="{BB962C8B-B14F-4D97-AF65-F5344CB8AC3E}">
        <p14:creationId xmlns:p14="http://schemas.microsoft.com/office/powerpoint/2010/main" val="13941859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r="55029"/>
          <a:stretch/>
        </p:blipFill>
        <p:spPr>
          <a:xfrm>
            <a:off x="5320258" y="0"/>
            <a:ext cx="3090318" cy="6858000"/>
          </a:xfrm>
          <a:prstGeom prst="rect">
            <a:avLst/>
          </a:prstGeom>
        </p:spPr>
      </p:pic>
      <p:sp>
        <p:nvSpPr>
          <p:cNvPr id="10" name="Freeform 9"/>
          <p:cNvSpPr/>
          <p:nvPr/>
        </p:nvSpPr>
        <p:spPr>
          <a:xfrm>
            <a:off x="0" y="0"/>
            <a:ext cx="12192000" cy="6858000"/>
          </a:xfrm>
          <a:custGeom>
            <a:avLst/>
            <a:gdLst/>
            <a:ahLst/>
            <a:cxnLst/>
            <a:rect l="l" t="t" r="r" b="b"/>
            <a:pathLst>
              <a:path w="12192000" h="6858000">
                <a:moveTo>
                  <a:pt x="6940488" y="6179751"/>
                </a:moveTo>
                <a:lnTo>
                  <a:pt x="7588835" y="6179751"/>
                </a:lnTo>
                <a:cubicBezTo>
                  <a:pt x="7631583" y="6179751"/>
                  <a:pt x="7662457" y="6188360"/>
                  <a:pt x="7681456" y="6205578"/>
                </a:cubicBezTo>
                <a:cubicBezTo>
                  <a:pt x="7700456" y="6222796"/>
                  <a:pt x="7709955" y="6247435"/>
                  <a:pt x="7709955" y="6279497"/>
                </a:cubicBezTo>
                <a:lnTo>
                  <a:pt x="7709955" y="6389929"/>
                </a:lnTo>
                <a:lnTo>
                  <a:pt x="6819368" y="6389929"/>
                </a:lnTo>
                <a:lnTo>
                  <a:pt x="6819368" y="6279497"/>
                </a:lnTo>
                <a:cubicBezTo>
                  <a:pt x="6819368" y="6247435"/>
                  <a:pt x="6828867" y="6222796"/>
                  <a:pt x="6847866" y="6205578"/>
                </a:cubicBezTo>
                <a:cubicBezTo>
                  <a:pt x="6866866" y="6188360"/>
                  <a:pt x="6897739" y="6179751"/>
                  <a:pt x="6940488" y="6179751"/>
                </a:cubicBezTo>
                <a:close/>
                <a:moveTo>
                  <a:pt x="5673663" y="6017664"/>
                </a:moveTo>
                <a:cubicBezTo>
                  <a:pt x="5572730" y="6017664"/>
                  <a:pt x="5495248" y="6042600"/>
                  <a:pt x="5441219" y="6092473"/>
                </a:cubicBezTo>
                <a:cubicBezTo>
                  <a:pt x="5387190" y="6142346"/>
                  <a:pt x="5360176" y="6214781"/>
                  <a:pt x="5360176" y="6309777"/>
                </a:cubicBezTo>
                <a:cubicBezTo>
                  <a:pt x="5360176" y="6404773"/>
                  <a:pt x="5387190" y="6477207"/>
                  <a:pt x="5441219" y="6527080"/>
                </a:cubicBezTo>
                <a:cubicBezTo>
                  <a:pt x="5495248" y="6576953"/>
                  <a:pt x="5572730" y="6601889"/>
                  <a:pt x="5673663" y="6601889"/>
                </a:cubicBezTo>
                <a:lnTo>
                  <a:pt x="6322010" y="6601889"/>
                </a:lnTo>
                <a:cubicBezTo>
                  <a:pt x="6422944" y="6601889"/>
                  <a:pt x="6500425" y="6576953"/>
                  <a:pt x="6554454" y="6527080"/>
                </a:cubicBezTo>
                <a:cubicBezTo>
                  <a:pt x="6608483" y="6477207"/>
                  <a:pt x="6635497" y="6404773"/>
                  <a:pt x="6635497" y="6309777"/>
                </a:cubicBezTo>
                <a:cubicBezTo>
                  <a:pt x="6635497" y="6214781"/>
                  <a:pt x="6608483" y="6142346"/>
                  <a:pt x="6554454" y="6092473"/>
                </a:cubicBezTo>
                <a:cubicBezTo>
                  <a:pt x="6500425" y="6042600"/>
                  <a:pt x="6422944" y="6017664"/>
                  <a:pt x="6322010" y="6017664"/>
                </a:cubicBezTo>
                <a:lnTo>
                  <a:pt x="6156361" y="6017664"/>
                </a:lnTo>
                <a:lnTo>
                  <a:pt x="6156361" y="6202906"/>
                </a:lnTo>
                <a:lnTo>
                  <a:pt x="6334479" y="6202906"/>
                </a:lnTo>
                <a:cubicBezTo>
                  <a:pt x="6415225" y="6202906"/>
                  <a:pt x="6455598" y="6236748"/>
                  <a:pt x="6455598" y="6304433"/>
                </a:cubicBezTo>
                <a:cubicBezTo>
                  <a:pt x="6455598" y="6372118"/>
                  <a:pt x="6415225" y="6405960"/>
                  <a:pt x="6334479" y="6405960"/>
                </a:cubicBezTo>
                <a:lnTo>
                  <a:pt x="5661194" y="6405960"/>
                </a:lnTo>
                <a:cubicBezTo>
                  <a:pt x="5579260" y="6405960"/>
                  <a:pt x="5538293" y="6372118"/>
                  <a:pt x="5538293" y="6304433"/>
                </a:cubicBezTo>
                <a:cubicBezTo>
                  <a:pt x="5538293" y="6236748"/>
                  <a:pt x="5579260" y="6202906"/>
                  <a:pt x="5661194" y="6202906"/>
                </a:cubicBezTo>
                <a:lnTo>
                  <a:pt x="5794783" y="6202906"/>
                </a:lnTo>
                <a:lnTo>
                  <a:pt x="5794783" y="6017664"/>
                </a:lnTo>
                <a:close/>
                <a:moveTo>
                  <a:pt x="6949393" y="5983822"/>
                </a:moveTo>
                <a:cubicBezTo>
                  <a:pt x="6848460" y="5983822"/>
                  <a:pt x="6771870" y="6008164"/>
                  <a:pt x="6719622" y="6056850"/>
                </a:cubicBezTo>
                <a:cubicBezTo>
                  <a:pt x="6667374" y="6105535"/>
                  <a:pt x="6641250" y="6178563"/>
                  <a:pt x="6641250" y="6275934"/>
                </a:cubicBezTo>
                <a:lnTo>
                  <a:pt x="6641250" y="6585859"/>
                </a:lnTo>
                <a:lnTo>
                  <a:pt x="7888073" y="6585859"/>
                </a:lnTo>
                <a:lnTo>
                  <a:pt x="7888073" y="6275934"/>
                </a:lnTo>
                <a:cubicBezTo>
                  <a:pt x="7888073" y="6178563"/>
                  <a:pt x="7861949" y="6105535"/>
                  <a:pt x="7809701" y="6056850"/>
                </a:cubicBezTo>
                <a:cubicBezTo>
                  <a:pt x="7757453" y="6008164"/>
                  <a:pt x="7680863" y="5983822"/>
                  <a:pt x="7579929" y="5983822"/>
                </a:cubicBezTo>
                <a:close/>
                <a:moveTo>
                  <a:pt x="6641250" y="5327606"/>
                </a:moveTo>
                <a:lnTo>
                  <a:pt x="6641250" y="5861959"/>
                </a:lnTo>
                <a:lnTo>
                  <a:pt x="7888073" y="5861959"/>
                </a:lnTo>
                <a:lnTo>
                  <a:pt x="7888073" y="5327606"/>
                </a:lnTo>
                <a:lnTo>
                  <a:pt x="7709955" y="5327606"/>
                </a:lnTo>
                <a:lnTo>
                  <a:pt x="7709955" y="5666029"/>
                </a:lnTo>
                <a:lnTo>
                  <a:pt x="7344814" y="5666029"/>
                </a:lnTo>
                <a:lnTo>
                  <a:pt x="7344814" y="5397072"/>
                </a:lnTo>
                <a:lnTo>
                  <a:pt x="7166697" y="5397072"/>
                </a:lnTo>
                <a:lnTo>
                  <a:pt x="7166697" y="5666029"/>
                </a:lnTo>
                <a:lnTo>
                  <a:pt x="6819368" y="5666029"/>
                </a:lnTo>
                <a:lnTo>
                  <a:pt x="6819368" y="5327606"/>
                </a:lnTo>
                <a:close/>
                <a:moveTo>
                  <a:pt x="5374425" y="5281991"/>
                </a:moveTo>
                <a:lnTo>
                  <a:pt x="5374425" y="5481482"/>
                </a:lnTo>
                <a:lnTo>
                  <a:pt x="5908778" y="5481482"/>
                </a:lnTo>
                <a:lnTo>
                  <a:pt x="5908778" y="5704129"/>
                </a:lnTo>
                <a:lnTo>
                  <a:pt x="5374425" y="5704129"/>
                </a:lnTo>
                <a:lnTo>
                  <a:pt x="5374425" y="5900059"/>
                </a:lnTo>
                <a:lnTo>
                  <a:pt x="6621248" y="5900059"/>
                </a:lnTo>
                <a:lnTo>
                  <a:pt x="6621248" y="5704129"/>
                </a:lnTo>
                <a:lnTo>
                  <a:pt x="6086895" y="5704129"/>
                </a:lnTo>
                <a:lnTo>
                  <a:pt x="6086895" y="5481482"/>
                </a:lnTo>
                <a:lnTo>
                  <a:pt x="6621248" y="5481482"/>
                </a:lnTo>
                <a:lnTo>
                  <a:pt x="6621248" y="5281991"/>
                </a:lnTo>
                <a:close/>
                <a:moveTo>
                  <a:pt x="6225827" y="4762231"/>
                </a:moveTo>
                <a:lnTo>
                  <a:pt x="6225827" y="4951035"/>
                </a:lnTo>
                <a:lnTo>
                  <a:pt x="5595291" y="4856633"/>
                </a:lnTo>
                <a:close/>
                <a:moveTo>
                  <a:pt x="7588835" y="4650788"/>
                </a:moveTo>
                <a:cubicBezTo>
                  <a:pt x="7529463" y="4650788"/>
                  <a:pt x="7476621" y="4660882"/>
                  <a:pt x="7430311" y="4681068"/>
                </a:cubicBezTo>
                <a:cubicBezTo>
                  <a:pt x="7384000" y="4701255"/>
                  <a:pt x="7344518" y="4725598"/>
                  <a:pt x="7311863" y="4754096"/>
                </a:cubicBezTo>
                <a:cubicBezTo>
                  <a:pt x="7279208" y="4782595"/>
                  <a:pt x="7241506" y="4820000"/>
                  <a:pt x="7198758" y="4866310"/>
                </a:cubicBezTo>
                <a:cubicBezTo>
                  <a:pt x="7148885" y="4922120"/>
                  <a:pt x="7104356" y="4963978"/>
                  <a:pt x="7065170" y="4991883"/>
                </a:cubicBezTo>
                <a:cubicBezTo>
                  <a:pt x="7025984" y="5019788"/>
                  <a:pt x="6980267" y="5033741"/>
                  <a:pt x="6928019" y="5033741"/>
                </a:cubicBezTo>
                <a:cubicBezTo>
                  <a:pt x="6885271" y="5033741"/>
                  <a:pt x="6854101" y="5025429"/>
                  <a:pt x="6834508" y="5008804"/>
                </a:cubicBezTo>
                <a:cubicBezTo>
                  <a:pt x="6814915" y="4992180"/>
                  <a:pt x="6805118" y="4967837"/>
                  <a:pt x="6805118" y="4935776"/>
                </a:cubicBezTo>
                <a:cubicBezTo>
                  <a:pt x="6805118" y="4903715"/>
                  <a:pt x="6814915" y="4879372"/>
                  <a:pt x="6834508" y="4862748"/>
                </a:cubicBezTo>
                <a:cubicBezTo>
                  <a:pt x="6854101" y="4846124"/>
                  <a:pt x="6885271" y="4837812"/>
                  <a:pt x="6928019" y="4837812"/>
                </a:cubicBezTo>
                <a:lnTo>
                  <a:pt x="6979673" y="4837812"/>
                </a:lnTo>
                <a:lnTo>
                  <a:pt x="6979673" y="4652569"/>
                </a:lnTo>
                <a:lnTo>
                  <a:pt x="6940488" y="4652569"/>
                </a:lnTo>
                <a:cubicBezTo>
                  <a:pt x="6839554" y="4652569"/>
                  <a:pt x="6762073" y="4676912"/>
                  <a:pt x="6708044" y="4725598"/>
                </a:cubicBezTo>
                <a:cubicBezTo>
                  <a:pt x="6654015" y="4774283"/>
                  <a:pt x="6627001" y="4846124"/>
                  <a:pt x="6627001" y="4941120"/>
                </a:cubicBezTo>
                <a:cubicBezTo>
                  <a:pt x="6627001" y="5036116"/>
                  <a:pt x="6654015" y="5107956"/>
                  <a:pt x="6708044" y="5156642"/>
                </a:cubicBezTo>
                <a:cubicBezTo>
                  <a:pt x="6762073" y="5205327"/>
                  <a:pt x="6839554" y="5229670"/>
                  <a:pt x="6940488" y="5229670"/>
                </a:cubicBezTo>
                <a:cubicBezTo>
                  <a:pt x="6999860" y="5229670"/>
                  <a:pt x="7052702" y="5219577"/>
                  <a:pt x="7099012" y="5199390"/>
                </a:cubicBezTo>
                <a:cubicBezTo>
                  <a:pt x="7145323" y="5179203"/>
                  <a:pt x="7184805" y="5154861"/>
                  <a:pt x="7217460" y="5126362"/>
                </a:cubicBezTo>
                <a:cubicBezTo>
                  <a:pt x="7250115" y="5097863"/>
                  <a:pt x="7287817" y="5060458"/>
                  <a:pt x="7330565" y="5014148"/>
                </a:cubicBezTo>
                <a:cubicBezTo>
                  <a:pt x="7380438" y="4958338"/>
                  <a:pt x="7424967" y="4916480"/>
                  <a:pt x="7464153" y="4888575"/>
                </a:cubicBezTo>
                <a:cubicBezTo>
                  <a:pt x="7503339" y="4860670"/>
                  <a:pt x="7549056" y="4846717"/>
                  <a:pt x="7601303" y="4846717"/>
                </a:cubicBezTo>
                <a:cubicBezTo>
                  <a:pt x="7682050" y="4846717"/>
                  <a:pt x="7722423" y="4880560"/>
                  <a:pt x="7722423" y="4948244"/>
                </a:cubicBezTo>
                <a:cubicBezTo>
                  <a:pt x="7722423" y="5015929"/>
                  <a:pt x="7682050" y="5049771"/>
                  <a:pt x="7601303" y="5049771"/>
                </a:cubicBezTo>
                <a:lnTo>
                  <a:pt x="7512245" y="5049771"/>
                </a:lnTo>
                <a:lnTo>
                  <a:pt x="7512245" y="5235014"/>
                </a:lnTo>
                <a:lnTo>
                  <a:pt x="7588835" y="5235014"/>
                </a:lnTo>
                <a:cubicBezTo>
                  <a:pt x="7689769" y="5235014"/>
                  <a:pt x="7767250" y="5210077"/>
                  <a:pt x="7821279" y="5160204"/>
                </a:cubicBezTo>
                <a:cubicBezTo>
                  <a:pt x="7875308" y="5110331"/>
                  <a:pt x="7902322" y="5037897"/>
                  <a:pt x="7902322" y="4942901"/>
                </a:cubicBezTo>
                <a:cubicBezTo>
                  <a:pt x="7902322" y="4847905"/>
                  <a:pt x="7875308" y="4775470"/>
                  <a:pt x="7821279" y="4725598"/>
                </a:cubicBezTo>
                <a:cubicBezTo>
                  <a:pt x="7767250" y="4675725"/>
                  <a:pt x="7689769" y="4650788"/>
                  <a:pt x="7588835" y="4650788"/>
                </a:cubicBezTo>
                <a:close/>
                <a:moveTo>
                  <a:pt x="6621248" y="4503960"/>
                </a:moveTo>
                <a:lnTo>
                  <a:pt x="5374425" y="4703452"/>
                </a:lnTo>
                <a:lnTo>
                  <a:pt x="5374425" y="4990221"/>
                </a:lnTo>
                <a:lnTo>
                  <a:pt x="6621248" y="5189713"/>
                </a:lnTo>
                <a:lnTo>
                  <a:pt x="6621248" y="5009814"/>
                </a:lnTo>
                <a:lnTo>
                  <a:pt x="6395038" y="4975972"/>
                </a:lnTo>
                <a:lnTo>
                  <a:pt x="6395038" y="4735513"/>
                </a:lnTo>
                <a:lnTo>
                  <a:pt x="6621248" y="4701671"/>
                </a:lnTo>
                <a:close/>
                <a:moveTo>
                  <a:pt x="6641250" y="4342054"/>
                </a:moveTo>
                <a:lnTo>
                  <a:pt x="6641250" y="4537983"/>
                </a:lnTo>
                <a:lnTo>
                  <a:pt x="7888073" y="4537983"/>
                </a:lnTo>
                <a:lnTo>
                  <a:pt x="7888073" y="4342054"/>
                </a:lnTo>
                <a:close/>
                <a:moveTo>
                  <a:pt x="5680787" y="4024081"/>
                </a:moveTo>
                <a:lnTo>
                  <a:pt x="5803689" y="4024081"/>
                </a:lnTo>
                <a:cubicBezTo>
                  <a:pt x="5851186" y="4024081"/>
                  <a:pt x="5885029" y="4033878"/>
                  <a:pt x="5905215" y="4053471"/>
                </a:cubicBezTo>
                <a:cubicBezTo>
                  <a:pt x="5925402" y="4073064"/>
                  <a:pt x="5935496" y="4102453"/>
                  <a:pt x="5935496" y="4141639"/>
                </a:cubicBezTo>
                <a:lnTo>
                  <a:pt x="5935496" y="4218229"/>
                </a:lnTo>
                <a:lnTo>
                  <a:pt x="5552543" y="4218229"/>
                </a:lnTo>
                <a:lnTo>
                  <a:pt x="5552543" y="4123827"/>
                </a:lnTo>
                <a:cubicBezTo>
                  <a:pt x="5552543" y="4089391"/>
                  <a:pt x="5562636" y="4064158"/>
                  <a:pt x="5582823" y="4048127"/>
                </a:cubicBezTo>
                <a:cubicBezTo>
                  <a:pt x="5603009" y="4032097"/>
                  <a:pt x="5635664" y="4024081"/>
                  <a:pt x="5680787" y="4024081"/>
                </a:cubicBezTo>
                <a:close/>
                <a:moveTo>
                  <a:pt x="6621248" y="3804997"/>
                </a:moveTo>
                <a:cubicBezTo>
                  <a:pt x="6599874" y="3814497"/>
                  <a:pt x="6578203" y="3820433"/>
                  <a:pt x="6556235" y="3822809"/>
                </a:cubicBezTo>
                <a:cubicBezTo>
                  <a:pt x="6534267" y="3825183"/>
                  <a:pt x="6505471" y="3826371"/>
                  <a:pt x="6469848" y="3826371"/>
                </a:cubicBezTo>
                <a:lnTo>
                  <a:pt x="6277481" y="3826371"/>
                </a:lnTo>
                <a:cubicBezTo>
                  <a:pt x="6208609" y="3826371"/>
                  <a:pt x="6151908" y="3836464"/>
                  <a:pt x="6107379" y="3856651"/>
                </a:cubicBezTo>
                <a:cubicBezTo>
                  <a:pt x="6062849" y="3876837"/>
                  <a:pt x="6031085" y="3910086"/>
                  <a:pt x="6012086" y="3956397"/>
                </a:cubicBezTo>
                <a:cubicBezTo>
                  <a:pt x="5971713" y="3870900"/>
                  <a:pt x="5887404" y="3828152"/>
                  <a:pt x="5759159" y="3828152"/>
                </a:cubicBezTo>
                <a:lnTo>
                  <a:pt x="5661194" y="3828152"/>
                </a:lnTo>
                <a:cubicBezTo>
                  <a:pt x="5563823" y="3828152"/>
                  <a:pt x="5491686" y="3851307"/>
                  <a:pt x="5444782" y="3897618"/>
                </a:cubicBezTo>
                <a:cubicBezTo>
                  <a:pt x="5397877" y="3943928"/>
                  <a:pt x="5374425" y="4017550"/>
                  <a:pt x="5374425" y="4118483"/>
                </a:cubicBezTo>
                <a:lnTo>
                  <a:pt x="5374425" y="4414159"/>
                </a:lnTo>
                <a:lnTo>
                  <a:pt x="6621248" y="4414159"/>
                </a:lnTo>
                <a:lnTo>
                  <a:pt x="6621248" y="4218229"/>
                </a:lnTo>
                <a:lnTo>
                  <a:pt x="6113613" y="4218229"/>
                </a:lnTo>
                <a:lnTo>
                  <a:pt x="6113613" y="4150545"/>
                </a:lnTo>
                <a:cubicBezTo>
                  <a:pt x="6113613" y="4105421"/>
                  <a:pt x="6125784" y="4072767"/>
                  <a:pt x="6150127" y="4052580"/>
                </a:cubicBezTo>
                <a:cubicBezTo>
                  <a:pt x="6174470" y="4032393"/>
                  <a:pt x="6215140" y="4022300"/>
                  <a:pt x="6272137" y="4022300"/>
                </a:cubicBezTo>
                <a:lnTo>
                  <a:pt x="6468067" y="4022300"/>
                </a:lnTo>
                <a:cubicBezTo>
                  <a:pt x="6514377" y="4022300"/>
                  <a:pt x="6546438" y="4021113"/>
                  <a:pt x="6564250" y="4018738"/>
                </a:cubicBezTo>
                <a:cubicBezTo>
                  <a:pt x="6582062" y="4016363"/>
                  <a:pt x="6601061" y="4011613"/>
                  <a:pt x="6621248" y="4004488"/>
                </a:cubicBezTo>
                <a:close/>
                <a:moveTo>
                  <a:pt x="6940488" y="3626889"/>
                </a:moveTo>
                <a:cubicBezTo>
                  <a:pt x="6839554" y="3626889"/>
                  <a:pt x="6762073" y="3651825"/>
                  <a:pt x="6708044" y="3701698"/>
                </a:cubicBezTo>
                <a:cubicBezTo>
                  <a:pt x="6654015" y="3751571"/>
                  <a:pt x="6627001" y="3824006"/>
                  <a:pt x="6627001" y="3919001"/>
                </a:cubicBezTo>
                <a:cubicBezTo>
                  <a:pt x="6627001" y="4013997"/>
                  <a:pt x="6654015" y="4086432"/>
                  <a:pt x="6708044" y="4136305"/>
                </a:cubicBezTo>
                <a:cubicBezTo>
                  <a:pt x="6762073" y="4186178"/>
                  <a:pt x="6839554" y="4211114"/>
                  <a:pt x="6940488" y="4211114"/>
                </a:cubicBezTo>
                <a:lnTo>
                  <a:pt x="7588835" y="4211114"/>
                </a:lnTo>
                <a:cubicBezTo>
                  <a:pt x="7689769" y="4211114"/>
                  <a:pt x="7767250" y="4186178"/>
                  <a:pt x="7821279" y="4136305"/>
                </a:cubicBezTo>
                <a:cubicBezTo>
                  <a:pt x="7875308" y="4086432"/>
                  <a:pt x="7902322" y="4013997"/>
                  <a:pt x="7902322" y="3919001"/>
                </a:cubicBezTo>
                <a:cubicBezTo>
                  <a:pt x="7902322" y="3824006"/>
                  <a:pt x="7875308" y="3751571"/>
                  <a:pt x="7821279" y="3701698"/>
                </a:cubicBezTo>
                <a:cubicBezTo>
                  <a:pt x="7767250" y="3651825"/>
                  <a:pt x="7689769" y="3626889"/>
                  <a:pt x="7588835" y="3626889"/>
                </a:cubicBezTo>
                <a:lnTo>
                  <a:pt x="7193414" y="3626889"/>
                </a:lnTo>
                <a:lnTo>
                  <a:pt x="7193414" y="3901190"/>
                </a:lnTo>
                <a:lnTo>
                  <a:pt x="7371532" y="3901190"/>
                </a:lnTo>
                <a:lnTo>
                  <a:pt x="7371532" y="3812131"/>
                </a:lnTo>
                <a:lnTo>
                  <a:pt x="7601303" y="3812131"/>
                </a:lnTo>
                <a:cubicBezTo>
                  <a:pt x="7682050" y="3812131"/>
                  <a:pt x="7722423" y="3845973"/>
                  <a:pt x="7722423" y="3913658"/>
                </a:cubicBezTo>
                <a:cubicBezTo>
                  <a:pt x="7722423" y="3981343"/>
                  <a:pt x="7682050" y="4015185"/>
                  <a:pt x="7601303" y="4015185"/>
                </a:cubicBezTo>
                <a:lnTo>
                  <a:pt x="6928019" y="4015185"/>
                </a:lnTo>
                <a:cubicBezTo>
                  <a:pt x="6846085" y="4015185"/>
                  <a:pt x="6805118" y="3981343"/>
                  <a:pt x="6805118" y="3913658"/>
                </a:cubicBezTo>
                <a:cubicBezTo>
                  <a:pt x="6805118" y="3845973"/>
                  <a:pt x="6846085" y="3812131"/>
                  <a:pt x="6928019" y="3812131"/>
                </a:cubicBezTo>
                <a:lnTo>
                  <a:pt x="7061607" y="3812131"/>
                </a:lnTo>
                <a:lnTo>
                  <a:pt x="7061607" y="3626889"/>
                </a:lnTo>
                <a:close/>
                <a:moveTo>
                  <a:pt x="6225827" y="3323956"/>
                </a:moveTo>
                <a:lnTo>
                  <a:pt x="6225827" y="3512760"/>
                </a:lnTo>
                <a:lnTo>
                  <a:pt x="5595291" y="3418358"/>
                </a:lnTo>
                <a:close/>
                <a:moveTo>
                  <a:pt x="6621248" y="3065686"/>
                </a:moveTo>
                <a:lnTo>
                  <a:pt x="5374425" y="3265177"/>
                </a:lnTo>
                <a:lnTo>
                  <a:pt x="5374425" y="3551946"/>
                </a:lnTo>
                <a:lnTo>
                  <a:pt x="6621248" y="3751438"/>
                </a:lnTo>
                <a:lnTo>
                  <a:pt x="6621248" y="3571539"/>
                </a:lnTo>
                <a:lnTo>
                  <a:pt x="6395038" y="3537697"/>
                </a:lnTo>
                <a:lnTo>
                  <a:pt x="6395038" y="3297238"/>
                </a:lnTo>
                <a:lnTo>
                  <a:pt x="6621248" y="3263396"/>
                </a:lnTo>
                <a:close/>
                <a:moveTo>
                  <a:pt x="6641250" y="2879910"/>
                </a:moveTo>
                <a:lnTo>
                  <a:pt x="6641250" y="3054465"/>
                </a:lnTo>
                <a:lnTo>
                  <a:pt x="7387563" y="3054465"/>
                </a:lnTo>
                <a:lnTo>
                  <a:pt x="6641250" y="3255738"/>
                </a:lnTo>
                <a:lnTo>
                  <a:pt x="6641250" y="3501540"/>
                </a:lnTo>
                <a:lnTo>
                  <a:pt x="7888073" y="3501540"/>
                </a:lnTo>
                <a:lnTo>
                  <a:pt x="7888073" y="3325203"/>
                </a:lnTo>
                <a:lnTo>
                  <a:pt x="6985017" y="3325203"/>
                </a:lnTo>
                <a:lnTo>
                  <a:pt x="7888073" y="3081182"/>
                </a:lnTo>
                <a:lnTo>
                  <a:pt x="7888073" y="2879910"/>
                </a:lnTo>
                <a:close/>
                <a:moveTo>
                  <a:pt x="5673663" y="2407689"/>
                </a:moveTo>
                <a:cubicBezTo>
                  <a:pt x="5572730" y="2407689"/>
                  <a:pt x="5495248" y="2432625"/>
                  <a:pt x="5441219" y="2482498"/>
                </a:cubicBezTo>
                <a:cubicBezTo>
                  <a:pt x="5387190" y="2532371"/>
                  <a:pt x="5360176" y="2604806"/>
                  <a:pt x="5360176" y="2699801"/>
                </a:cubicBezTo>
                <a:cubicBezTo>
                  <a:pt x="5360176" y="2794798"/>
                  <a:pt x="5387190" y="2867232"/>
                  <a:pt x="5441219" y="2917105"/>
                </a:cubicBezTo>
                <a:cubicBezTo>
                  <a:pt x="5495248" y="2966978"/>
                  <a:pt x="5572730" y="2991914"/>
                  <a:pt x="5673663" y="2991914"/>
                </a:cubicBezTo>
                <a:lnTo>
                  <a:pt x="6322010" y="2991914"/>
                </a:lnTo>
                <a:cubicBezTo>
                  <a:pt x="6422944" y="2991914"/>
                  <a:pt x="6500425" y="2966978"/>
                  <a:pt x="6554454" y="2917105"/>
                </a:cubicBezTo>
                <a:cubicBezTo>
                  <a:pt x="6608483" y="2867232"/>
                  <a:pt x="6635497" y="2794798"/>
                  <a:pt x="6635497" y="2699801"/>
                </a:cubicBezTo>
                <a:cubicBezTo>
                  <a:pt x="6635497" y="2604806"/>
                  <a:pt x="6608483" y="2532371"/>
                  <a:pt x="6554454" y="2482498"/>
                </a:cubicBezTo>
                <a:cubicBezTo>
                  <a:pt x="6500425" y="2432625"/>
                  <a:pt x="6422944" y="2407689"/>
                  <a:pt x="6322010" y="2407689"/>
                </a:cubicBezTo>
                <a:lnTo>
                  <a:pt x="6156361" y="2407689"/>
                </a:lnTo>
                <a:lnTo>
                  <a:pt x="6156361" y="2592931"/>
                </a:lnTo>
                <a:lnTo>
                  <a:pt x="6334479" y="2592931"/>
                </a:lnTo>
                <a:cubicBezTo>
                  <a:pt x="6415225" y="2592931"/>
                  <a:pt x="6455598" y="2626773"/>
                  <a:pt x="6455598" y="2694458"/>
                </a:cubicBezTo>
                <a:cubicBezTo>
                  <a:pt x="6455598" y="2762143"/>
                  <a:pt x="6415225" y="2795985"/>
                  <a:pt x="6334479" y="2795985"/>
                </a:cubicBezTo>
                <a:lnTo>
                  <a:pt x="5661194" y="2795985"/>
                </a:lnTo>
                <a:cubicBezTo>
                  <a:pt x="5579260" y="2795985"/>
                  <a:pt x="5538293" y="2762143"/>
                  <a:pt x="5538293" y="2694458"/>
                </a:cubicBezTo>
                <a:cubicBezTo>
                  <a:pt x="5538293" y="2626773"/>
                  <a:pt x="5579260" y="2592931"/>
                  <a:pt x="5661194" y="2592931"/>
                </a:cubicBezTo>
                <a:lnTo>
                  <a:pt x="5794783" y="2592931"/>
                </a:lnTo>
                <a:lnTo>
                  <a:pt x="5794783" y="2407689"/>
                </a:lnTo>
                <a:close/>
                <a:moveTo>
                  <a:pt x="5374425" y="1741482"/>
                </a:moveTo>
                <a:lnTo>
                  <a:pt x="5374425" y="2347081"/>
                </a:lnTo>
                <a:lnTo>
                  <a:pt x="5552543" y="2347081"/>
                </a:lnTo>
                <a:lnTo>
                  <a:pt x="5552543" y="2142246"/>
                </a:lnTo>
                <a:lnTo>
                  <a:pt x="6621248" y="2142246"/>
                </a:lnTo>
                <a:lnTo>
                  <a:pt x="6621248" y="1946317"/>
                </a:lnTo>
                <a:lnTo>
                  <a:pt x="5552543" y="1946317"/>
                </a:lnTo>
                <a:lnTo>
                  <a:pt x="5552543" y="1741482"/>
                </a:lnTo>
                <a:close/>
                <a:moveTo>
                  <a:pt x="5374425" y="1117556"/>
                </a:moveTo>
                <a:lnTo>
                  <a:pt x="5374425" y="1651909"/>
                </a:lnTo>
                <a:lnTo>
                  <a:pt x="6621248" y="1651909"/>
                </a:lnTo>
                <a:lnTo>
                  <a:pt x="6621248" y="1117556"/>
                </a:lnTo>
                <a:lnTo>
                  <a:pt x="6443130" y="1117556"/>
                </a:lnTo>
                <a:lnTo>
                  <a:pt x="6443130" y="1455980"/>
                </a:lnTo>
                <a:lnTo>
                  <a:pt x="6077989" y="1455980"/>
                </a:lnTo>
                <a:lnTo>
                  <a:pt x="6077989" y="1187022"/>
                </a:lnTo>
                <a:lnTo>
                  <a:pt x="5899872" y="1187022"/>
                </a:lnTo>
                <a:lnTo>
                  <a:pt x="5899872" y="1455980"/>
                </a:lnTo>
                <a:lnTo>
                  <a:pt x="5552543" y="1455980"/>
                </a:lnTo>
                <a:lnTo>
                  <a:pt x="5552543" y="1117556"/>
                </a:lnTo>
                <a:close/>
                <a:moveTo>
                  <a:pt x="5680787" y="604607"/>
                </a:moveTo>
                <a:lnTo>
                  <a:pt x="5803689" y="604607"/>
                </a:lnTo>
                <a:cubicBezTo>
                  <a:pt x="5851186" y="604607"/>
                  <a:pt x="5885029" y="614403"/>
                  <a:pt x="5905215" y="633996"/>
                </a:cubicBezTo>
                <a:cubicBezTo>
                  <a:pt x="5925402" y="653589"/>
                  <a:pt x="5935496" y="682979"/>
                  <a:pt x="5935496" y="722164"/>
                </a:cubicBezTo>
                <a:lnTo>
                  <a:pt x="5935496" y="798755"/>
                </a:lnTo>
                <a:lnTo>
                  <a:pt x="5552543" y="798755"/>
                </a:lnTo>
                <a:lnTo>
                  <a:pt x="5552543" y="704352"/>
                </a:lnTo>
                <a:cubicBezTo>
                  <a:pt x="5552543" y="669916"/>
                  <a:pt x="5562636" y="644683"/>
                  <a:pt x="5582823" y="628652"/>
                </a:cubicBezTo>
                <a:cubicBezTo>
                  <a:pt x="5603009" y="612622"/>
                  <a:pt x="5635664" y="604607"/>
                  <a:pt x="5680787" y="604607"/>
                </a:cubicBezTo>
                <a:close/>
                <a:moveTo>
                  <a:pt x="6621248" y="385523"/>
                </a:moveTo>
                <a:cubicBezTo>
                  <a:pt x="6599874" y="395022"/>
                  <a:pt x="6578203" y="400959"/>
                  <a:pt x="6556235" y="403334"/>
                </a:cubicBezTo>
                <a:cubicBezTo>
                  <a:pt x="6534267" y="405708"/>
                  <a:pt x="6505471" y="406896"/>
                  <a:pt x="6469848" y="406896"/>
                </a:cubicBezTo>
                <a:lnTo>
                  <a:pt x="6277481" y="406896"/>
                </a:lnTo>
                <a:cubicBezTo>
                  <a:pt x="6208609" y="406896"/>
                  <a:pt x="6151908" y="416989"/>
                  <a:pt x="6107379" y="437176"/>
                </a:cubicBezTo>
                <a:cubicBezTo>
                  <a:pt x="6062849" y="457363"/>
                  <a:pt x="6031085" y="490611"/>
                  <a:pt x="6012086" y="536922"/>
                </a:cubicBezTo>
                <a:cubicBezTo>
                  <a:pt x="5971713" y="451425"/>
                  <a:pt x="5887404" y="408677"/>
                  <a:pt x="5759159" y="408677"/>
                </a:cubicBezTo>
                <a:lnTo>
                  <a:pt x="5661194" y="408677"/>
                </a:lnTo>
                <a:cubicBezTo>
                  <a:pt x="5563823" y="408677"/>
                  <a:pt x="5491686" y="431833"/>
                  <a:pt x="5444782" y="478144"/>
                </a:cubicBezTo>
                <a:cubicBezTo>
                  <a:pt x="5397877" y="524454"/>
                  <a:pt x="5374425" y="598076"/>
                  <a:pt x="5374425" y="699009"/>
                </a:cubicBezTo>
                <a:lnTo>
                  <a:pt x="5374425" y="994684"/>
                </a:lnTo>
                <a:lnTo>
                  <a:pt x="6621248" y="994684"/>
                </a:lnTo>
                <a:lnTo>
                  <a:pt x="6621248" y="798755"/>
                </a:lnTo>
                <a:lnTo>
                  <a:pt x="6113613" y="798755"/>
                </a:lnTo>
                <a:lnTo>
                  <a:pt x="6113613" y="731070"/>
                </a:lnTo>
                <a:cubicBezTo>
                  <a:pt x="6113613" y="685947"/>
                  <a:pt x="6125784" y="653292"/>
                  <a:pt x="6150127" y="633106"/>
                </a:cubicBezTo>
                <a:cubicBezTo>
                  <a:pt x="6174470" y="612919"/>
                  <a:pt x="6215140" y="602826"/>
                  <a:pt x="6272137" y="602826"/>
                </a:cubicBezTo>
                <a:lnTo>
                  <a:pt x="6468067" y="602826"/>
                </a:lnTo>
                <a:cubicBezTo>
                  <a:pt x="6514377" y="602826"/>
                  <a:pt x="6546438" y="601638"/>
                  <a:pt x="6564250" y="599264"/>
                </a:cubicBezTo>
                <a:cubicBezTo>
                  <a:pt x="6582062" y="596888"/>
                  <a:pt x="6601061" y="592138"/>
                  <a:pt x="6621248" y="585014"/>
                </a:cubicBezTo>
                <a:close/>
                <a:moveTo>
                  <a:pt x="0" y="0"/>
                </a:moveTo>
                <a:lnTo>
                  <a:pt x="12192000" y="0"/>
                </a:lnTo>
                <a:lnTo>
                  <a:pt x="12192000" y="6858000"/>
                </a:lnTo>
                <a:lnTo>
                  <a:pt x="0" y="6858000"/>
                </a:lnTo>
                <a:close/>
              </a:path>
            </a:pathLst>
          </a:cu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8534" y="0"/>
            <a:ext cx="2743200" cy="6858000"/>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80451" y="223346"/>
            <a:ext cx="384898" cy="444928"/>
          </a:xfrm>
          <a:prstGeom prst="rect">
            <a:avLst/>
          </a:prstGeom>
        </p:spPr>
      </p:pic>
      <p:sp>
        <p:nvSpPr>
          <p:cNvPr id="15" name="TextBox 14"/>
          <p:cNvSpPr txBox="1"/>
          <p:nvPr/>
        </p:nvSpPr>
        <p:spPr>
          <a:xfrm rot="16200000">
            <a:off x="11157988" y="930539"/>
            <a:ext cx="1229824" cy="553998"/>
          </a:xfrm>
          <a:prstGeom prst="rect">
            <a:avLst/>
          </a:prstGeom>
          <a:noFill/>
        </p:spPr>
        <p:txBody>
          <a:bodyPr wrap="none" rtlCol="0">
            <a:spAutoFit/>
          </a:bodyPr>
          <a:lstStyle/>
          <a:p>
            <a:pPr algn="r"/>
            <a:r>
              <a:rPr lang="en-GB" sz="1500" dirty="0" smtClean="0">
                <a:latin typeface="Bebas Neue" panose="00000500000000000000" pitchFamily="2" charset="0"/>
              </a:rPr>
              <a:t>THE JAMES YOUNG</a:t>
            </a:r>
          </a:p>
          <a:p>
            <a:pPr algn="r"/>
            <a:r>
              <a:rPr lang="en-GB" sz="1500" dirty="0" smtClean="0">
                <a:latin typeface="Bebas Neue" panose="00000500000000000000" pitchFamily="2" charset="0"/>
              </a:rPr>
              <a:t> HIGH SCHOOL</a:t>
            </a:r>
            <a:endParaRPr lang="en-GB" sz="1500" dirty="0">
              <a:latin typeface="Bebas Neue" panose="00000500000000000000" pitchFamily="2" charset="0"/>
            </a:endParaRPr>
          </a:p>
        </p:txBody>
      </p:sp>
      <p:sp>
        <p:nvSpPr>
          <p:cNvPr id="16" name="Subtitle 2"/>
          <p:cNvSpPr txBox="1">
            <a:spLocks/>
          </p:cNvSpPr>
          <p:nvPr/>
        </p:nvSpPr>
        <p:spPr>
          <a:xfrm>
            <a:off x="6594490" y="2494099"/>
            <a:ext cx="5838824" cy="61049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latin typeface="Bebas Neue" panose="00000500000000000000" pitchFamily="2" charset="0"/>
              </a:rPr>
              <a:t>Computer Games Development</a:t>
            </a:r>
            <a:endParaRPr lang="en-GB" dirty="0">
              <a:latin typeface="Bebas Neue" panose="00000500000000000000" pitchFamily="2" charset="0"/>
            </a:endParaRPr>
          </a:p>
        </p:txBody>
      </p:sp>
    </p:spTree>
    <p:extLst>
      <p:ext uri="{BB962C8B-B14F-4D97-AF65-F5344CB8AC3E}">
        <p14:creationId xmlns:p14="http://schemas.microsoft.com/office/powerpoint/2010/main" val="1772754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025"/>
            <a:ext cx="10515600" cy="1325563"/>
          </a:xfrm>
        </p:spPr>
        <p:txBody>
          <a:bodyPr>
            <a:normAutofit/>
          </a:bodyPr>
          <a:lstStyle/>
          <a:p>
            <a:r>
              <a:rPr lang="en-GB" sz="5400" dirty="0" smtClean="0">
                <a:latin typeface="Bebas Neue" panose="00000500000000000000" pitchFamily="2" charset="0"/>
              </a:rPr>
              <a:t>NPA Computer Games Development</a:t>
            </a:r>
            <a:endParaRPr lang="en-GB" sz="5400" dirty="0">
              <a:latin typeface="Bebas Neue" panose="00000500000000000000" pitchFamily="2" charset="0"/>
            </a:endParaRPr>
          </a:p>
        </p:txBody>
      </p:sp>
      <p:sp>
        <p:nvSpPr>
          <p:cNvPr id="3" name="Content Placeholder 2"/>
          <p:cNvSpPr>
            <a:spLocks noGrp="1"/>
          </p:cNvSpPr>
          <p:nvPr>
            <p:ph idx="1"/>
          </p:nvPr>
        </p:nvSpPr>
        <p:spPr>
          <a:xfrm>
            <a:off x="838200" y="2269674"/>
            <a:ext cx="10515600" cy="2479675"/>
          </a:xfrm>
        </p:spPr>
        <p:txBody>
          <a:bodyPr/>
          <a:lstStyle/>
          <a:p>
            <a:pPr marL="0" indent="0">
              <a:buNone/>
            </a:pPr>
            <a:r>
              <a:rPr lang="en-GB" dirty="0" smtClean="0"/>
              <a:t>For this course you will need to be able to describe the characters in your games</a:t>
            </a:r>
          </a:p>
          <a:p>
            <a:pPr marL="0" indent="0">
              <a:buNone/>
            </a:pPr>
            <a:endParaRPr lang="en-GB" dirty="0" smtClean="0"/>
          </a:p>
          <a:p>
            <a:pPr marL="0" indent="0">
              <a:buNone/>
            </a:pPr>
            <a:r>
              <a:rPr lang="en-GB" dirty="0" smtClean="0"/>
              <a:t>Lots of detail here means I have a clear image in my head of what you’re designing</a:t>
            </a:r>
          </a:p>
          <a:p>
            <a:pPr marL="0" indent="0">
              <a:buNone/>
            </a:pPr>
            <a:endParaRPr lang="en-GB" dirty="0" smtClean="0"/>
          </a:p>
        </p:txBody>
      </p:sp>
      <p:pic>
        <p:nvPicPr>
          <p:cNvPr id="4" name="Picture 2" descr="God (or Devil) is in the detail: how one clause can give companies more  grief during this crisis - The Economic Tim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4850" y="4191794"/>
            <a:ext cx="3234267" cy="24257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838200" y="5264835"/>
            <a:ext cx="7200900" cy="954107"/>
          </a:xfrm>
          <a:prstGeom prst="rect">
            <a:avLst/>
          </a:prstGeom>
        </p:spPr>
        <p:txBody>
          <a:bodyPr wrap="square">
            <a:spAutoFit/>
          </a:bodyPr>
          <a:lstStyle/>
          <a:p>
            <a:r>
              <a:rPr lang="en-GB" sz="2800" dirty="0" smtClean="0"/>
              <a:t>This will also make it easier for you to create them, saving time</a:t>
            </a:r>
            <a:endParaRPr lang="en-GB" sz="2800" dirty="0"/>
          </a:p>
        </p:txBody>
      </p:sp>
    </p:spTree>
    <p:extLst>
      <p:ext uri="{BB962C8B-B14F-4D97-AF65-F5344CB8AC3E}">
        <p14:creationId xmlns:p14="http://schemas.microsoft.com/office/powerpoint/2010/main" val="1661776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lum bright="70000" contrast="-70000"/>
            <a:extLst>
              <a:ext uri="{28A0092B-C50C-407E-A947-70E740481C1C}">
                <a14:useLocalDpi xmlns:a14="http://schemas.microsoft.com/office/drawing/2010/main" val="0"/>
              </a:ext>
            </a:extLst>
          </a:blip>
          <a:srcRect b="4056"/>
          <a:stretch/>
        </p:blipFill>
        <p:spPr>
          <a:xfrm>
            <a:off x="0" y="0"/>
            <a:ext cx="12197634" cy="6865257"/>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A teenage girl</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14" name="Content Placeholder 2"/>
          <p:cNvSpPr>
            <a:spLocks noGrp="1"/>
          </p:cNvSpPr>
          <p:nvPr>
            <p:ph idx="1"/>
          </p:nvPr>
        </p:nvSpPr>
        <p:spPr>
          <a:xfrm>
            <a:off x="5764627" y="403123"/>
            <a:ext cx="6041293" cy="6174658"/>
          </a:xfrm>
        </p:spPr>
        <p:txBody>
          <a:bodyPr>
            <a:noAutofit/>
          </a:bodyPr>
          <a:lstStyle/>
          <a:p>
            <a:pPr marL="0" indent="0">
              <a:buNone/>
            </a:pPr>
            <a:r>
              <a:rPr lang="en-GB" sz="3600" dirty="0" smtClean="0">
                <a:latin typeface="Angela's Handwriting" panose="02000500000000000000" pitchFamily="2" charset="0"/>
              </a:rPr>
              <a:t>“ The main character is a 14 year-old girl called Zaza. She has short black hair, dark hazel eyes and wears slim, black glasses, which she’s blind without. Her family moved from Hong Kong to Edinburgh just before she was born. Zaza is self conscious about her body as its changing and wears baggy hoodies. She’s thinking about dying her hair but is worried about what her family would say. She hates school but enjoys going there to meet her friends, Zoey and </a:t>
            </a:r>
            <a:r>
              <a:rPr lang="en-GB" sz="3600" dirty="0" err="1" smtClean="0">
                <a:latin typeface="Angela's Handwriting" panose="02000500000000000000" pitchFamily="2" charset="0"/>
              </a:rPr>
              <a:t>Alix</a:t>
            </a:r>
            <a:r>
              <a:rPr lang="en-GB" sz="3600" dirty="0" smtClean="0">
                <a:latin typeface="Angela's Handwriting" panose="02000500000000000000" pitchFamily="2" charset="0"/>
              </a:rPr>
              <a:t>.”</a:t>
            </a:r>
            <a:endParaRPr lang="en-GB" sz="3600" dirty="0">
              <a:latin typeface="Angela's Handwriting" panose="02000500000000000000" pitchFamily="2" charset="0"/>
            </a:endParaRPr>
          </a:p>
        </p:txBody>
      </p:sp>
      <p:sp>
        <p:nvSpPr>
          <p:cNvPr id="8" name="Content Placeholder 2"/>
          <p:cNvSpPr txBox="1">
            <a:spLocks/>
          </p:cNvSpPr>
          <p:nvPr/>
        </p:nvSpPr>
        <p:spPr>
          <a:xfrm>
            <a:off x="232459" y="1823244"/>
            <a:ext cx="5152341" cy="47545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How old is the character?</a:t>
            </a:r>
          </a:p>
          <a:p>
            <a:pPr marL="0" indent="0">
              <a:buNone/>
            </a:pPr>
            <a:r>
              <a:rPr lang="en-GB" dirty="0" smtClean="0"/>
              <a:t>What gender do they identify as?</a:t>
            </a:r>
          </a:p>
          <a:p>
            <a:pPr marL="0" indent="0">
              <a:buNone/>
            </a:pPr>
            <a:r>
              <a:rPr lang="en-GB" dirty="0" smtClean="0"/>
              <a:t>What skin tone do they have?</a:t>
            </a:r>
          </a:p>
          <a:p>
            <a:pPr marL="0" indent="0">
              <a:buNone/>
            </a:pPr>
            <a:r>
              <a:rPr lang="en-GB" dirty="0" smtClean="0"/>
              <a:t>Any visible features?</a:t>
            </a:r>
          </a:p>
          <a:p>
            <a:pPr marL="0" indent="0">
              <a:buNone/>
            </a:pPr>
            <a:r>
              <a:rPr lang="en-GB" dirty="0" smtClean="0"/>
              <a:t>What clothes do they wear?</a:t>
            </a:r>
          </a:p>
          <a:p>
            <a:pPr marL="0" indent="0">
              <a:buNone/>
            </a:pPr>
            <a:r>
              <a:rPr lang="en-GB" dirty="0" smtClean="0"/>
              <a:t>What’s their build?</a:t>
            </a:r>
          </a:p>
          <a:p>
            <a:pPr marL="0" indent="0">
              <a:buNone/>
            </a:pPr>
            <a:r>
              <a:rPr lang="en-GB" dirty="0" smtClean="0"/>
              <a:t>Where are they from?</a:t>
            </a:r>
          </a:p>
          <a:p>
            <a:pPr marL="0" indent="0">
              <a:buNone/>
            </a:pPr>
            <a:r>
              <a:rPr lang="en-GB" dirty="0" smtClean="0"/>
              <a:t>What’s their personality like?</a:t>
            </a:r>
          </a:p>
          <a:p>
            <a:pPr marL="0" indent="0">
              <a:buNone/>
            </a:pPr>
            <a:r>
              <a:rPr lang="en-GB" dirty="0" smtClean="0"/>
              <a:t>A brief history</a:t>
            </a:r>
          </a:p>
          <a:p>
            <a:pPr marL="0" indent="0">
              <a:buNone/>
            </a:pPr>
            <a:endParaRPr lang="en-GB" dirty="0"/>
          </a:p>
        </p:txBody>
      </p:sp>
      <p:sp>
        <p:nvSpPr>
          <p:cNvPr id="9" name="Content Placeholder 2"/>
          <p:cNvSpPr txBox="1">
            <a:spLocks/>
          </p:cNvSpPr>
          <p:nvPr/>
        </p:nvSpPr>
        <p:spPr>
          <a:xfrm>
            <a:off x="6882227" y="2722567"/>
            <a:ext cx="5034001" cy="142012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3600" smtClean="0">
                <a:latin typeface="Angela's Handwriting" panose="02000500000000000000" pitchFamily="2" charset="0"/>
              </a:rPr>
              <a:t>“ The main character is a teenage girl called Zaza.”</a:t>
            </a:r>
            <a:endParaRPr lang="en-GB" sz="3600" dirty="0">
              <a:latin typeface="Angela's Handwriting" panose="02000500000000000000" pitchFamily="2" charset="0"/>
            </a:endParaRPr>
          </a:p>
        </p:txBody>
      </p:sp>
    </p:spTree>
    <p:extLst>
      <p:ext uri="{BB962C8B-B14F-4D97-AF65-F5344CB8AC3E}">
        <p14:creationId xmlns:p14="http://schemas.microsoft.com/office/powerpoint/2010/main" val="67866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xit" presetSubtype="0" fill="hold" grpId="1" nodeType="clickEffect">
                                  <p:stCondLst>
                                    <p:cond delay="0"/>
                                  </p:stCondLst>
                                  <p:childTnLst>
                                    <p:animEffect transition="out" filter="fade">
                                      <p:cBhvr>
                                        <p:cTn id="24" dur="500"/>
                                        <p:tgtEl>
                                          <p:spTgt spid="9">
                                            <p:txEl>
                                              <p:pRg st="0" end="0"/>
                                            </p:txEl>
                                          </p:spTgt>
                                        </p:tgtEl>
                                      </p:cBhvr>
                                    </p:animEffect>
                                    <p:set>
                                      <p:cBhvr>
                                        <p:cTn id="25" dur="1" fill="hold">
                                          <p:stCondLst>
                                            <p:cond delay="499"/>
                                          </p:stCondLst>
                                        </p:cTn>
                                        <p:tgtEl>
                                          <p:spTgt spid="9">
                                            <p:txEl>
                                              <p:pRg st="0" end="0"/>
                                            </p:txEl>
                                          </p:spTgt>
                                        </p:tgtEl>
                                        <p:attrNameLst>
                                          <p:attrName>style.visibility</p:attrName>
                                        </p:attrNameLst>
                                      </p:cBhvr>
                                      <p:to>
                                        <p:strVal val="hidden"/>
                                      </p:to>
                                    </p:se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4" grpId="0" build="p"/>
      <p:bldP spid="8" grpId="0"/>
      <p:bldP spid="9" grpId="0" build="p"/>
      <p:bldP spid="9" grpId="1"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0025"/>
            <a:ext cx="10515600" cy="1325563"/>
          </a:xfrm>
        </p:spPr>
        <p:txBody>
          <a:bodyPr>
            <a:normAutofit/>
          </a:bodyPr>
          <a:lstStyle/>
          <a:p>
            <a:r>
              <a:rPr lang="en-GB" sz="5400" dirty="0" smtClean="0">
                <a:latin typeface="Bebas Neue" panose="00000500000000000000" pitchFamily="2" charset="0"/>
              </a:rPr>
              <a:t>NPA Computer Games Development</a:t>
            </a:r>
            <a:endParaRPr lang="en-GB" sz="5400" dirty="0">
              <a:latin typeface="Bebas Neue" panose="00000500000000000000" pitchFamily="2" charset="0"/>
            </a:endParaRPr>
          </a:p>
        </p:txBody>
      </p:sp>
      <p:sp>
        <p:nvSpPr>
          <p:cNvPr id="3" name="Content Placeholder 2"/>
          <p:cNvSpPr>
            <a:spLocks noGrp="1"/>
          </p:cNvSpPr>
          <p:nvPr>
            <p:ph idx="1"/>
          </p:nvPr>
        </p:nvSpPr>
        <p:spPr>
          <a:xfrm>
            <a:off x="838200" y="2269675"/>
            <a:ext cx="10515600" cy="1489526"/>
          </a:xfrm>
        </p:spPr>
        <p:txBody>
          <a:bodyPr/>
          <a:lstStyle/>
          <a:p>
            <a:pPr marL="0" indent="0">
              <a:buNone/>
            </a:pPr>
            <a:r>
              <a:rPr lang="en-GB" dirty="0" smtClean="0"/>
              <a:t>It would be a good idea to detail not just the main character(s) but also the main antagonist or villain. You could also design basic enemies if you don’t plan on having a main villain.</a:t>
            </a:r>
          </a:p>
        </p:txBody>
      </p:sp>
      <p:pic>
        <p:nvPicPr>
          <p:cNvPr id="1026" name="Picture 2" descr="Doctor Ivo Robotnik | MyWaifuLis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41" y="3756413"/>
            <a:ext cx="2065654" cy="299003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ghters | Super Smash Bros. Ultimate for the Nintendo Switch System |  Official Si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20448" y="3755160"/>
            <a:ext cx="2995610" cy="29912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lbert Wesker (Resident Evil) vs. Vamp (Metal Gear) : r/whowouldwi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88673" y="3605367"/>
            <a:ext cx="2570050" cy="32125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Joseph Seed | Villains Wiki | Fando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703954" y="3676849"/>
            <a:ext cx="1304615" cy="2987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673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fade">
                                      <p:cBhvr>
                                        <p:cTn id="19" dur="500"/>
                                        <p:tgtEl>
                                          <p:spTgt spid="102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30"/>
                                        </p:tgtEl>
                                        <p:attrNameLst>
                                          <p:attrName>style.visibility</p:attrName>
                                        </p:attrNameLst>
                                      </p:cBhvr>
                                      <p:to>
                                        <p:strVal val="visible"/>
                                      </p:to>
                                    </p:set>
                                    <p:animEffect transition="in" filter="fade">
                                      <p:cBhvr>
                                        <p:cTn id="23" dur="500"/>
                                        <p:tgtEl>
                                          <p:spTgt spid="103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32"/>
                                        </p:tgtEl>
                                        <p:attrNameLst>
                                          <p:attrName>style.visibility</p:attrName>
                                        </p:attrNameLst>
                                      </p:cBhvr>
                                      <p:to>
                                        <p:strVal val="visible"/>
                                      </p:to>
                                    </p:set>
                                    <p:animEffect transition="in" filter="fade">
                                      <p:cBhvr>
                                        <p:cTn id="27" dur="500"/>
                                        <p:tgtEl>
                                          <p:spTgt spid="10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5405" y="1659285"/>
            <a:ext cx="6254045" cy="3970318"/>
          </a:xfrm>
          <a:prstGeom prst="rect">
            <a:avLst/>
          </a:prstGeom>
          <a:noFill/>
        </p:spPr>
        <p:txBody>
          <a:bodyPr wrap="square" rtlCol="0">
            <a:spAutoFit/>
          </a:bodyPr>
          <a:lstStyle/>
          <a:p>
            <a:r>
              <a:rPr lang="en-GB" sz="2800" dirty="0" smtClean="0"/>
              <a:t>Characters must be designed in a way that fits with the story and plot of the game</a:t>
            </a:r>
          </a:p>
          <a:p>
            <a:endParaRPr lang="en-GB" sz="2800" dirty="0"/>
          </a:p>
          <a:p>
            <a:r>
              <a:rPr lang="en-GB" sz="2800" dirty="0" smtClean="0"/>
              <a:t>All characters in the game are designed, from the main characters to NPCs</a:t>
            </a:r>
          </a:p>
          <a:p>
            <a:endParaRPr lang="en-GB" sz="2800" dirty="0"/>
          </a:p>
          <a:p>
            <a:r>
              <a:rPr lang="en-GB" sz="2800" dirty="0" smtClean="0"/>
              <a:t>Good character designs can increase sales and merchandise</a:t>
            </a:r>
            <a:endParaRPr lang="en-GB" sz="2800"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37361" r="14647"/>
          <a:stretch/>
        </p:blipFill>
        <p:spPr>
          <a:xfrm>
            <a:off x="7029450" y="0"/>
            <a:ext cx="5162550" cy="6858000"/>
          </a:xfrm>
          <a:prstGeom prst="rect">
            <a:avLst/>
          </a:prstGeom>
        </p:spPr>
      </p:pic>
    </p:spTree>
    <p:extLst>
      <p:ext uri="{BB962C8B-B14F-4D97-AF65-F5344CB8AC3E}">
        <p14:creationId xmlns:p14="http://schemas.microsoft.com/office/powerpoint/2010/main" val="159784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Effect transition="in" filter="fade">
                                      <p:cBhvr>
                                        <p:cTn id="11" dur="500"/>
                                        <p:tgtEl>
                                          <p:spTgt spid="2">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fade">
                                      <p:cBhvr>
                                        <p:cTn id="16"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12192000" cy="685800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1876" y="0"/>
            <a:ext cx="8125047" cy="6858000"/>
          </a:xfrm>
          <a:prstGeom prst="rect">
            <a:avLst/>
          </a:prstGeom>
        </p:spPr>
      </p:pic>
      <p:sp>
        <p:nvSpPr>
          <p:cNvPr id="4" name="Subtitle 2"/>
          <p:cNvSpPr txBox="1">
            <a:spLocks/>
          </p:cNvSpPr>
          <p:nvPr/>
        </p:nvSpPr>
        <p:spPr>
          <a:xfrm rot="16200000">
            <a:off x="-1394960" y="2511988"/>
            <a:ext cx="5838824" cy="814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GB" sz="6000" dirty="0" smtClean="0">
                <a:solidFill>
                  <a:schemeClr val="bg1"/>
                </a:solidFill>
                <a:latin typeface="Bebas Neue" panose="00000500000000000000" pitchFamily="2" charset="0"/>
              </a:rPr>
              <a:t>Who’s who?</a:t>
            </a:r>
            <a:endParaRPr lang="en-GB" sz="6000" dirty="0">
              <a:solidFill>
                <a:schemeClr val="bg1"/>
              </a:solidFill>
              <a:latin typeface="Bebas Neue" panose="00000500000000000000" pitchFamily="2" charset="0"/>
            </a:endParaRPr>
          </a:p>
        </p:txBody>
      </p:sp>
    </p:spTree>
    <p:extLst>
      <p:ext uri="{BB962C8B-B14F-4D97-AF65-F5344CB8AC3E}">
        <p14:creationId xmlns:p14="http://schemas.microsoft.com/office/powerpoint/2010/main" val="2095412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106" y="1346522"/>
            <a:ext cx="5768182" cy="1384995"/>
          </a:xfrm>
          <a:prstGeom prst="rect">
            <a:avLst/>
          </a:prstGeom>
          <a:noFill/>
        </p:spPr>
        <p:txBody>
          <a:bodyPr wrap="square" rtlCol="0">
            <a:spAutoFit/>
          </a:bodyPr>
          <a:lstStyle/>
          <a:p>
            <a:r>
              <a:rPr lang="en-GB" sz="2800" dirty="0" smtClean="0"/>
              <a:t>2D Artists will quickly draw a number of sketches that evolve with feedback from the design team</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b="48865"/>
          <a:stretch/>
        </p:blipFill>
        <p:spPr>
          <a:xfrm>
            <a:off x="6429287" y="0"/>
            <a:ext cx="5678639" cy="25781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810395"/>
            <a:ext cx="3065283" cy="408704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94862" y="2810395"/>
            <a:ext cx="3065283" cy="4087044"/>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70843" y="2770956"/>
            <a:ext cx="3065283" cy="4087044"/>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69886" y="2810395"/>
            <a:ext cx="2971800" cy="3962400"/>
          </a:xfrm>
          <a:prstGeom prst="rect">
            <a:avLst/>
          </a:prstGeom>
        </p:spPr>
      </p:pic>
      <p:sp>
        <p:nvSpPr>
          <p:cNvPr id="10" name="Subtitle 2"/>
          <p:cNvSpPr txBox="1">
            <a:spLocks/>
          </p:cNvSpPr>
          <p:nvPr/>
        </p:nvSpPr>
        <p:spPr>
          <a:xfrm>
            <a:off x="145871" y="265837"/>
            <a:ext cx="5838824" cy="814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6000" dirty="0" smtClean="0">
                <a:latin typeface="Bebas Neue" panose="00000500000000000000" pitchFamily="2" charset="0"/>
              </a:rPr>
              <a:t>The 2D Artist</a:t>
            </a:r>
            <a:endParaRPr lang="en-GB" sz="6000" dirty="0">
              <a:latin typeface="Bebas Neue" panose="00000500000000000000" pitchFamily="2" charset="0"/>
            </a:endParaRPr>
          </a:p>
        </p:txBody>
      </p:sp>
    </p:spTree>
    <p:extLst>
      <p:ext uri="{BB962C8B-B14F-4D97-AF65-F5344CB8AC3E}">
        <p14:creationId xmlns:p14="http://schemas.microsoft.com/office/powerpoint/2010/main" val="308625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213600" y="2090172"/>
            <a:ext cx="4978400" cy="2677656"/>
          </a:xfrm>
          <a:prstGeom prst="rect">
            <a:avLst/>
          </a:prstGeom>
          <a:noFill/>
        </p:spPr>
        <p:txBody>
          <a:bodyPr wrap="square" rtlCol="0">
            <a:spAutoFit/>
          </a:bodyPr>
          <a:lstStyle/>
          <a:p>
            <a:r>
              <a:rPr lang="en-GB" sz="2800" dirty="0" smtClean="0"/>
              <a:t>Once the design has been finalised, 3D Artists create wireframe models</a:t>
            </a:r>
          </a:p>
          <a:p>
            <a:endParaRPr lang="en-GB" sz="2800" dirty="0"/>
          </a:p>
          <a:p>
            <a:r>
              <a:rPr lang="en-GB" sz="2800" dirty="0" smtClean="0"/>
              <a:t>These are then rendered with the full design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812583" cy="6858000"/>
          </a:xfrm>
          <a:prstGeom prst="rect">
            <a:avLst/>
          </a:prstGeom>
        </p:spPr>
      </p:pic>
      <p:sp>
        <p:nvSpPr>
          <p:cNvPr id="7" name="Subtitle 2"/>
          <p:cNvSpPr txBox="1">
            <a:spLocks/>
          </p:cNvSpPr>
          <p:nvPr/>
        </p:nvSpPr>
        <p:spPr>
          <a:xfrm>
            <a:off x="6128982" y="243259"/>
            <a:ext cx="5838824" cy="814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GB" sz="6000" dirty="0" smtClean="0">
                <a:latin typeface="Bebas Neue" panose="00000500000000000000" pitchFamily="2" charset="0"/>
              </a:rPr>
              <a:t>The 3D Artist</a:t>
            </a:r>
            <a:endParaRPr lang="en-GB" sz="6000" dirty="0">
              <a:latin typeface="Bebas Neue" panose="00000500000000000000" pitchFamily="2" charset="0"/>
            </a:endParaRPr>
          </a:p>
        </p:txBody>
      </p:sp>
    </p:spTree>
    <p:extLst>
      <p:ext uri="{BB962C8B-B14F-4D97-AF65-F5344CB8AC3E}">
        <p14:creationId xmlns:p14="http://schemas.microsoft.com/office/powerpoint/2010/main" val="4056737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26402" y="1910967"/>
            <a:ext cx="9916583" cy="2246769"/>
          </a:xfrm>
          <a:prstGeom prst="rect">
            <a:avLst/>
          </a:prstGeom>
          <a:noFill/>
        </p:spPr>
        <p:txBody>
          <a:bodyPr wrap="square" rtlCol="0">
            <a:spAutoFit/>
          </a:bodyPr>
          <a:lstStyle/>
          <a:p>
            <a:r>
              <a:rPr lang="en-GB" sz="2800" dirty="0" smtClean="0"/>
              <a:t>As games turn into franchises, character designs must evolve with better hardware</a:t>
            </a:r>
          </a:p>
          <a:p>
            <a:endParaRPr lang="en-GB" sz="2800" dirty="0"/>
          </a:p>
          <a:p>
            <a:r>
              <a:rPr lang="en-GB" sz="2800" dirty="0" smtClean="0"/>
              <a:t>The next few slides showcase 3 characters and how they have changed with each game they’ve appeared in</a:t>
            </a:r>
          </a:p>
        </p:txBody>
      </p:sp>
      <p:sp>
        <p:nvSpPr>
          <p:cNvPr id="10" name="Subtitle 2"/>
          <p:cNvSpPr txBox="1">
            <a:spLocks/>
          </p:cNvSpPr>
          <p:nvPr/>
        </p:nvSpPr>
        <p:spPr>
          <a:xfrm>
            <a:off x="145871" y="265837"/>
            <a:ext cx="5838824" cy="814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6000" dirty="0" smtClean="0">
                <a:latin typeface="Bebas Neue" panose="00000500000000000000" pitchFamily="2" charset="0"/>
              </a:rPr>
              <a:t>Design evolution</a:t>
            </a:r>
            <a:endParaRPr lang="en-GB" sz="6000" dirty="0">
              <a:latin typeface="Bebas Neue" panose="00000500000000000000" pitchFamily="2"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2472" y="3908566"/>
            <a:ext cx="8184444" cy="2696319"/>
          </a:xfrm>
          <a:prstGeom prst="rect">
            <a:avLst/>
          </a:prstGeom>
        </p:spPr>
      </p:pic>
    </p:spTree>
    <p:extLst>
      <p:ext uri="{BB962C8B-B14F-4D97-AF65-F5344CB8AC3E}">
        <p14:creationId xmlns:p14="http://schemas.microsoft.com/office/powerpoint/2010/main" val="1519707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9" y="0"/>
            <a:ext cx="12226688"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Lara croft</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2268923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Image result for halo concept art evolu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4"/>
          <p:cNvSpPr txBox="1">
            <a:spLocks/>
          </p:cNvSpPr>
          <p:nvPr/>
        </p:nvSpPr>
        <p:spPr>
          <a:xfrm>
            <a:off x="0" y="5098168"/>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0" y="5714913"/>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master chief</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363382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21783"/>
          <a:stretch/>
        </p:blipFill>
        <p:spPr bwMode="auto">
          <a:xfrm>
            <a:off x="0" y="1901372"/>
            <a:ext cx="12124519" cy="3454399"/>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Case study:</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
        <p:nvSpPr>
          <p:cNvPr id="10"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tx1"/>
                </a:solidFill>
                <a:effectLst>
                  <a:outerShdw blurRad="50800" dist="38100" dir="5400000" algn="t" rotWithShape="0">
                    <a:prstClr val="black">
                      <a:alpha val="40000"/>
                    </a:prstClr>
                  </a:outerShdw>
                </a:effectLst>
                <a:latin typeface="Bebas Neue" panose="00000500000000000000" pitchFamily="2" charset="0"/>
              </a:rPr>
              <a:t>link</a:t>
            </a:r>
            <a:endParaRPr lang="en-GB" sz="6200" dirty="0">
              <a:solidFill>
                <a:schemeClr val="tx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3138371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TotalTime>
  <Words>1015</Words>
  <Application>Microsoft Office PowerPoint</Application>
  <PresentationFormat>Widescreen</PresentationFormat>
  <Paragraphs>101</Paragraphs>
  <Slides>12</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Calibri</vt:lpstr>
      <vt:lpstr>Calibri Light</vt:lpstr>
      <vt:lpstr>Bebas Neue</vt:lpstr>
      <vt:lpstr>Angela's Handwriting</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NPA Computer Games Development</vt:lpstr>
      <vt:lpstr>PowerPoint Presentation</vt:lpstr>
      <vt:lpstr>NPA Computer Games Development</vt:lpstr>
    </vt:vector>
  </TitlesOfParts>
  <Company>West Lothian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McNeice</dc:creator>
  <cp:lastModifiedBy>Alexander McNeice</cp:lastModifiedBy>
  <cp:revision>36</cp:revision>
  <dcterms:created xsi:type="dcterms:W3CDTF">2022-03-25T09:58:01Z</dcterms:created>
  <dcterms:modified xsi:type="dcterms:W3CDTF">2022-04-19T14:10:19Z</dcterms:modified>
</cp:coreProperties>
</file>