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4"/>
  </p:notesMasterIdLst>
  <p:sldIdLst>
    <p:sldId id="256" r:id="rId2"/>
    <p:sldId id="257" r:id="rId3"/>
    <p:sldId id="258" r:id="rId4"/>
    <p:sldId id="259" r:id="rId5"/>
    <p:sldId id="267" r:id="rId6"/>
    <p:sldId id="260" r:id="rId7"/>
    <p:sldId id="262" r:id="rId8"/>
    <p:sldId id="261" r:id="rId9"/>
    <p:sldId id="263" r:id="rId10"/>
    <p:sldId id="264" r:id="rId11"/>
    <p:sldId id="265" r:id="rId12"/>
    <p:sldId id="266" r:id="rId13"/>
  </p:sldIdLst>
  <p:sldSz cx="12192000" cy="6858000"/>
  <p:notesSz cx="6858000" cy="9144000"/>
  <p:embeddedFontLst>
    <p:embeddedFont>
      <p:font typeface="Bebas Neue" panose="00000500000000000000" pitchFamily="2" charset="0"/>
      <p:bold r:id="rId15"/>
    </p:embeddedFont>
    <p:embeddedFont>
      <p:font typeface="Calibri" panose="020F0502020204030204" pitchFamily="34" charset="0"/>
      <p:regular r:id="rId16"/>
      <p:bold r:id="rId17"/>
      <p:italic r:id="rId18"/>
      <p:boldItalic r:id="rId19"/>
    </p:embeddedFont>
    <p:embeddedFont>
      <p:font typeface="Calibri Light" panose="020F0302020204030204" pitchFamily="34" charset="0"/>
      <p:regular r:id="rId20"/>
      <p: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744" autoAdjust="0"/>
  </p:normalViewPr>
  <p:slideViewPr>
    <p:cSldViewPr snapToGrid="0">
      <p:cViewPr>
        <p:scale>
          <a:sx n="66" d="100"/>
          <a:sy n="66" d="100"/>
        </p:scale>
        <p:origin x="1620" y="7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4F505E-5025-4318-B098-9CA669F8010F}" type="datetimeFigureOut">
              <a:rPr lang="en-GB" smtClean="0"/>
              <a:t>20/04/2022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6AEA1-137D-4D25-AF12-A863091E2A24}" type="slidenum">
              <a:rPr lang="en-GB" smtClean="0"/>
              <a:t>‹#›</a:t>
            </a:fld>
            <a:endParaRPr lang="en-GB"/>
          </a:p>
        </p:txBody>
      </p:sp>
    </p:spTree>
    <p:extLst>
      <p:ext uri="{BB962C8B-B14F-4D97-AF65-F5344CB8AC3E}">
        <p14:creationId xmlns:p14="http://schemas.microsoft.com/office/powerpoint/2010/main" val="353897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a:t>
            </a:r>
            <a:r>
              <a:rPr lang="en-GB" baseline="0" dirty="0" smtClean="0"/>
              <a:t> is from Just Cause 3. The grappling hook mechanic allows the player to move across the level at high speed. It also doubles up as a weapon.</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2</a:t>
            </a:fld>
            <a:endParaRPr lang="en-GB"/>
          </a:p>
        </p:txBody>
      </p:sp>
    </p:spTree>
    <p:extLst>
      <p:ext uri="{BB962C8B-B14F-4D97-AF65-F5344CB8AC3E}">
        <p14:creationId xmlns:p14="http://schemas.microsoft.com/office/powerpoint/2010/main" val="806245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Image is from Apex Legends. Players who lose their health have to wait for a teammate to “revive” them (This is called</a:t>
            </a:r>
            <a:r>
              <a:rPr lang="en-GB" baseline="0" dirty="0" smtClean="0"/>
              <a:t> Down But Not Out or DBNO). Some games let you revive yourself by killing another enemy whilst in DBNO.</a:t>
            </a:r>
            <a:endParaRPr lang="en-GB" dirty="0" smtClean="0"/>
          </a:p>
          <a:p>
            <a:pPr marL="0" indent="0">
              <a:buNone/>
            </a:pPr>
            <a:endParaRPr lang="en-GB" dirty="0" smtClean="0"/>
          </a:p>
          <a:p>
            <a:pPr marL="0" indent="0">
              <a:buNone/>
            </a:pPr>
            <a:r>
              <a:rPr lang="en-GB" dirty="0" smtClean="0"/>
              <a:t>Do players regenerate health over time?</a:t>
            </a:r>
          </a:p>
          <a:p>
            <a:pPr marL="0" indent="0">
              <a:buNone/>
            </a:pPr>
            <a:r>
              <a:rPr lang="en-GB" dirty="0" smtClean="0"/>
              <a:t>Is health used to fuel abilities e.g. blood magic?</a:t>
            </a:r>
          </a:p>
          <a:p>
            <a:pPr marL="0" indent="0">
              <a:buNone/>
            </a:pPr>
            <a:r>
              <a:rPr lang="en-GB" dirty="0" smtClean="0"/>
              <a:t>Does health keep dropping until a player performs an action (bandage)?</a:t>
            </a:r>
          </a:p>
          <a:p>
            <a:pPr marL="0" indent="0">
              <a:buNone/>
            </a:pPr>
            <a:r>
              <a:rPr lang="en-GB" dirty="0" smtClean="0"/>
              <a:t>Lose a life</a:t>
            </a:r>
          </a:p>
          <a:p>
            <a:pPr marL="0" indent="0">
              <a:buNone/>
            </a:pPr>
            <a:r>
              <a:rPr lang="en-GB" dirty="0" smtClean="0"/>
              <a:t>Restart from checkpoint</a:t>
            </a:r>
          </a:p>
          <a:p>
            <a:pPr marL="0" indent="0">
              <a:buNone/>
            </a:pPr>
            <a:r>
              <a:rPr lang="en-GB" dirty="0" smtClean="0"/>
              <a:t>Restart level/game</a:t>
            </a:r>
          </a:p>
          <a:p>
            <a:pPr marL="0" indent="0">
              <a:buNone/>
            </a:pPr>
            <a:r>
              <a:rPr lang="en-GB" dirty="0" err="1" smtClean="0"/>
              <a:t>Perma</a:t>
            </a:r>
            <a:r>
              <a:rPr lang="en-GB" dirty="0" smtClean="0"/>
              <a:t>-death (requires creating a brand</a:t>
            </a:r>
            <a:r>
              <a:rPr lang="en-GB" baseline="0" dirty="0" smtClean="0"/>
              <a:t> new character and starting the game from the beginning</a:t>
            </a:r>
            <a:endParaRPr lang="en-GB" dirty="0" smtClean="0"/>
          </a:p>
          <a:p>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11</a:t>
            </a:fld>
            <a:endParaRPr lang="en-GB"/>
          </a:p>
        </p:txBody>
      </p:sp>
    </p:spTree>
    <p:extLst>
      <p:ext uri="{BB962C8B-B14F-4D97-AF65-F5344CB8AC3E}">
        <p14:creationId xmlns:p14="http://schemas.microsoft.com/office/powerpoint/2010/main" val="3639344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Video</a:t>
            </a:r>
            <a:r>
              <a:rPr lang="en-GB" baseline="0" dirty="0" smtClean="0"/>
              <a:t> - https://www.youtube.com/watch?v=PPmNPvrUgpc (14mins 50)</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12</a:t>
            </a:fld>
            <a:endParaRPr lang="en-GB"/>
          </a:p>
        </p:txBody>
      </p:sp>
    </p:spTree>
    <p:extLst>
      <p:ext uri="{BB962C8B-B14F-4D97-AF65-F5344CB8AC3E}">
        <p14:creationId xmlns:p14="http://schemas.microsoft.com/office/powerpoint/2010/main" val="1234488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 is from Humankind. In</a:t>
            </a:r>
            <a:r>
              <a:rPr lang="en-GB" baseline="0" dirty="0" smtClean="0"/>
              <a:t> the game, players can perform different actions within their turn. When they end their turn, the computer takes a turn for the AI controlled players.</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3</a:t>
            </a:fld>
            <a:endParaRPr lang="en-GB"/>
          </a:p>
        </p:txBody>
      </p:sp>
    </p:spTree>
    <p:extLst>
      <p:ext uri="{BB962C8B-B14F-4D97-AF65-F5344CB8AC3E}">
        <p14:creationId xmlns:p14="http://schemas.microsoft.com/office/powerpoint/2010/main" val="83669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image is from the game, Divinity: Original Sin</a:t>
            </a:r>
            <a:r>
              <a:rPr lang="en-GB" baseline="0" dirty="0" smtClean="0"/>
              <a:t> 2. Action points are represented by the green orbs in the centre of the bottom toolbar. Each turn you acquire more. Spells and abilities cost different amounts of AP (Action Points). The spells that are greyed out and ones that cost more the 2AP and therefore cannot be used this turn.</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4</a:t>
            </a:fld>
            <a:endParaRPr lang="en-GB"/>
          </a:p>
        </p:txBody>
      </p:sp>
    </p:spTree>
    <p:extLst>
      <p:ext uri="{BB962C8B-B14F-4D97-AF65-F5344CB8AC3E}">
        <p14:creationId xmlns:p14="http://schemas.microsoft.com/office/powerpoint/2010/main" val="427789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image is from the mobile game, Marvel Strike Force.</a:t>
            </a:r>
            <a:r>
              <a:rPr lang="en-GB" baseline="0" dirty="0" smtClean="0"/>
              <a:t> Each character has a basic ability that can be used every turn and either 1 or 2 extra abilities that need time to build. The second ability shown is ready to use but the last one on the eight needs another 3 turns before it can be usable.</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5</a:t>
            </a:fld>
            <a:endParaRPr lang="en-GB"/>
          </a:p>
        </p:txBody>
      </p:sp>
    </p:spTree>
    <p:extLst>
      <p:ext uri="{BB962C8B-B14F-4D97-AF65-F5344CB8AC3E}">
        <p14:creationId xmlns:p14="http://schemas.microsoft.com/office/powerpoint/2010/main" val="2511307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 is from CS:GO</a:t>
            </a:r>
            <a:r>
              <a:rPr lang="en-GB" baseline="0" dirty="0" smtClean="0"/>
              <a:t> (Counter-Strike: Global Offensive). The table shows how many Kills a player has as well as Assists. Deaths and other stats are also shown. Some games such as Team Fortress 2 also have a score. You increase your score by not only killing enemies but also by completing objectives such as recovering a briefcase, capturing points etc. This means more passive classes such as Medics and Engineers can sit at the top of the table despite killing the fewest enemies.</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6</a:t>
            </a:fld>
            <a:endParaRPr lang="en-GB"/>
          </a:p>
        </p:txBody>
      </p:sp>
    </p:spTree>
    <p:extLst>
      <p:ext uri="{BB962C8B-B14F-4D97-AF65-F5344CB8AC3E}">
        <p14:creationId xmlns:p14="http://schemas.microsoft.com/office/powerpoint/2010/main" val="2234895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image is from Minecraft.</a:t>
            </a:r>
            <a:r>
              <a:rPr lang="en-GB" baseline="0" dirty="0" smtClean="0"/>
              <a:t> Players have to gather resources in order to craft new items or build structures.</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7</a:t>
            </a:fld>
            <a:endParaRPr lang="en-GB"/>
          </a:p>
        </p:txBody>
      </p:sp>
    </p:spTree>
    <p:extLst>
      <p:ext uri="{BB962C8B-B14F-4D97-AF65-F5344CB8AC3E}">
        <p14:creationId xmlns:p14="http://schemas.microsoft.com/office/powerpoint/2010/main" val="2667174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image is from Borderlands 3. Each gun’s attributes are randomly generated.</a:t>
            </a:r>
          </a:p>
          <a:p>
            <a:endParaRPr lang="en-GB" dirty="0" smtClean="0"/>
          </a:p>
          <a:p>
            <a:r>
              <a:rPr lang="en-GB" dirty="0" smtClean="0"/>
              <a:t>RPGs</a:t>
            </a:r>
            <a:r>
              <a:rPr lang="en-GB" baseline="0" dirty="0" smtClean="0"/>
              <a:t> use “Dice” when calculating damage. This usually involves working out how attack damage and accuracy compare to armour, deflection or shields.</a:t>
            </a:r>
          </a:p>
          <a:p>
            <a:endParaRPr lang="en-GB" baseline="0" dirty="0" smtClean="0"/>
          </a:p>
          <a:p>
            <a:r>
              <a:rPr lang="en-GB" baseline="0" dirty="0" smtClean="0"/>
              <a:t>The Random Number Generator can also add an element of chance to games by generating an attack at random points in a player’s journey.</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8</a:t>
            </a:fld>
            <a:endParaRPr lang="en-GB"/>
          </a:p>
        </p:txBody>
      </p:sp>
    </p:spTree>
    <p:extLst>
      <p:ext uri="{BB962C8B-B14F-4D97-AF65-F5344CB8AC3E}">
        <p14:creationId xmlns:p14="http://schemas.microsoft.com/office/powerpoint/2010/main" val="3634801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 is from the</a:t>
            </a:r>
            <a:r>
              <a:rPr lang="en-GB" baseline="0" dirty="0" smtClean="0"/>
              <a:t> mobile game, Candy Crush Saga. The game is a take on the gem swapping games and players need to clear the board by matching sweets. A number of boosters alter the game mechanics in unique ways. The image shows a Colour Bomb removing multiple sweets at once.</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9</a:t>
            </a:fld>
            <a:endParaRPr lang="en-GB"/>
          </a:p>
        </p:txBody>
      </p:sp>
    </p:spTree>
    <p:extLst>
      <p:ext uri="{BB962C8B-B14F-4D97-AF65-F5344CB8AC3E}">
        <p14:creationId xmlns:p14="http://schemas.microsoft.com/office/powerpoint/2010/main" val="1979317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 is from Street Fighter V. </a:t>
            </a:r>
            <a:endParaRPr lang="en-GB" dirty="0"/>
          </a:p>
        </p:txBody>
      </p:sp>
      <p:sp>
        <p:nvSpPr>
          <p:cNvPr id="4" name="Slide Number Placeholder 3"/>
          <p:cNvSpPr>
            <a:spLocks noGrp="1"/>
          </p:cNvSpPr>
          <p:nvPr>
            <p:ph type="sldNum" sz="quarter" idx="10"/>
          </p:nvPr>
        </p:nvSpPr>
        <p:spPr/>
        <p:txBody>
          <a:bodyPr/>
          <a:lstStyle/>
          <a:p>
            <a:fld id="{F6D6AEA1-137D-4D25-AF12-A863091E2A24}" type="slidenum">
              <a:rPr lang="en-GB" smtClean="0"/>
              <a:t>10</a:t>
            </a:fld>
            <a:endParaRPr lang="en-GB"/>
          </a:p>
        </p:txBody>
      </p:sp>
    </p:spTree>
    <p:extLst>
      <p:ext uri="{BB962C8B-B14F-4D97-AF65-F5344CB8AC3E}">
        <p14:creationId xmlns:p14="http://schemas.microsoft.com/office/powerpoint/2010/main" val="1762255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46782C-1FDA-4CE2-9127-A517BC20F9A9}" type="datetimeFigureOut">
              <a:rPr lang="en-GB" smtClean="0"/>
              <a:t>20/04/2022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A9B213-714F-45F9-9A87-AE49D96A4361}" type="slidenum">
              <a:rPr lang="en-GB" smtClean="0"/>
              <a:t>‹#›</a:t>
            </a:fld>
            <a:endParaRPr lang="en-GB"/>
          </a:p>
        </p:txBody>
      </p:sp>
    </p:spTree>
    <p:extLst>
      <p:ext uri="{BB962C8B-B14F-4D97-AF65-F5344CB8AC3E}">
        <p14:creationId xmlns:p14="http://schemas.microsoft.com/office/powerpoint/2010/main" val="10296887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46782C-1FDA-4CE2-9127-A517BC20F9A9}" type="datetimeFigureOut">
              <a:rPr lang="en-GB" smtClean="0"/>
              <a:t>20/04/2022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A9B213-714F-45F9-9A87-AE49D96A4361}" type="slidenum">
              <a:rPr lang="en-GB" smtClean="0"/>
              <a:t>‹#›</a:t>
            </a:fld>
            <a:endParaRPr lang="en-GB"/>
          </a:p>
        </p:txBody>
      </p:sp>
    </p:spTree>
    <p:extLst>
      <p:ext uri="{BB962C8B-B14F-4D97-AF65-F5344CB8AC3E}">
        <p14:creationId xmlns:p14="http://schemas.microsoft.com/office/powerpoint/2010/main" val="36865373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f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972300" cy="1325563"/>
          </a:xfrm>
        </p:spPr>
        <p:txBody>
          <a:bodyPr/>
          <a:lstStyle>
            <a:lvl1pPr>
              <a:defRPr>
                <a:latin typeface="Bebas Neue" panose="00000500000000000000" pitchFamily="2" charset="0"/>
              </a:defRPr>
            </a:lvl1pPr>
          </a:lstStyle>
          <a:p>
            <a:r>
              <a:rPr lang="en-US" smtClean="0"/>
              <a:t>Click to edit Master title style</a:t>
            </a:r>
            <a:endParaRPr lang="en-GB"/>
          </a:p>
        </p:txBody>
      </p:sp>
      <p:sp>
        <p:nvSpPr>
          <p:cNvPr id="9" name="Freeform 8"/>
          <p:cNvSpPr>
            <a:spLocks noGrp="1"/>
          </p:cNvSpPr>
          <p:nvPr>
            <p:ph type="pic" sz="quarter" idx="10"/>
          </p:nvPr>
        </p:nvSpPr>
        <p:spPr>
          <a:xfrm>
            <a:off x="6070600" y="0"/>
            <a:ext cx="6121400" cy="6858000"/>
          </a:xfrm>
          <a:custGeom>
            <a:avLst/>
            <a:gdLst>
              <a:gd name="connsiteX0" fmla="*/ 0 w 6121400"/>
              <a:gd name="connsiteY0" fmla="*/ 0 h 6858000"/>
              <a:gd name="connsiteX1" fmla="*/ 6121400 w 6121400"/>
              <a:gd name="connsiteY1" fmla="*/ 0 h 6858000"/>
              <a:gd name="connsiteX2" fmla="*/ 6121400 w 6121400"/>
              <a:gd name="connsiteY2" fmla="*/ 6858000 h 6858000"/>
              <a:gd name="connsiteX3" fmla="*/ 0 w 612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21400" h="6858000">
                <a:moveTo>
                  <a:pt x="0" y="0"/>
                </a:moveTo>
                <a:lnTo>
                  <a:pt x="6121400" y="0"/>
                </a:lnTo>
                <a:lnTo>
                  <a:pt x="6121400" y="6858000"/>
                </a:lnTo>
                <a:lnTo>
                  <a:pt x="0" y="6858000"/>
                </a:lnTo>
                <a:close/>
              </a:path>
            </a:pathLst>
          </a:custGeom>
        </p:spPr>
        <p:txBody>
          <a:bodyPr wrap="square">
            <a:noAutofit/>
          </a:bodyPr>
          <a:lstStyle/>
          <a:p>
            <a:endParaRPr lang="en-GB"/>
          </a:p>
        </p:txBody>
      </p:sp>
    </p:spTree>
    <p:extLst>
      <p:ext uri="{BB962C8B-B14F-4D97-AF65-F5344CB8AC3E}">
        <p14:creationId xmlns:p14="http://schemas.microsoft.com/office/powerpoint/2010/main" val="29683222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ight">
    <p:spTree>
      <p:nvGrpSpPr>
        <p:cNvPr id="1" name=""/>
        <p:cNvGrpSpPr/>
        <p:nvPr/>
      </p:nvGrpSpPr>
      <p:grpSpPr>
        <a:xfrm>
          <a:off x="0" y="0"/>
          <a:ext cx="0" cy="0"/>
          <a:chOff x="0" y="0"/>
          <a:chExt cx="0" cy="0"/>
        </a:xfrm>
      </p:grpSpPr>
      <p:sp>
        <p:nvSpPr>
          <p:cNvPr id="2" name="Title 1"/>
          <p:cNvSpPr>
            <a:spLocks noGrp="1"/>
          </p:cNvSpPr>
          <p:nvPr>
            <p:ph type="title"/>
          </p:nvPr>
        </p:nvSpPr>
        <p:spPr>
          <a:xfrm>
            <a:off x="5219700" y="0"/>
            <a:ext cx="6972300" cy="1325563"/>
          </a:xfrm>
        </p:spPr>
        <p:txBody>
          <a:bodyPr/>
          <a:lstStyle>
            <a:lvl1pPr algn="r">
              <a:defRPr>
                <a:latin typeface="Bebas Neue" panose="00000500000000000000" pitchFamily="2" charset="0"/>
              </a:defRPr>
            </a:lvl1pPr>
          </a:lstStyle>
          <a:p>
            <a:r>
              <a:rPr lang="en-US" smtClean="0"/>
              <a:t>Click to edit Master title style</a:t>
            </a:r>
            <a:endParaRPr lang="en-GB"/>
          </a:p>
        </p:txBody>
      </p:sp>
      <p:sp>
        <p:nvSpPr>
          <p:cNvPr id="9" name="Freeform 8"/>
          <p:cNvSpPr>
            <a:spLocks noGrp="1"/>
          </p:cNvSpPr>
          <p:nvPr>
            <p:ph type="pic" sz="quarter" idx="10"/>
          </p:nvPr>
        </p:nvSpPr>
        <p:spPr>
          <a:xfrm>
            <a:off x="0" y="0"/>
            <a:ext cx="6121400" cy="6858000"/>
          </a:xfrm>
          <a:custGeom>
            <a:avLst/>
            <a:gdLst>
              <a:gd name="connsiteX0" fmla="*/ 0 w 6121400"/>
              <a:gd name="connsiteY0" fmla="*/ 0 h 6858000"/>
              <a:gd name="connsiteX1" fmla="*/ 6121400 w 6121400"/>
              <a:gd name="connsiteY1" fmla="*/ 0 h 6858000"/>
              <a:gd name="connsiteX2" fmla="*/ 6121400 w 6121400"/>
              <a:gd name="connsiteY2" fmla="*/ 6858000 h 6858000"/>
              <a:gd name="connsiteX3" fmla="*/ 0 w 612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21400" h="6858000">
                <a:moveTo>
                  <a:pt x="0" y="0"/>
                </a:moveTo>
                <a:lnTo>
                  <a:pt x="6121400" y="0"/>
                </a:lnTo>
                <a:lnTo>
                  <a:pt x="6121400" y="6858000"/>
                </a:lnTo>
                <a:lnTo>
                  <a:pt x="0" y="6858000"/>
                </a:lnTo>
                <a:close/>
              </a:path>
            </a:pathLst>
          </a:custGeom>
        </p:spPr>
        <p:txBody>
          <a:bodyPr wrap="square">
            <a:noAutofit/>
          </a:bodyPr>
          <a:lstStyle/>
          <a:p>
            <a:endParaRPr lang="en-GB"/>
          </a:p>
        </p:txBody>
      </p:sp>
    </p:spTree>
    <p:extLst>
      <p:ext uri="{BB962C8B-B14F-4D97-AF65-F5344CB8AC3E}">
        <p14:creationId xmlns:p14="http://schemas.microsoft.com/office/powerpoint/2010/main" val="2538555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46782C-1FDA-4CE2-9127-A517BC20F9A9}" type="datetimeFigureOut">
              <a:rPr lang="en-GB" smtClean="0"/>
              <a:t>20/04/2022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A9B213-714F-45F9-9A87-AE49D96A4361}" type="slidenum">
              <a:rPr lang="en-GB" smtClean="0"/>
              <a:t>‹#›</a:t>
            </a:fld>
            <a:endParaRPr lang="en-GB"/>
          </a:p>
        </p:txBody>
      </p:sp>
    </p:spTree>
    <p:extLst>
      <p:ext uri="{BB962C8B-B14F-4D97-AF65-F5344CB8AC3E}">
        <p14:creationId xmlns:p14="http://schemas.microsoft.com/office/powerpoint/2010/main" val="3099511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PPmNPvrUgp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pider-Man PS4 web-swinging tips: 5 key secrets"/>
          <p:cNvPicPr>
            <a:picLocks noChangeAspect="1" noChangeArrowheads="1"/>
          </p:cNvPicPr>
          <p:nvPr/>
        </p:nvPicPr>
        <p:blipFill rotWithShape="1">
          <a:blip r:embed="rId2">
            <a:extLst>
              <a:ext uri="{28A0092B-C50C-407E-A947-70E740481C1C}">
                <a14:useLocalDpi xmlns:a14="http://schemas.microsoft.com/office/drawing/2010/main" val="0"/>
              </a:ext>
            </a:extLst>
          </a:blip>
          <a:srcRect r="4631"/>
          <a:stretch/>
        </p:blipFill>
        <p:spPr bwMode="auto">
          <a:xfrm>
            <a:off x="0" y="0"/>
            <a:ext cx="12217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54800" y="4635501"/>
            <a:ext cx="8585200" cy="2365374"/>
          </a:xfrm>
        </p:spPr>
        <p:txBody>
          <a:bodyPr>
            <a:normAutofit/>
          </a:bodyPr>
          <a:lstStyle/>
          <a:p>
            <a:pPr algn="l">
              <a:spcBef>
                <a:spcPts val="1000"/>
              </a:spcBef>
            </a:pPr>
            <a:r>
              <a:rPr lang="en-GB" sz="120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Mechanics</a:t>
            </a:r>
            <a:endParaRPr lang="en-GB" sz="120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351" y="121746"/>
            <a:ext cx="384898" cy="444928"/>
          </a:xfrm>
          <a:prstGeom prst="rect">
            <a:avLst/>
          </a:prstGeom>
        </p:spPr>
      </p:pic>
      <p:sp>
        <p:nvSpPr>
          <p:cNvPr id="15" name="TextBox 14"/>
          <p:cNvSpPr txBox="1"/>
          <p:nvPr/>
        </p:nvSpPr>
        <p:spPr>
          <a:xfrm rot="16200000">
            <a:off x="-183112" y="828939"/>
            <a:ext cx="1229824" cy="553998"/>
          </a:xfrm>
          <a:prstGeom prst="rect">
            <a:avLst/>
          </a:prstGeom>
          <a:noFill/>
        </p:spPr>
        <p:txBody>
          <a:bodyPr wrap="none" rtlCol="0">
            <a:spAutoFit/>
          </a:bodyPr>
          <a:lstStyle/>
          <a:p>
            <a:pPr algn="r"/>
            <a:r>
              <a:rPr lang="en-GB" sz="1500" dirty="0" smtClean="0">
                <a:latin typeface="Bebas Neue" panose="00000500000000000000" pitchFamily="2" charset="0"/>
              </a:rPr>
              <a:t>THE JAMES YOUNG</a:t>
            </a:r>
          </a:p>
          <a:p>
            <a:pPr algn="r"/>
            <a:r>
              <a:rPr lang="en-GB" sz="1500" dirty="0" smtClean="0">
                <a:latin typeface="Bebas Neue" panose="00000500000000000000" pitchFamily="2" charset="0"/>
              </a:rPr>
              <a:t> HIGH SCHOOL</a:t>
            </a:r>
            <a:endParaRPr lang="en-GB" sz="1500" dirty="0">
              <a:latin typeface="Bebas Neue" panose="00000500000000000000" pitchFamily="2" charset="0"/>
            </a:endParaRPr>
          </a:p>
        </p:txBody>
      </p:sp>
      <p:sp>
        <p:nvSpPr>
          <p:cNvPr id="16" name="Subtitle 2"/>
          <p:cNvSpPr txBox="1">
            <a:spLocks/>
          </p:cNvSpPr>
          <p:nvPr/>
        </p:nvSpPr>
        <p:spPr>
          <a:xfrm>
            <a:off x="8392094" y="6390383"/>
            <a:ext cx="4466656" cy="610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solidFill>
                  <a:schemeClr val="bg1"/>
                </a:solidFill>
                <a:latin typeface="Bebas Neue" panose="00000500000000000000" pitchFamily="2" charset="0"/>
              </a:rPr>
              <a:t>Computer Games Development</a:t>
            </a:r>
            <a:endParaRPr lang="en-GB" dirty="0">
              <a:solidFill>
                <a:schemeClr val="bg1"/>
              </a:solidFill>
              <a:latin typeface="Bebas Neue" panose="00000500000000000000" pitchFamily="2" charset="0"/>
            </a:endParaRPr>
          </a:p>
        </p:txBody>
      </p:sp>
      <p:sp>
        <p:nvSpPr>
          <p:cNvPr id="18" name="Title 1"/>
          <p:cNvSpPr txBox="1">
            <a:spLocks/>
          </p:cNvSpPr>
          <p:nvPr/>
        </p:nvSpPr>
        <p:spPr>
          <a:xfrm>
            <a:off x="154800" y="3602832"/>
            <a:ext cx="8585200" cy="206533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1000"/>
              </a:spcBef>
            </a:pPr>
            <a:r>
              <a:rPr lang="en-GB" sz="120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Game </a:t>
            </a:r>
            <a:endParaRPr lang="en-GB" sz="120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5897125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Victory Conditions</a:t>
            </a:r>
            <a:endParaRPr lang="en-GB" dirty="0"/>
          </a:p>
        </p:txBody>
      </p:sp>
      <p:pic>
        <p:nvPicPr>
          <p:cNvPr id="5" name="Picture Placeholder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4896" r="24896"/>
          <a:stretch>
            <a:fillRect/>
          </a:stretch>
        </p:blipFill>
        <p:spPr/>
      </p:pic>
      <p:sp>
        <p:nvSpPr>
          <p:cNvPr id="3" name="Content Placeholder 2"/>
          <p:cNvSpPr>
            <a:spLocks noGrp="1"/>
          </p:cNvSpPr>
          <p:nvPr>
            <p:ph idx="4294967295"/>
          </p:nvPr>
        </p:nvSpPr>
        <p:spPr>
          <a:xfrm>
            <a:off x="6496050" y="1916112"/>
            <a:ext cx="5321300" cy="4351338"/>
          </a:xfrm>
        </p:spPr>
        <p:txBody>
          <a:bodyPr/>
          <a:lstStyle/>
          <a:p>
            <a:pPr marL="0" indent="0">
              <a:buNone/>
            </a:pPr>
            <a:r>
              <a:rPr lang="en-GB" dirty="0" smtClean="0"/>
              <a:t>These determine how a player wins the game. </a:t>
            </a:r>
            <a:endParaRPr lang="en-GB" dirty="0" smtClean="0"/>
          </a:p>
          <a:p>
            <a:pPr marL="0" indent="0">
              <a:buNone/>
            </a:pPr>
            <a:endParaRPr lang="en-GB" dirty="0"/>
          </a:p>
          <a:p>
            <a:pPr marL="0" indent="0">
              <a:buNone/>
            </a:pPr>
            <a:r>
              <a:rPr lang="en-GB" dirty="0" smtClean="0"/>
              <a:t>They </a:t>
            </a:r>
            <a:r>
              <a:rPr lang="en-GB" dirty="0" smtClean="0"/>
              <a:t>can vary quite drastically, from defeating the final boss to scoring more goals than the opponent.</a:t>
            </a:r>
            <a:endParaRPr lang="en-GB" dirty="0"/>
          </a:p>
        </p:txBody>
      </p:sp>
    </p:spTree>
    <p:extLst>
      <p:ext uri="{BB962C8B-B14F-4D97-AF65-F5344CB8AC3E}">
        <p14:creationId xmlns:p14="http://schemas.microsoft.com/office/powerpoint/2010/main" val="40067138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Health</a:t>
            </a:r>
            <a:endParaRPr lang="en-GB" dirty="0"/>
          </a:p>
        </p:txBody>
      </p:sp>
      <p:pic>
        <p:nvPicPr>
          <p:cNvPr id="5" name="Picture Placeholder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1018" r="24352"/>
          <a:stretch/>
        </p:blipFill>
        <p:spPr/>
      </p:pic>
      <p:sp>
        <p:nvSpPr>
          <p:cNvPr id="3" name="Content Placeholder 2"/>
          <p:cNvSpPr>
            <a:spLocks noGrp="1"/>
          </p:cNvSpPr>
          <p:nvPr>
            <p:ph idx="4294967295"/>
          </p:nvPr>
        </p:nvSpPr>
        <p:spPr>
          <a:xfrm>
            <a:off x="317500" y="2857499"/>
            <a:ext cx="5461000" cy="3319463"/>
          </a:xfrm>
        </p:spPr>
        <p:txBody>
          <a:bodyPr>
            <a:normAutofit/>
          </a:bodyPr>
          <a:lstStyle/>
          <a:p>
            <a:pPr marL="0" indent="0">
              <a:buNone/>
            </a:pPr>
            <a:r>
              <a:rPr lang="en-GB" dirty="0" smtClean="0"/>
              <a:t>How a player gains, uses or even loses health is </a:t>
            </a:r>
            <a:r>
              <a:rPr lang="en-GB" dirty="0" smtClean="0"/>
              <a:t>governed </a:t>
            </a:r>
            <a:r>
              <a:rPr lang="en-GB" dirty="0" smtClean="0"/>
              <a:t>by a mechanic.</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2139379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rot="16200000">
            <a:off x="4486" y="2621710"/>
            <a:ext cx="4756590" cy="26548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16600" dirty="0" smtClean="0">
                <a:solidFill>
                  <a:schemeClr val="bg1">
                    <a:lumMod val="95000"/>
                  </a:schemeClr>
                </a:solidFill>
                <a:latin typeface="Bebas Neue" panose="00000500000000000000" pitchFamily="2" charset="0"/>
              </a:rPr>
              <a:t>video</a:t>
            </a:r>
            <a:endParaRPr lang="en-GB" sz="16600" dirty="0">
              <a:solidFill>
                <a:schemeClr val="bg1">
                  <a:lumMod val="95000"/>
                </a:schemeClr>
              </a:solidFill>
              <a:latin typeface="Bebas Neue" panose="00000500000000000000" pitchFamily="2" charset="0"/>
            </a:endParaRPr>
          </a:p>
        </p:txBody>
      </p:sp>
      <p:sp>
        <p:nvSpPr>
          <p:cNvPr id="3" name="Content Placeholder 2"/>
          <p:cNvSpPr>
            <a:spLocks noGrp="1"/>
          </p:cNvSpPr>
          <p:nvPr>
            <p:ph idx="1"/>
          </p:nvPr>
        </p:nvSpPr>
        <p:spPr>
          <a:xfrm>
            <a:off x="2934381" y="5355769"/>
            <a:ext cx="6735762" cy="893763"/>
          </a:xfrm>
        </p:spPr>
        <p:txBody>
          <a:bodyPr/>
          <a:lstStyle/>
          <a:p>
            <a:pPr marL="0" indent="0">
              <a:buNone/>
            </a:pPr>
            <a:r>
              <a:rPr lang="en-GB" dirty="0" smtClean="0"/>
              <a:t>10 video </a:t>
            </a:r>
            <a:r>
              <a:rPr lang="en-GB" dirty="0"/>
              <a:t>g</a:t>
            </a:r>
            <a:r>
              <a:rPr lang="en-GB" dirty="0" smtClean="0"/>
              <a:t>ames with unique game mechanics</a:t>
            </a:r>
            <a:endParaRPr lang="en-GB" dirty="0"/>
          </a:p>
        </p:txBody>
      </p:sp>
      <p:sp>
        <p:nvSpPr>
          <p:cNvPr id="8" name="Title 1"/>
          <p:cNvSpPr>
            <a:spLocks noGrp="1"/>
          </p:cNvSpPr>
          <p:nvPr>
            <p:ph type="title"/>
          </p:nvPr>
        </p:nvSpPr>
        <p:spPr>
          <a:xfrm>
            <a:off x="5219700" y="0"/>
            <a:ext cx="6972300" cy="1325563"/>
          </a:xfrm>
        </p:spPr>
        <p:txBody>
          <a:bodyPr/>
          <a:lstStyle/>
          <a:p>
            <a:pPr algn="r"/>
            <a:r>
              <a:rPr lang="en-GB" dirty="0" smtClean="0">
                <a:latin typeface="Bebas Neue" panose="00000500000000000000" pitchFamily="2" charset="0"/>
              </a:rPr>
              <a:t>Unique mechanics</a:t>
            </a:r>
            <a:endParaRPr lang="en-GB" dirty="0">
              <a:latin typeface="Bebas Neue" panose="00000500000000000000" pitchFamily="2" charset="0"/>
            </a:endParaRPr>
          </a:p>
        </p:txBody>
      </p:sp>
      <p:grpSp>
        <p:nvGrpSpPr>
          <p:cNvPr id="12" name="Group 11"/>
          <p:cNvGrpSpPr/>
          <p:nvPr/>
        </p:nvGrpSpPr>
        <p:grpSpPr>
          <a:xfrm>
            <a:off x="2934381" y="1570847"/>
            <a:ext cx="6735762" cy="3784923"/>
            <a:chOff x="4618038" y="1498276"/>
            <a:chExt cx="6735762" cy="3784923"/>
          </a:xfrm>
        </p:grpSpPr>
        <p:pic>
          <p:nvPicPr>
            <p:cNvPr id="9" name="Picture 8">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8038" y="1498276"/>
              <a:ext cx="6735762" cy="3784923"/>
            </a:xfrm>
            <a:prstGeom prst="rect">
              <a:avLst/>
            </a:prstGeom>
          </p:spPr>
        </p:pic>
        <p:pic>
          <p:nvPicPr>
            <p:cNvPr id="11" name="Picture 10" descr="Video Play Button - ClipArt Best">
              <a:hlinkClick r:id="rId3"/>
            </p:cNvPr>
            <p:cNvPicPr>
              <a:picLocks noChangeAspect="1"/>
            </p:cNvPicPr>
            <p:nvPr/>
          </p:nvPicPr>
          <p:blipFill>
            <a:blip r:embed="rId5" cstate="print">
              <a:biLevel thresh="75000"/>
              <a:extLst>
                <a:ext uri="{28A0092B-C50C-407E-A947-70E740481C1C}">
                  <a14:useLocalDpi xmlns:a14="http://schemas.microsoft.com/office/drawing/2010/main" val="0"/>
                </a:ext>
              </a:extLst>
            </a:blip>
            <a:stretch>
              <a:fillRect/>
            </a:stretch>
          </p:blipFill>
          <p:spPr>
            <a:xfrm>
              <a:off x="7725845" y="3130663"/>
              <a:ext cx="520148" cy="520148"/>
            </a:xfrm>
            <a:prstGeom prst="rect">
              <a:avLst/>
            </a:prstGeom>
          </p:spPr>
        </p:pic>
      </p:grpSp>
    </p:spTree>
    <p:extLst>
      <p:ext uri="{BB962C8B-B14F-4D97-AF65-F5344CB8AC3E}">
        <p14:creationId xmlns:p14="http://schemas.microsoft.com/office/powerpoint/2010/main" val="23303274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ebas Neue" panose="00000500000000000000" pitchFamily="2" charset="0"/>
              </a:rPr>
              <a:t>What are they?</a:t>
            </a:r>
            <a:endParaRPr lang="en-GB" dirty="0">
              <a:latin typeface="Bebas Neue" panose="00000500000000000000" pitchFamily="2" charset="0"/>
            </a:endParaRPr>
          </a:p>
        </p:txBody>
      </p:sp>
      <p:pic>
        <p:nvPicPr>
          <p:cNvPr id="5" name="Picture Placeholder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50120" t="183" r="133" b="734"/>
          <a:stretch/>
        </p:blipFill>
        <p:spPr/>
      </p:pic>
      <p:sp>
        <p:nvSpPr>
          <p:cNvPr id="3" name="Content Placeholder 2"/>
          <p:cNvSpPr>
            <a:spLocks noGrp="1"/>
          </p:cNvSpPr>
          <p:nvPr>
            <p:ph idx="4294967295"/>
          </p:nvPr>
        </p:nvSpPr>
        <p:spPr>
          <a:xfrm>
            <a:off x="355600" y="1825625"/>
            <a:ext cx="5397500" cy="4321175"/>
          </a:xfrm>
        </p:spPr>
        <p:txBody>
          <a:bodyPr>
            <a:normAutofit/>
          </a:bodyPr>
          <a:lstStyle/>
          <a:p>
            <a:pPr marL="0" indent="0">
              <a:buNone/>
            </a:pPr>
            <a:r>
              <a:rPr lang="en-GB" dirty="0" smtClean="0"/>
              <a:t>These are rules that constrain a game’s interactivity.</a:t>
            </a:r>
          </a:p>
          <a:p>
            <a:pPr marL="0" indent="0">
              <a:buNone/>
            </a:pPr>
            <a:endParaRPr lang="en-GB" dirty="0" smtClean="0"/>
          </a:p>
          <a:p>
            <a:pPr marL="0" indent="0">
              <a:buNone/>
            </a:pPr>
            <a:r>
              <a:rPr lang="en-GB" dirty="0" smtClean="0"/>
              <a:t>They define what a player can do or how they can perform an action</a:t>
            </a:r>
          </a:p>
        </p:txBody>
      </p:sp>
    </p:spTree>
    <p:extLst>
      <p:ext uri="{BB962C8B-B14F-4D97-AF65-F5344CB8AC3E}">
        <p14:creationId xmlns:p14="http://schemas.microsoft.com/office/powerpoint/2010/main" val="41119910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Turns</a:t>
            </a:r>
            <a:endParaRPr lang="en-GB" dirty="0"/>
          </a:p>
        </p:txBody>
      </p:sp>
      <p:pic>
        <p:nvPicPr>
          <p:cNvPr id="6" name="Picture Placeholder 5"/>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04" r="49896"/>
          <a:stretch/>
        </p:blipFill>
        <p:spPr/>
      </p:pic>
      <p:sp>
        <p:nvSpPr>
          <p:cNvPr id="3" name="Content Placeholder 2"/>
          <p:cNvSpPr>
            <a:spLocks noGrp="1"/>
          </p:cNvSpPr>
          <p:nvPr>
            <p:ph idx="4294967295"/>
          </p:nvPr>
        </p:nvSpPr>
        <p:spPr>
          <a:xfrm>
            <a:off x="6248400" y="1825625"/>
            <a:ext cx="5727700" cy="4351338"/>
          </a:xfrm>
        </p:spPr>
        <p:txBody>
          <a:bodyPr/>
          <a:lstStyle/>
          <a:p>
            <a:pPr marL="0" indent="0">
              <a:buNone/>
            </a:pPr>
            <a:r>
              <a:rPr lang="en-GB" dirty="0" smtClean="0"/>
              <a:t>Turns allow time for strategy and evaluation. </a:t>
            </a:r>
            <a:endParaRPr lang="en-GB" dirty="0" smtClean="0"/>
          </a:p>
          <a:p>
            <a:pPr marL="0" indent="0">
              <a:buNone/>
            </a:pPr>
            <a:endParaRPr lang="en-GB" dirty="0"/>
          </a:p>
          <a:p>
            <a:pPr marL="0" indent="0">
              <a:buNone/>
            </a:pPr>
            <a:r>
              <a:rPr lang="en-GB" dirty="0" smtClean="0"/>
              <a:t>We </a:t>
            </a:r>
            <a:r>
              <a:rPr lang="en-GB" dirty="0" smtClean="0"/>
              <a:t>learn turn taking by playing board games and </a:t>
            </a:r>
            <a:r>
              <a:rPr lang="en-GB" dirty="0" smtClean="0"/>
              <a:t>by </a:t>
            </a:r>
            <a:r>
              <a:rPr lang="en-GB" dirty="0" smtClean="0"/>
              <a:t>playing sports</a:t>
            </a:r>
            <a:r>
              <a:rPr lang="en-GB" dirty="0" smtClean="0"/>
              <a:t>.</a:t>
            </a:r>
            <a:endParaRPr lang="en-GB" dirty="0" smtClean="0"/>
          </a:p>
        </p:txBody>
      </p:sp>
    </p:spTree>
    <p:extLst>
      <p:ext uri="{BB962C8B-B14F-4D97-AF65-F5344CB8AC3E}">
        <p14:creationId xmlns:p14="http://schemas.microsoft.com/office/powerpoint/2010/main" val="24822650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Action Points</a:t>
            </a:r>
            <a:endParaRPr lang="en-GB" dirty="0"/>
          </a:p>
        </p:txBody>
      </p:sp>
      <p:pic>
        <p:nvPicPr>
          <p:cNvPr id="5" name="Picture Placeholder 4"/>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544" r="16544"/>
          <a:stretch>
            <a:fillRect/>
          </a:stretch>
        </p:blipFill>
        <p:spPr/>
      </p:pic>
      <p:sp>
        <p:nvSpPr>
          <p:cNvPr id="3" name="Content Placeholder 2"/>
          <p:cNvSpPr>
            <a:spLocks noGrp="1"/>
          </p:cNvSpPr>
          <p:nvPr>
            <p:ph idx="4294967295"/>
          </p:nvPr>
        </p:nvSpPr>
        <p:spPr>
          <a:xfrm>
            <a:off x="342900" y="2148114"/>
            <a:ext cx="5384800" cy="3607934"/>
          </a:xfrm>
        </p:spPr>
        <p:txBody>
          <a:bodyPr/>
          <a:lstStyle/>
          <a:p>
            <a:pPr marL="0" indent="0">
              <a:buNone/>
            </a:pPr>
            <a:r>
              <a:rPr lang="en-GB" dirty="0" smtClean="0"/>
              <a:t>These control what a player can do in their turn by allocating a budget of action points for each turn. </a:t>
            </a:r>
            <a:endParaRPr lang="en-GB" dirty="0" smtClean="0"/>
          </a:p>
          <a:p>
            <a:pPr marL="0" indent="0">
              <a:buNone/>
            </a:pPr>
            <a:endParaRPr lang="en-GB" dirty="0" smtClean="0"/>
          </a:p>
          <a:p>
            <a:pPr marL="0" indent="0">
              <a:buNone/>
            </a:pPr>
            <a:r>
              <a:rPr lang="en-GB" dirty="0" smtClean="0"/>
              <a:t>Usually </a:t>
            </a:r>
            <a:r>
              <a:rPr lang="en-GB" dirty="0" smtClean="0"/>
              <a:t>these increase by one each turn.</a:t>
            </a:r>
            <a:endParaRPr lang="en-GB" dirty="0"/>
          </a:p>
        </p:txBody>
      </p:sp>
    </p:spTree>
    <p:extLst>
      <p:ext uri="{BB962C8B-B14F-4D97-AF65-F5344CB8AC3E}">
        <p14:creationId xmlns:p14="http://schemas.microsoft.com/office/powerpoint/2010/main" val="20350480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Action Points</a:t>
            </a:r>
            <a:endParaRPr lang="en-GB" dirty="0"/>
          </a:p>
        </p:txBody>
      </p:sp>
      <p:pic>
        <p:nvPicPr>
          <p:cNvPr id="5" name="Picture Placeholder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50103" t="185" r="-89" b="-185"/>
          <a:stretch/>
        </p:blipFill>
        <p:spPr/>
      </p:pic>
      <p:sp>
        <p:nvSpPr>
          <p:cNvPr id="3" name="Content Placeholder 2"/>
          <p:cNvSpPr>
            <a:spLocks noGrp="1"/>
          </p:cNvSpPr>
          <p:nvPr>
            <p:ph idx="4294967295"/>
          </p:nvPr>
        </p:nvSpPr>
        <p:spPr>
          <a:xfrm>
            <a:off x="355600" y="1825625"/>
            <a:ext cx="5384800" cy="4351338"/>
          </a:xfrm>
        </p:spPr>
        <p:txBody>
          <a:bodyPr/>
          <a:lstStyle/>
          <a:p>
            <a:pPr marL="0" indent="0">
              <a:buNone/>
            </a:pPr>
            <a:r>
              <a:rPr lang="en-GB" dirty="0" smtClean="0"/>
              <a:t>An alternative to a central pool of action points is to have skills/abilities gain their own points.</a:t>
            </a:r>
          </a:p>
          <a:p>
            <a:pPr marL="0" indent="0">
              <a:buNone/>
            </a:pPr>
            <a:endParaRPr lang="en-GB" dirty="0"/>
          </a:p>
          <a:p>
            <a:pPr marL="0" indent="0">
              <a:buNone/>
            </a:pPr>
            <a:r>
              <a:rPr lang="en-GB" dirty="0" smtClean="0"/>
              <a:t>When full (after a certain amount of turns), they can be used and then need to be built up again.</a:t>
            </a:r>
            <a:endParaRPr lang="en-GB" dirty="0"/>
          </a:p>
        </p:txBody>
      </p:sp>
    </p:spTree>
    <p:extLst>
      <p:ext uri="{BB962C8B-B14F-4D97-AF65-F5344CB8AC3E}">
        <p14:creationId xmlns:p14="http://schemas.microsoft.com/office/powerpoint/2010/main" val="20576403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Capture/Eliminate</a:t>
            </a:r>
            <a:endParaRPr lang="en-GB" dirty="0"/>
          </a:p>
        </p:txBody>
      </p:sp>
      <p:pic>
        <p:nvPicPr>
          <p:cNvPr id="7" name="Picture Placeholder 6"/>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6558" r="30244"/>
          <a:stretch/>
        </p:blipFill>
        <p:spPr/>
      </p:pic>
      <p:sp>
        <p:nvSpPr>
          <p:cNvPr id="3" name="Content Placeholder 2"/>
          <p:cNvSpPr>
            <a:spLocks noGrp="1"/>
          </p:cNvSpPr>
          <p:nvPr>
            <p:ph idx="4294967295"/>
          </p:nvPr>
        </p:nvSpPr>
        <p:spPr>
          <a:xfrm>
            <a:off x="6375400" y="1825625"/>
            <a:ext cx="5524500" cy="4351338"/>
          </a:xfrm>
        </p:spPr>
        <p:txBody>
          <a:bodyPr/>
          <a:lstStyle/>
          <a:p>
            <a:pPr marL="0" indent="0">
              <a:buNone/>
            </a:pPr>
            <a:r>
              <a:rPr lang="en-GB" dirty="0" smtClean="0"/>
              <a:t>Best seen in FPS games where players are tasked with either capturing a point of interest or by eliminating enemies.</a:t>
            </a:r>
          </a:p>
          <a:p>
            <a:pPr marL="0" indent="0">
              <a:buNone/>
            </a:pPr>
            <a:endParaRPr lang="en-GB" dirty="0" smtClean="0"/>
          </a:p>
          <a:p>
            <a:pPr marL="0" indent="0">
              <a:buNone/>
            </a:pPr>
            <a:r>
              <a:rPr lang="en-GB" dirty="0" smtClean="0"/>
              <a:t>Kill counts or scores are how they are measured.</a:t>
            </a:r>
            <a:endParaRPr lang="en-GB" dirty="0"/>
          </a:p>
        </p:txBody>
      </p:sp>
    </p:spTree>
    <p:extLst>
      <p:ext uri="{BB962C8B-B14F-4D97-AF65-F5344CB8AC3E}">
        <p14:creationId xmlns:p14="http://schemas.microsoft.com/office/powerpoint/2010/main" val="22097377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 Management</a:t>
            </a:r>
            <a:endParaRPr lang="en-GB" dirty="0"/>
          </a:p>
        </p:txBody>
      </p:sp>
      <p:pic>
        <p:nvPicPr>
          <p:cNvPr id="7" name="Picture Placeholder 6"/>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4896" r="24896"/>
          <a:stretch>
            <a:fillRect/>
          </a:stretch>
        </p:blipFill>
        <p:spPr/>
      </p:pic>
      <p:sp>
        <p:nvSpPr>
          <p:cNvPr id="3" name="Content Placeholder 2"/>
          <p:cNvSpPr>
            <a:spLocks noGrp="1"/>
          </p:cNvSpPr>
          <p:nvPr>
            <p:ph idx="4294967295"/>
          </p:nvPr>
        </p:nvSpPr>
        <p:spPr>
          <a:xfrm>
            <a:off x="336550" y="2261054"/>
            <a:ext cx="5397500" cy="4351338"/>
          </a:xfrm>
        </p:spPr>
        <p:txBody>
          <a:bodyPr/>
          <a:lstStyle/>
          <a:p>
            <a:pPr marL="0" indent="0">
              <a:buNone/>
            </a:pPr>
            <a:r>
              <a:rPr lang="en-GB" dirty="0" smtClean="0"/>
              <a:t>Resources can be anything from money to stone to squad units.</a:t>
            </a:r>
          </a:p>
          <a:p>
            <a:pPr marL="0" indent="0">
              <a:buNone/>
            </a:pPr>
            <a:endParaRPr lang="en-GB" dirty="0"/>
          </a:p>
          <a:p>
            <a:pPr marL="0" indent="0">
              <a:buNone/>
            </a:pPr>
            <a:r>
              <a:rPr lang="en-GB" dirty="0" smtClean="0"/>
              <a:t>There will be rules on how these resources can be accumulated, managed and lost</a:t>
            </a:r>
            <a:endParaRPr lang="en-GB" dirty="0"/>
          </a:p>
        </p:txBody>
      </p:sp>
    </p:spTree>
    <p:extLst>
      <p:ext uri="{BB962C8B-B14F-4D97-AF65-F5344CB8AC3E}">
        <p14:creationId xmlns:p14="http://schemas.microsoft.com/office/powerpoint/2010/main" val="27836669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Dice</a:t>
            </a:r>
            <a:endParaRPr lang="en-GB" dirty="0"/>
          </a:p>
        </p:txBody>
      </p:sp>
      <p:pic>
        <p:nvPicPr>
          <p:cNvPr id="6" name="Picture Placeholder 5"/>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04" r="49688"/>
          <a:stretch/>
        </p:blipFill>
        <p:spPr/>
      </p:pic>
      <p:sp>
        <p:nvSpPr>
          <p:cNvPr id="3" name="Content Placeholder 2"/>
          <p:cNvSpPr>
            <a:spLocks noGrp="1"/>
          </p:cNvSpPr>
          <p:nvPr>
            <p:ph idx="4294967295"/>
          </p:nvPr>
        </p:nvSpPr>
        <p:spPr>
          <a:xfrm>
            <a:off x="6451600" y="1711325"/>
            <a:ext cx="5410200" cy="4351338"/>
          </a:xfrm>
        </p:spPr>
        <p:txBody>
          <a:bodyPr/>
          <a:lstStyle/>
          <a:p>
            <a:pPr marL="0" indent="0">
              <a:buNone/>
            </a:pPr>
            <a:r>
              <a:rPr lang="en-GB" dirty="0" smtClean="0"/>
              <a:t>Dice add a random element to a game. They come in different varieties D6, D3, D8 etc.</a:t>
            </a:r>
          </a:p>
          <a:p>
            <a:pPr marL="0" indent="0">
              <a:buNone/>
            </a:pPr>
            <a:endParaRPr lang="en-GB" dirty="0"/>
          </a:p>
          <a:p>
            <a:pPr marL="0" indent="0">
              <a:buNone/>
            </a:pPr>
            <a:r>
              <a:rPr lang="en-GB" dirty="0" smtClean="0"/>
              <a:t>A lot of modern games employ RNG (random number generators) when spawning loot, calculating damage or scripting events.</a:t>
            </a:r>
            <a:endParaRPr lang="en-GB" dirty="0"/>
          </a:p>
        </p:txBody>
      </p:sp>
    </p:spTree>
    <p:extLst>
      <p:ext uri="{BB962C8B-B14F-4D97-AF65-F5344CB8AC3E}">
        <p14:creationId xmlns:p14="http://schemas.microsoft.com/office/powerpoint/2010/main" val="29561000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Game Modes</a:t>
            </a:r>
            <a:endParaRPr lang="en-GB" dirty="0"/>
          </a:p>
        </p:txBody>
      </p:sp>
      <p:pic>
        <p:nvPicPr>
          <p:cNvPr id="5" name="Picture Placeholder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8034" t="185" r="11812" b="-185"/>
          <a:stretch/>
        </p:blipFill>
        <p:spPr/>
      </p:pic>
      <p:sp>
        <p:nvSpPr>
          <p:cNvPr id="3" name="Content Placeholder 2"/>
          <p:cNvSpPr>
            <a:spLocks noGrp="1"/>
          </p:cNvSpPr>
          <p:nvPr>
            <p:ph idx="4294967295"/>
          </p:nvPr>
        </p:nvSpPr>
        <p:spPr>
          <a:xfrm>
            <a:off x="247650" y="2202997"/>
            <a:ext cx="5575300" cy="4351338"/>
          </a:xfrm>
        </p:spPr>
        <p:txBody>
          <a:bodyPr/>
          <a:lstStyle/>
          <a:p>
            <a:pPr marL="0" indent="0">
              <a:buNone/>
            </a:pPr>
            <a:r>
              <a:rPr lang="en-GB" dirty="0" smtClean="0"/>
              <a:t>Aside from the modes discussed in Gameplay, items can alter the mode of the game itself.</a:t>
            </a:r>
          </a:p>
          <a:p>
            <a:pPr marL="0" indent="0">
              <a:buNone/>
            </a:pPr>
            <a:endParaRPr lang="en-GB" dirty="0"/>
          </a:p>
          <a:p>
            <a:pPr marL="0" indent="0">
              <a:buNone/>
            </a:pPr>
            <a:r>
              <a:rPr lang="en-GB" dirty="0" smtClean="0"/>
              <a:t>Boosters can modify the game to be both beneficial or detrimental to the player e.g. power-ups</a:t>
            </a:r>
            <a:endParaRPr lang="en-GB" dirty="0"/>
          </a:p>
        </p:txBody>
      </p:sp>
    </p:spTree>
    <p:extLst>
      <p:ext uri="{BB962C8B-B14F-4D97-AF65-F5344CB8AC3E}">
        <p14:creationId xmlns:p14="http://schemas.microsoft.com/office/powerpoint/2010/main" val="6922099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2660</TotalTime>
  <Words>892</Words>
  <Application>Microsoft Office PowerPoint</Application>
  <PresentationFormat>Widescreen</PresentationFormat>
  <Paragraphs>80</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Bebas Neue</vt:lpstr>
      <vt:lpstr>Arial</vt:lpstr>
      <vt:lpstr>Calibri</vt:lpstr>
      <vt:lpstr>Calibri Light</vt:lpstr>
      <vt:lpstr>Office Theme</vt:lpstr>
      <vt:lpstr>Mechanics</vt:lpstr>
      <vt:lpstr>What are they?</vt:lpstr>
      <vt:lpstr>Turns</vt:lpstr>
      <vt:lpstr>Action Points</vt:lpstr>
      <vt:lpstr>Action Points</vt:lpstr>
      <vt:lpstr>Capture/Eliminate</vt:lpstr>
      <vt:lpstr>Resource Management</vt:lpstr>
      <vt:lpstr>Dice</vt:lpstr>
      <vt:lpstr>Game Modes</vt:lpstr>
      <vt:lpstr>Victory Conditions</vt:lpstr>
      <vt:lpstr>Health</vt:lpstr>
      <vt:lpstr>Unique mechanics</vt:lpstr>
    </vt:vector>
  </TitlesOfParts>
  <Company>West Lothian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Mechanics</dc:title>
  <dc:creator>Alexander McNeice</dc:creator>
  <cp:lastModifiedBy>Alexander McNeice</cp:lastModifiedBy>
  <cp:revision>37</cp:revision>
  <dcterms:created xsi:type="dcterms:W3CDTF">2022-04-19T14:15:00Z</dcterms:created>
  <dcterms:modified xsi:type="dcterms:W3CDTF">2022-04-21T11:22:14Z</dcterms:modified>
</cp:coreProperties>
</file>