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4" r:id="rId9"/>
    <p:sldId id="265" r:id="rId10"/>
    <p:sldId id="266" r:id="rId11"/>
    <p:sldId id="263" r:id="rId12"/>
    <p:sldId id="267" r:id="rId13"/>
    <p:sldId id="268" r:id="rId14"/>
    <p:sldId id="269" r:id="rId15"/>
    <p:sldId id="271" r:id="rId16"/>
    <p:sldId id="272" r:id="rId17"/>
    <p:sldId id="273" r:id="rId18"/>
    <p:sldId id="274" r:id="rId19"/>
  </p:sldIdLst>
  <p:sldSz cx="12192000" cy="6858000"/>
  <p:notesSz cx="6858000" cy="9144000"/>
  <p:embeddedFontLst>
    <p:embeddedFont>
      <p:font typeface="Bebas Neue" panose="00000500000000000000" pitchFamily="2" charset="0"/>
      <p:bold r:id="rId21"/>
    </p:embeddedFont>
    <p:embeddedFont>
      <p:font typeface="Calibri" panose="020F0502020204030204" pitchFamily="34" charset="0"/>
      <p:regular r:id="rId22"/>
      <p:bold r:id="rId23"/>
      <p:italic r:id="rId24"/>
      <p:boldItalic r:id="rId25"/>
    </p:embeddedFont>
    <p:embeddedFont>
      <p:font typeface="Calibri Light" panose="020F0302020204030204" pitchFamily="34" charset="0"/>
      <p:regular r:id="rId26"/>
      <p:italic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E2220"/>
    <a:srgbClr val="4146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1279" autoAdjust="0"/>
  </p:normalViewPr>
  <p:slideViewPr>
    <p:cSldViewPr snapToGrid="0">
      <p:cViewPr varScale="1">
        <p:scale>
          <a:sx n="90" d="100"/>
          <a:sy n="90" d="100"/>
        </p:scale>
        <p:origin x="1254"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75BC46-CA16-4B1E-888C-443C021A5F63}" type="datetimeFigureOut">
              <a:rPr lang="en-GB" smtClean="0"/>
              <a:t>19/04/2022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37987B-3E5F-4613-ADAD-BD9D876ECF6E}" type="slidenum">
              <a:rPr lang="en-GB" smtClean="0"/>
              <a:t>‹#›</a:t>
            </a:fld>
            <a:endParaRPr lang="en-GB"/>
          </a:p>
        </p:txBody>
      </p:sp>
    </p:spTree>
    <p:extLst>
      <p:ext uri="{BB962C8B-B14F-4D97-AF65-F5344CB8AC3E}">
        <p14:creationId xmlns:p14="http://schemas.microsoft.com/office/powerpoint/2010/main" val="6141046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example above, </a:t>
            </a:r>
            <a:r>
              <a:rPr lang="en-GB" dirty="0" err="1" smtClean="0"/>
              <a:t>Dungelot</a:t>
            </a:r>
            <a:r>
              <a:rPr lang="en-GB" dirty="0" smtClean="0"/>
              <a:t> 2, the crafting button</a:t>
            </a:r>
            <a:r>
              <a:rPr lang="en-GB" baseline="0" dirty="0" smtClean="0"/>
              <a:t> shows a recognisable hammer. It’s brightly coloured to contrast with the surrounding graphics indicating it can be clicked. It has a button look and shape to it as well. Currency is shown with a familiar icon.</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3</a:t>
            </a:fld>
            <a:endParaRPr lang="en-GB"/>
          </a:p>
        </p:txBody>
      </p:sp>
    </p:spTree>
    <p:extLst>
      <p:ext uri="{BB962C8B-B14F-4D97-AF65-F5344CB8AC3E}">
        <p14:creationId xmlns:p14="http://schemas.microsoft.com/office/powerpoint/2010/main" val="33555363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Mario Kart is a classic example of a game with high visibility. Pickups float above the ground</a:t>
            </a:r>
            <a:r>
              <a:rPr lang="en-GB" baseline="0" dirty="0" smtClean="0"/>
              <a:t> and are designed to draw the player’s attention.</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12</a:t>
            </a:fld>
            <a:endParaRPr lang="en-GB"/>
          </a:p>
        </p:txBody>
      </p:sp>
    </p:spTree>
    <p:extLst>
      <p:ext uri="{BB962C8B-B14F-4D97-AF65-F5344CB8AC3E}">
        <p14:creationId xmlns:p14="http://schemas.microsoft.com/office/powerpoint/2010/main" val="8606647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smtClean="0"/>
              <a:t>Enigmatis</a:t>
            </a:r>
            <a:r>
              <a:rPr lang="en-GB" dirty="0" smtClean="0"/>
              <a:t> is a game that is</a:t>
            </a:r>
            <a:r>
              <a:rPr lang="en-GB" baseline="0" dirty="0" smtClean="0"/>
              <a:t> specifically designed to break the visibility principle. In the game, the player has a list of items to find. These items are deliberately designed to blend in with the background art to make it harder for the player to play. </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13</a:t>
            </a:fld>
            <a:endParaRPr lang="en-GB"/>
          </a:p>
        </p:txBody>
      </p:sp>
    </p:spTree>
    <p:extLst>
      <p:ext uri="{BB962C8B-B14F-4D97-AF65-F5344CB8AC3E}">
        <p14:creationId xmlns:p14="http://schemas.microsoft.com/office/powerpoint/2010/main" val="86992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a:t>
            </a:r>
            <a:r>
              <a:rPr lang="en-GB" baseline="0" dirty="0" err="1" smtClean="0"/>
              <a:t>lockpicking</a:t>
            </a:r>
            <a:r>
              <a:rPr lang="en-GB" baseline="0" dirty="0" smtClean="0"/>
              <a:t> mechanic from Skyrim provides a number of feedback actions to the player. The Player needs to rotate the top pick to find the sweet spot that will unlock the chest. When the player attempts to open the lock, the top pick will shake to indicate it’s not in the right position. The longer they attempt to pick the lock, the more likelihood the pick will snap (audible feedback). There is a faint click noise when the top pick is in the right position.</a:t>
            </a:r>
          </a:p>
          <a:p>
            <a:endParaRPr lang="en-GB" baseline="0" dirty="0" smtClean="0"/>
          </a:p>
          <a:p>
            <a:r>
              <a:rPr lang="en-GB" baseline="0" dirty="0" smtClean="0"/>
              <a:t>Stealth is also a great feature to talk about here. Which methods do games use to tell the player whether they’re hidden/can be seen etc. Some games have a meter which fills up, others have an icon like an eye that opens and then changes a colour.</a:t>
            </a:r>
          </a:p>
        </p:txBody>
      </p:sp>
      <p:sp>
        <p:nvSpPr>
          <p:cNvPr id="4" name="Slide Number Placeholder 3"/>
          <p:cNvSpPr>
            <a:spLocks noGrp="1"/>
          </p:cNvSpPr>
          <p:nvPr>
            <p:ph type="sldNum" sz="quarter" idx="10"/>
          </p:nvPr>
        </p:nvSpPr>
        <p:spPr/>
        <p:txBody>
          <a:bodyPr/>
          <a:lstStyle/>
          <a:p>
            <a:fld id="{E337987B-3E5F-4613-ADAD-BD9D876ECF6E}" type="slidenum">
              <a:rPr lang="en-GB" smtClean="0"/>
              <a:t>14</a:t>
            </a:fld>
            <a:endParaRPr lang="en-GB"/>
          </a:p>
        </p:txBody>
      </p:sp>
    </p:spTree>
    <p:extLst>
      <p:ext uri="{BB962C8B-B14F-4D97-AF65-F5344CB8AC3E}">
        <p14:creationId xmlns:p14="http://schemas.microsoft.com/office/powerpoint/2010/main" val="6825979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FPS games needs to inform the player that they’re taking damage. There are different systems</a:t>
            </a:r>
            <a:r>
              <a:rPr lang="en-GB" baseline="0" dirty="0" smtClean="0"/>
              <a:t> to do this. In Call of Duty, the damage is shown with a radial arrow that’s red. The arrow points towards the direction of the incoming damage and red draws the player’s attention indicating a health/blood issue.</a:t>
            </a:r>
          </a:p>
          <a:p>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smtClean="0"/>
              <a:t>Other games  show the damage indicator around the edges of the game. This increases immersion and can’t cause a sense of panic. There’s an interesting article about it here: </a:t>
            </a:r>
            <a:r>
              <a:rPr lang="en-GB" dirty="0" smtClean="0"/>
              <a:t>https://medium.com/@jasper.stephenson/a-ux-analysis-of-first-person-shooter-damage-indicators-59ac9d41caf8</a:t>
            </a:r>
          </a:p>
          <a:p>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15</a:t>
            </a:fld>
            <a:endParaRPr lang="en-GB"/>
          </a:p>
        </p:txBody>
      </p:sp>
    </p:spTree>
    <p:extLst>
      <p:ext uri="{BB962C8B-B14F-4D97-AF65-F5344CB8AC3E}">
        <p14:creationId xmlns:p14="http://schemas.microsoft.com/office/powerpoint/2010/main" val="1932603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In the Batman </a:t>
            </a:r>
            <a:r>
              <a:rPr lang="en-GB" baseline="0" dirty="0" err="1" smtClean="0"/>
              <a:t>Arkham</a:t>
            </a:r>
            <a:r>
              <a:rPr lang="en-GB" baseline="0" dirty="0" smtClean="0"/>
              <a:t> games, whenever the player slipped off of a ledge/building, the Batman would automatically save himself and grapple back to safety. This was a nice touch as players shouldn’t be punished harshly for a small movement mistake.</a:t>
            </a:r>
          </a:p>
          <a:p>
            <a:endParaRPr lang="en-GB" baseline="0" dirty="0" smtClean="0"/>
          </a:p>
          <a:p>
            <a:r>
              <a:rPr lang="en-GB" baseline="0" dirty="0" smtClean="0"/>
              <a:t>Buy-back is also a nice touch and found in a lot of games from different genres. If a player accidentally sold the wrong item, they could “buy back” the item </a:t>
            </a:r>
            <a:r>
              <a:rPr lang="en-GB" baseline="0" smtClean="0"/>
              <a:t>without penalty.</a:t>
            </a:r>
            <a:endParaRPr lang="en-GB" baseline="0" dirty="0" smtClean="0"/>
          </a:p>
        </p:txBody>
      </p:sp>
      <p:sp>
        <p:nvSpPr>
          <p:cNvPr id="4" name="Slide Number Placeholder 3"/>
          <p:cNvSpPr>
            <a:spLocks noGrp="1"/>
          </p:cNvSpPr>
          <p:nvPr>
            <p:ph type="sldNum" sz="quarter" idx="10"/>
          </p:nvPr>
        </p:nvSpPr>
        <p:spPr/>
        <p:txBody>
          <a:bodyPr/>
          <a:lstStyle/>
          <a:p>
            <a:fld id="{E337987B-3E5F-4613-ADAD-BD9D876ECF6E}" type="slidenum">
              <a:rPr lang="en-GB" smtClean="0"/>
              <a:t>16</a:t>
            </a:fld>
            <a:endParaRPr lang="en-GB"/>
          </a:p>
        </p:txBody>
      </p:sp>
    </p:spTree>
    <p:extLst>
      <p:ext uri="{BB962C8B-B14F-4D97-AF65-F5344CB8AC3E}">
        <p14:creationId xmlns:p14="http://schemas.microsoft.com/office/powerpoint/2010/main" val="1913771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menu on the right is from Deus Ex: Human Revolution. Each menu item’s shape is reused within the game to highlight clickable buttons. The colour scheme and fonts are all reused to provide a consistent UI (much like when we discuss consistency with Web Design &amp; Development at N5/H)</a:t>
            </a:r>
          </a:p>
        </p:txBody>
      </p:sp>
      <p:sp>
        <p:nvSpPr>
          <p:cNvPr id="4" name="Slide Number Placeholder 3"/>
          <p:cNvSpPr>
            <a:spLocks noGrp="1"/>
          </p:cNvSpPr>
          <p:nvPr>
            <p:ph type="sldNum" sz="quarter" idx="10"/>
          </p:nvPr>
        </p:nvSpPr>
        <p:spPr/>
        <p:txBody>
          <a:bodyPr/>
          <a:lstStyle/>
          <a:p>
            <a:fld id="{E337987B-3E5F-4613-ADAD-BD9D876ECF6E}" type="slidenum">
              <a:rPr lang="en-GB" smtClean="0"/>
              <a:t>17</a:t>
            </a:fld>
            <a:endParaRPr lang="en-GB"/>
          </a:p>
        </p:txBody>
      </p:sp>
    </p:spTree>
    <p:extLst>
      <p:ext uri="{BB962C8B-B14F-4D97-AF65-F5344CB8AC3E}">
        <p14:creationId xmlns:p14="http://schemas.microsoft.com/office/powerpoint/2010/main" val="3105566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is the “levelling up” menu where players can</a:t>
            </a:r>
            <a:r>
              <a:rPr lang="en-GB" baseline="0" dirty="0" smtClean="0"/>
              <a:t> put points into “</a:t>
            </a:r>
            <a:r>
              <a:rPr lang="en-GB" baseline="0" dirty="0" err="1" smtClean="0"/>
              <a:t>augs</a:t>
            </a:r>
            <a:r>
              <a:rPr lang="en-GB" baseline="0" dirty="0" smtClean="0"/>
              <a:t>” or abilities. The shape of the abilities match that of the main menu as do the fonts and colours used.</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18</a:t>
            </a:fld>
            <a:endParaRPr lang="en-GB"/>
          </a:p>
        </p:txBody>
      </p:sp>
    </p:spTree>
    <p:extLst>
      <p:ext uri="{BB962C8B-B14F-4D97-AF65-F5344CB8AC3E}">
        <p14:creationId xmlns:p14="http://schemas.microsoft.com/office/powerpoint/2010/main" val="16379956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example, the modifications</a:t>
            </a:r>
            <a:r>
              <a:rPr lang="en-GB" baseline="0" dirty="0" smtClean="0"/>
              <a:t> that can be made to the weapon is based on a realistic model. For example, modifications to the scope are shown on the scope of the weapon so that players can easily understand what part of the weapon they’re altering. Options that are locked, show a padlock. We all understand a padlock represents something that is locked and needs to be unlocked.</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4</a:t>
            </a:fld>
            <a:endParaRPr lang="en-GB"/>
          </a:p>
        </p:txBody>
      </p:sp>
    </p:spTree>
    <p:extLst>
      <p:ext uri="{BB962C8B-B14F-4D97-AF65-F5344CB8AC3E}">
        <p14:creationId xmlns:p14="http://schemas.microsoft.com/office/powerpoint/2010/main" val="17475204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the example, the equipment</a:t>
            </a:r>
            <a:r>
              <a:rPr lang="en-GB" baseline="0" dirty="0" smtClean="0"/>
              <a:t> that the player can wear is shown on the right. Each slot is for a specific part of the body e.g. chest armour, helmet, hand 1, hand 2 etc. There are no items of text to describe these areas so it’s less clear where things go. Players learn through trial and error or possibly through a tutorial.</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5</a:t>
            </a:fld>
            <a:endParaRPr lang="en-GB"/>
          </a:p>
        </p:txBody>
      </p:sp>
    </p:spTree>
    <p:extLst>
      <p:ext uri="{BB962C8B-B14F-4D97-AF65-F5344CB8AC3E}">
        <p14:creationId xmlns:p14="http://schemas.microsoft.com/office/powerpoint/2010/main" val="2911890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act of quickly healing the</a:t>
            </a:r>
            <a:r>
              <a:rPr lang="en-GB" baseline="0" dirty="0" smtClean="0"/>
              <a:t> player during frantic gameplay is usually done by using a quick button/key. Most games don’t require the user to have the healing device in their active hand to use as this takes time and interrupts play.</a:t>
            </a:r>
          </a:p>
          <a:p>
            <a:endParaRPr lang="en-GB" baseline="0" dirty="0" smtClean="0"/>
          </a:p>
          <a:p>
            <a:r>
              <a:rPr lang="en-GB" baseline="0" dirty="0" smtClean="0"/>
              <a:t>The same goes for reloading weapons – this is usually just a button/key press away. However, a growing number of VR games require realistic mechanisms for reloading such as ejecting a magazine, grabbing a clip from their belt, inserting this into the gun, and then chambering the first bullet. This is more to keep the immersion in place and provide a different experience to gameplay.</a:t>
            </a:r>
          </a:p>
        </p:txBody>
      </p:sp>
      <p:sp>
        <p:nvSpPr>
          <p:cNvPr id="4" name="Slide Number Placeholder 3"/>
          <p:cNvSpPr>
            <a:spLocks noGrp="1"/>
          </p:cNvSpPr>
          <p:nvPr>
            <p:ph type="sldNum" sz="quarter" idx="10"/>
          </p:nvPr>
        </p:nvSpPr>
        <p:spPr/>
        <p:txBody>
          <a:bodyPr/>
          <a:lstStyle/>
          <a:p>
            <a:fld id="{E337987B-3E5F-4613-ADAD-BD9D876ECF6E}" type="slidenum">
              <a:rPr lang="en-GB" smtClean="0"/>
              <a:t>6</a:t>
            </a:fld>
            <a:endParaRPr lang="en-GB"/>
          </a:p>
        </p:txBody>
      </p:sp>
    </p:spTree>
    <p:extLst>
      <p:ext uri="{BB962C8B-B14F-4D97-AF65-F5344CB8AC3E}">
        <p14:creationId xmlns:p14="http://schemas.microsoft.com/office/powerpoint/2010/main" val="2616809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process of swapping</a:t>
            </a:r>
            <a:r>
              <a:rPr lang="en-GB" baseline="0" dirty="0" smtClean="0"/>
              <a:t> between a large collection of weaponry is often controlled by scrolling on a mouse or cycling through items using a controller. Going too fast or too far can cause problems during gameplay and possibly irritate the player. Dead Island used a quick key/button to bring up a radial menu. This allowed quick select of items and meant players didn’t have to go through an ordered list to find a specific item. </a:t>
            </a:r>
          </a:p>
          <a:p>
            <a:endParaRPr lang="en-GB" baseline="0" dirty="0" smtClean="0"/>
          </a:p>
          <a:p>
            <a:r>
              <a:rPr lang="en-GB" baseline="0" dirty="0" smtClean="0"/>
              <a:t>It also provided information on the durability of each weapon, the ammo count of guns and basic damage stats.</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7</a:t>
            </a:fld>
            <a:endParaRPr lang="en-GB"/>
          </a:p>
        </p:txBody>
      </p:sp>
    </p:spTree>
    <p:extLst>
      <p:ext uri="{BB962C8B-B14F-4D97-AF65-F5344CB8AC3E}">
        <p14:creationId xmlns:p14="http://schemas.microsoft.com/office/powerpoint/2010/main" val="131205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Health</a:t>
            </a:r>
            <a:r>
              <a:rPr lang="en-GB" baseline="0" dirty="0" smtClean="0"/>
              <a:t> and Mana (magic) potions are a great way to explain this. Both are consumable and therefore share the same shape of bottle but they both affect different things and therefore are different colours. Red is always associated with health whilst blue is usually associated with magic.</a:t>
            </a:r>
          </a:p>
        </p:txBody>
      </p:sp>
      <p:sp>
        <p:nvSpPr>
          <p:cNvPr id="4" name="Slide Number Placeholder 3"/>
          <p:cNvSpPr>
            <a:spLocks noGrp="1"/>
          </p:cNvSpPr>
          <p:nvPr>
            <p:ph type="sldNum" sz="quarter" idx="10"/>
          </p:nvPr>
        </p:nvSpPr>
        <p:spPr/>
        <p:txBody>
          <a:bodyPr/>
          <a:lstStyle/>
          <a:p>
            <a:fld id="{E337987B-3E5F-4613-ADAD-BD9D876ECF6E}" type="slidenum">
              <a:rPr lang="en-GB" smtClean="0"/>
              <a:t>8</a:t>
            </a:fld>
            <a:endParaRPr lang="en-GB"/>
          </a:p>
        </p:txBody>
      </p:sp>
    </p:spTree>
    <p:extLst>
      <p:ext uri="{BB962C8B-B14F-4D97-AF65-F5344CB8AC3E}">
        <p14:creationId xmlns:p14="http://schemas.microsoft.com/office/powerpoint/2010/main" val="3791768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original Mass Effect on the PC has a great UI for discussing</a:t>
            </a:r>
            <a:r>
              <a:rPr lang="en-GB" baseline="0" dirty="0" smtClean="0"/>
              <a:t> Simplicity. The player’s weapons and abilities are grouped together and placed at the bottom centre of the screen. </a:t>
            </a:r>
          </a:p>
          <a:p>
            <a:endParaRPr lang="en-GB" baseline="0" dirty="0" smtClean="0"/>
          </a:p>
          <a:p>
            <a:r>
              <a:rPr lang="en-GB" baseline="0" dirty="0" smtClean="0"/>
              <a:t>Their teammates (AI controlled) are placed on either side to separate them out, away from the player’s own icons. They use the same icons so the player is familiar with them. There are commands for the teammates above the weapon icons and these quickly allow the player to order their teammates around.</a:t>
            </a:r>
          </a:p>
          <a:p>
            <a:endParaRPr lang="en-GB" baseline="0" dirty="0" smtClean="0"/>
          </a:p>
          <a:p>
            <a:r>
              <a:rPr lang="en-GB" baseline="0" dirty="0" smtClean="0"/>
              <a:t>The bottom left shows the health and shield status of the player and the 2 teammates – grouped together so the player doesn’t have to go looking around for them.</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9</a:t>
            </a:fld>
            <a:endParaRPr lang="en-GB"/>
          </a:p>
        </p:txBody>
      </p:sp>
    </p:spTree>
    <p:extLst>
      <p:ext uri="{BB962C8B-B14F-4D97-AF65-F5344CB8AC3E}">
        <p14:creationId xmlns:p14="http://schemas.microsoft.com/office/powerpoint/2010/main" val="1028900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Mass Effect LE is the Legendary Edition which brings together all 3</a:t>
            </a:r>
            <a:r>
              <a:rPr lang="en-GB" baseline="0" dirty="0" smtClean="0"/>
              <a:t> games plus every bit of DLC into 1 game. The graphics and UI were </a:t>
            </a:r>
            <a:r>
              <a:rPr lang="en-GB" baseline="0" dirty="0" err="1" smtClean="0"/>
              <a:t>overhalled</a:t>
            </a:r>
            <a:r>
              <a:rPr lang="en-GB" baseline="0" dirty="0" smtClean="0"/>
              <a:t> to bring the first game up to a more modern standard.</a:t>
            </a:r>
          </a:p>
          <a:p>
            <a:endParaRPr lang="en-GB" baseline="0" dirty="0" smtClean="0"/>
          </a:p>
          <a:p>
            <a:r>
              <a:rPr lang="en-GB" baseline="0" dirty="0" smtClean="0"/>
              <a:t>The health and shield bars are very different and have now been separated out. This probably makes it easier to identify who’s low on health/shields. The player’s is in the centre of the scree, under the </a:t>
            </a:r>
            <a:r>
              <a:rPr lang="en-GB" baseline="0" dirty="0" err="1" smtClean="0"/>
              <a:t>reticle</a:t>
            </a:r>
            <a:r>
              <a:rPr lang="en-GB" baseline="0" dirty="0" smtClean="0"/>
              <a:t> (target in the middle of the screen). This will make it easier for the player to quickly glance at their own stats and gauge how well they’re doing. </a:t>
            </a:r>
          </a:p>
          <a:p>
            <a:endParaRPr lang="en-GB" baseline="0" dirty="0" smtClean="0"/>
          </a:p>
          <a:p>
            <a:r>
              <a:rPr lang="en-GB" baseline="0" dirty="0" smtClean="0"/>
              <a:t>There are no borders around any of the grouping. This is probably to aid in immersion and to reduce distractions from the screen.</a:t>
            </a:r>
            <a:endParaRPr lang="en-GB" dirty="0"/>
          </a:p>
        </p:txBody>
      </p:sp>
      <p:sp>
        <p:nvSpPr>
          <p:cNvPr id="4" name="Slide Number Placeholder 3"/>
          <p:cNvSpPr>
            <a:spLocks noGrp="1"/>
          </p:cNvSpPr>
          <p:nvPr>
            <p:ph type="sldNum" sz="quarter" idx="10"/>
          </p:nvPr>
        </p:nvSpPr>
        <p:spPr/>
        <p:txBody>
          <a:bodyPr/>
          <a:lstStyle/>
          <a:p>
            <a:fld id="{E337987B-3E5F-4613-ADAD-BD9D876ECF6E}" type="slidenum">
              <a:rPr lang="en-GB" smtClean="0"/>
              <a:t>10</a:t>
            </a:fld>
            <a:endParaRPr lang="en-GB"/>
          </a:p>
        </p:txBody>
      </p:sp>
    </p:spTree>
    <p:extLst>
      <p:ext uri="{BB962C8B-B14F-4D97-AF65-F5344CB8AC3E}">
        <p14:creationId xmlns:p14="http://schemas.microsoft.com/office/powerpoint/2010/main" val="40943142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image is from Borderlands 3. The game sells itself on the sheer volume and variety of guns that can be dropped from enemies/crates as rewards. Like a lot of games, they used a colour coding to highlight rarity. Here it goes White-&gt;Green-&gt;Blue-&gt;Purple-&gt;Orange with Orange being the rarest and most powerful drops. The gameplay is fast paced and very colourful with various explosions and damage colours so to help make the drops more visible, the developers using a vertical coloured beam to draw attention to drops. In addition to this, the </a:t>
            </a:r>
            <a:r>
              <a:rPr lang="en-GB" baseline="0" dirty="0" err="1" smtClean="0"/>
              <a:t>minimap</a:t>
            </a:r>
            <a:r>
              <a:rPr lang="en-GB" baseline="0" dirty="0" smtClean="0"/>
              <a:t> will show the location of any </a:t>
            </a:r>
            <a:r>
              <a:rPr lang="en-GB" baseline="0" dirty="0" smtClean="0"/>
              <a:t>legendary </a:t>
            </a:r>
            <a:r>
              <a:rPr lang="en-GB" baseline="0" dirty="0" smtClean="0"/>
              <a:t>(orange) weapons that have been dropped but not collected.</a:t>
            </a:r>
          </a:p>
          <a:p>
            <a:endParaRPr lang="en-GB" baseline="0" dirty="0" smtClean="0"/>
          </a:p>
          <a:p>
            <a:r>
              <a:rPr lang="en-GB" baseline="0" dirty="0" smtClean="0"/>
              <a:t>Most games make interactive elements visible with glows, sound effects or animations. For example, a bouncing or spinning ammo pack easily alerts players to an item which will help them replenish their ammo.</a:t>
            </a:r>
          </a:p>
        </p:txBody>
      </p:sp>
      <p:sp>
        <p:nvSpPr>
          <p:cNvPr id="4" name="Slide Number Placeholder 3"/>
          <p:cNvSpPr>
            <a:spLocks noGrp="1"/>
          </p:cNvSpPr>
          <p:nvPr>
            <p:ph type="sldNum" sz="quarter" idx="10"/>
          </p:nvPr>
        </p:nvSpPr>
        <p:spPr/>
        <p:txBody>
          <a:bodyPr/>
          <a:lstStyle/>
          <a:p>
            <a:fld id="{E337987B-3E5F-4613-ADAD-BD9D876ECF6E}" type="slidenum">
              <a:rPr lang="en-GB" smtClean="0"/>
              <a:t>11</a:t>
            </a:fld>
            <a:endParaRPr lang="en-GB"/>
          </a:p>
        </p:txBody>
      </p:sp>
    </p:spTree>
    <p:extLst>
      <p:ext uri="{BB962C8B-B14F-4D97-AF65-F5344CB8AC3E}">
        <p14:creationId xmlns:p14="http://schemas.microsoft.com/office/powerpoint/2010/main" val="1176596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F295875-2B6C-41FC-B378-70E114E8991F}"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3267969973"/>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295875-2B6C-41FC-B378-70E114E8991F}"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2412029467"/>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295875-2B6C-41FC-B378-70E114E8991F}"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181942005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F295875-2B6C-41FC-B378-70E114E8991F}"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4100134042"/>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F295875-2B6C-41FC-B378-70E114E8991F}" type="datetimeFigureOut">
              <a:rPr lang="en-GB" smtClean="0"/>
              <a:t>19/04/2022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2118430705"/>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F295875-2B6C-41FC-B378-70E114E8991F}" type="datetimeFigureOut">
              <a:rPr lang="en-GB" smtClean="0"/>
              <a:t>19/04/2022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2644820613"/>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F295875-2B6C-41FC-B378-70E114E8991F}" type="datetimeFigureOut">
              <a:rPr lang="en-GB" smtClean="0"/>
              <a:t>19/04/2022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2305292496"/>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F295875-2B6C-41FC-B378-70E114E8991F}" type="datetimeFigureOut">
              <a:rPr lang="en-GB" smtClean="0"/>
              <a:t>19/04/2022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12519678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295875-2B6C-41FC-B378-70E114E8991F}" type="datetimeFigureOut">
              <a:rPr lang="en-GB" smtClean="0"/>
              <a:t>19/04/2022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66620537"/>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F295875-2B6C-41FC-B378-70E114E8991F}" type="datetimeFigureOut">
              <a:rPr lang="en-GB" smtClean="0"/>
              <a:t>19/04/2022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799740069"/>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F295875-2B6C-41FC-B378-70E114E8991F}" type="datetimeFigureOut">
              <a:rPr lang="en-GB" smtClean="0"/>
              <a:t>19/04/2022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E742961-5E97-439B-9CA4-01B0F2304C94}" type="slidenum">
              <a:rPr lang="en-GB" smtClean="0"/>
              <a:t>‹#›</a:t>
            </a:fld>
            <a:endParaRPr lang="en-GB"/>
          </a:p>
        </p:txBody>
      </p:sp>
    </p:spTree>
    <p:extLst>
      <p:ext uri="{BB962C8B-B14F-4D97-AF65-F5344CB8AC3E}">
        <p14:creationId xmlns:p14="http://schemas.microsoft.com/office/powerpoint/2010/main" val="79864561"/>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295875-2B6C-41FC-B378-70E114E8991F}" type="datetimeFigureOut">
              <a:rPr lang="en-GB" smtClean="0"/>
              <a:t>19/04/2022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742961-5E97-439B-9CA4-01B0F2304C94}" type="slidenum">
              <a:rPr lang="en-GB" smtClean="0"/>
              <a:t>‹#›</a:t>
            </a:fld>
            <a:endParaRPr lang="en-GB"/>
          </a:p>
        </p:txBody>
      </p:sp>
    </p:spTree>
    <p:extLst>
      <p:ext uri="{BB962C8B-B14F-4D97-AF65-F5344CB8AC3E}">
        <p14:creationId xmlns:p14="http://schemas.microsoft.com/office/powerpoint/2010/main" val="2503807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210089" cy="6858000"/>
          </a:xfrm>
          <a:prstGeom prst="rect">
            <a:avLst/>
          </a:prstGeom>
        </p:spPr>
      </p:pic>
      <p:sp>
        <p:nvSpPr>
          <p:cNvPr id="5" name="Title 1"/>
          <p:cNvSpPr>
            <a:spLocks noGrp="1"/>
          </p:cNvSpPr>
          <p:nvPr>
            <p:ph type="ctrTitle"/>
          </p:nvPr>
        </p:nvSpPr>
        <p:spPr>
          <a:xfrm>
            <a:off x="0" y="0"/>
            <a:ext cx="6603023" cy="1654829"/>
          </a:xfrm>
          <a:effectLst>
            <a:outerShdw blurRad="50800" dist="38100" dir="2700000" algn="tl" rotWithShape="0">
              <a:prstClr val="black">
                <a:alpha val="40000"/>
              </a:prstClr>
            </a:outerShdw>
          </a:effectLst>
        </p:spPr>
        <p:txBody>
          <a:bodyPr>
            <a:noAutofit/>
          </a:bodyPr>
          <a:lstStyle/>
          <a:p>
            <a:pPr algn="l"/>
            <a:r>
              <a:rPr lang="en-GB" sz="10000" dirty="0" smtClean="0">
                <a:solidFill>
                  <a:schemeClr val="bg1"/>
                </a:solidFill>
                <a:latin typeface="Bebas Neue" panose="00000500000000000000" pitchFamily="2" charset="0"/>
              </a:rPr>
              <a:t>User Interface</a:t>
            </a:r>
            <a:endParaRPr lang="en-GB" sz="10000" dirty="0">
              <a:solidFill>
                <a:schemeClr val="bg1"/>
              </a:solidFill>
              <a:latin typeface="Bebas Neue" panose="00000500000000000000" pitchFamily="2" charset="0"/>
            </a:endParaRPr>
          </a:p>
        </p:txBody>
      </p:sp>
      <p:sp>
        <p:nvSpPr>
          <p:cNvPr id="6" name="Subtitle 2"/>
          <p:cNvSpPr>
            <a:spLocks noGrp="1"/>
          </p:cNvSpPr>
          <p:nvPr>
            <p:ph type="subTitle" idx="1"/>
          </p:nvPr>
        </p:nvSpPr>
        <p:spPr>
          <a:xfrm>
            <a:off x="35170" y="2183266"/>
            <a:ext cx="9144000" cy="610492"/>
          </a:xfrm>
        </p:spPr>
        <p:txBody>
          <a:bodyPr/>
          <a:lstStyle/>
          <a:p>
            <a:pPr algn="l"/>
            <a:r>
              <a:rPr lang="en-GB" dirty="0" smtClean="0">
                <a:solidFill>
                  <a:schemeClr val="bg1"/>
                </a:solidFill>
                <a:latin typeface="Bebas Neue" panose="00000500000000000000" pitchFamily="2" charset="0"/>
              </a:rPr>
              <a:t>Computer Games Development</a:t>
            </a:r>
            <a:endParaRPr lang="en-GB" dirty="0">
              <a:solidFill>
                <a:schemeClr val="bg1"/>
              </a:solidFill>
              <a:latin typeface="Bebas Neue" panose="00000500000000000000" pitchFamily="2" charset="0"/>
            </a:endParaRPr>
          </a:p>
        </p:txBody>
      </p:sp>
      <p:sp>
        <p:nvSpPr>
          <p:cNvPr id="7" name="Title 1"/>
          <p:cNvSpPr txBox="1">
            <a:spLocks/>
          </p:cNvSpPr>
          <p:nvPr/>
        </p:nvSpPr>
        <p:spPr>
          <a:xfrm>
            <a:off x="-2" y="941809"/>
            <a:ext cx="3360621" cy="1649876"/>
          </a:xfrm>
          <a:prstGeom prst="rect">
            <a:avLst/>
          </a:prstGeom>
          <a:effectLst>
            <a:outerShdw blurRad="50800" dist="38100" dir="2700000" algn="tl" rotWithShape="0">
              <a:prstClr val="black">
                <a:alpha val="40000"/>
              </a:prstClr>
            </a:outerShdw>
          </a:effectLst>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GB" sz="10000" dirty="0" smtClean="0">
                <a:solidFill>
                  <a:schemeClr val="bg1"/>
                </a:solidFill>
                <a:latin typeface="Bebas Neue" panose="00000500000000000000" pitchFamily="2" charset="0"/>
              </a:rPr>
              <a:t>DESIGN</a:t>
            </a:r>
            <a:endParaRPr lang="en-GB" sz="10000" dirty="0">
              <a:solidFill>
                <a:schemeClr val="bg1"/>
              </a:solidFill>
              <a:latin typeface="Bebas Neue" panose="00000500000000000000" pitchFamily="2" charset="0"/>
            </a:endParaRPr>
          </a:p>
        </p:txBody>
      </p:sp>
      <p:pic>
        <p:nvPicPr>
          <p:cNvPr id="8" name="Picture 7"/>
          <p:cNvPicPr>
            <a:picLocks noChangeAspect="1"/>
          </p:cNvPicPr>
          <p:nvPr/>
        </p:nvPicPr>
        <p:blipFill>
          <a:blip r:embed="rId3" cstate="print">
            <a:lum bright="70000" contrast="-70000"/>
            <a:extLst>
              <a:ext uri="{28A0092B-C50C-407E-A947-70E740481C1C}">
                <a14:useLocalDpi xmlns:a14="http://schemas.microsoft.com/office/drawing/2010/main" val="0"/>
              </a:ext>
            </a:extLst>
          </a:blip>
          <a:stretch>
            <a:fillRect/>
          </a:stretch>
        </p:blipFill>
        <p:spPr>
          <a:xfrm>
            <a:off x="11639103" y="167643"/>
            <a:ext cx="384898" cy="444928"/>
          </a:xfrm>
          <a:prstGeom prst="rect">
            <a:avLst/>
          </a:prstGeom>
        </p:spPr>
      </p:pic>
      <p:sp>
        <p:nvSpPr>
          <p:cNvPr id="9" name="TextBox 8"/>
          <p:cNvSpPr txBox="1"/>
          <p:nvPr/>
        </p:nvSpPr>
        <p:spPr>
          <a:xfrm rot="16200000">
            <a:off x="11216640" y="874836"/>
            <a:ext cx="1229824" cy="553998"/>
          </a:xfrm>
          <a:prstGeom prst="rect">
            <a:avLst/>
          </a:prstGeom>
          <a:noFill/>
        </p:spPr>
        <p:txBody>
          <a:bodyPr wrap="none" rtlCol="0">
            <a:spAutoFit/>
          </a:bodyPr>
          <a:lstStyle/>
          <a:p>
            <a:pPr algn="r"/>
            <a:r>
              <a:rPr lang="en-GB" sz="1500" dirty="0" smtClean="0">
                <a:solidFill>
                  <a:schemeClr val="bg1"/>
                </a:solidFill>
                <a:latin typeface="Bebas Neue" panose="00000500000000000000" pitchFamily="2" charset="0"/>
              </a:rPr>
              <a:t>THE JAMES YOUNG</a:t>
            </a:r>
          </a:p>
          <a:p>
            <a:pPr algn="r"/>
            <a:r>
              <a:rPr lang="en-GB" sz="1500" dirty="0" smtClean="0">
                <a:solidFill>
                  <a:schemeClr val="bg1"/>
                </a:solidFill>
                <a:latin typeface="Bebas Neue" panose="00000500000000000000" pitchFamily="2" charset="0"/>
              </a:rPr>
              <a:t> HIGH SCHOOL</a:t>
            </a:r>
            <a:endParaRPr lang="en-GB" sz="1500" dirty="0">
              <a:solidFill>
                <a:schemeClr val="bg1"/>
              </a:solidFill>
              <a:latin typeface="Bebas Neue" panose="00000500000000000000" pitchFamily="2" charset="0"/>
            </a:endParaRPr>
          </a:p>
        </p:txBody>
      </p:sp>
    </p:spTree>
    <p:extLst>
      <p:ext uri="{BB962C8B-B14F-4D97-AF65-F5344CB8AC3E}">
        <p14:creationId xmlns:p14="http://schemas.microsoft.com/office/powerpoint/2010/main" val="344277168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5094061" y="-2555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5094061" y="3611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Mass effect 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740744459"/>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visibility</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406400" y="2705101"/>
            <a:ext cx="6486525" cy="1841500"/>
          </a:xfrm>
        </p:spPr>
        <p:txBody>
          <a:bodyPr/>
          <a:lstStyle/>
          <a:p>
            <a:pPr marL="0" indent="0">
              <a:buNone/>
            </a:pPr>
            <a:r>
              <a:rPr lang="en-GB" altLang="en-US" dirty="0"/>
              <a:t>According to this principle, all options and required materials for a set task should be easy to spot without distracting the player with unnecessary information.</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31424" r="26744"/>
          <a:stretch/>
        </p:blipFill>
        <p:spPr>
          <a:xfrm>
            <a:off x="7091916" y="0"/>
            <a:ext cx="5100084" cy="6858000"/>
          </a:xfrm>
          <a:prstGeom prst="rect">
            <a:avLst/>
          </a:prstGeom>
        </p:spPr>
      </p:pic>
    </p:spTree>
    <p:extLst>
      <p:ext uri="{BB962C8B-B14F-4D97-AF65-F5344CB8AC3E}">
        <p14:creationId xmlns:p14="http://schemas.microsoft.com/office/powerpoint/2010/main" val="29169259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5094061" y="-2555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5094061" y="3611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Mario kart</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2141567318"/>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err="1" smtClean="0">
                <a:solidFill>
                  <a:schemeClr val="bg1"/>
                </a:solidFill>
                <a:effectLst>
                  <a:outerShdw blurRad="50800" dist="38100" dir="5400000" algn="t" rotWithShape="0">
                    <a:prstClr val="black">
                      <a:alpha val="40000"/>
                    </a:prstClr>
                  </a:outerShdw>
                </a:effectLst>
                <a:latin typeface="Bebas Neue" panose="00000500000000000000" pitchFamily="2" charset="0"/>
              </a:rPr>
              <a:t>enigmatis</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406503704"/>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feedback</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457201" y="1477926"/>
            <a:ext cx="6166884" cy="5046699"/>
          </a:xfrm>
        </p:spPr>
        <p:txBody>
          <a:bodyPr>
            <a:normAutofit lnSpcReduction="10000"/>
          </a:bodyPr>
          <a:lstStyle/>
          <a:p>
            <a:pPr marL="0" indent="0">
              <a:buNone/>
            </a:pPr>
            <a:r>
              <a:rPr lang="en-GB" altLang="en-US" dirty="0"/>
              <a:t>This principle states that the UI should keep players informed about their </a:t>
            </a:r>
            <a:r>
              <a:rPr lang="en-GB" altLang="en-US" dirty="0" smtClean="0"/>
              <a:t>actions:</a:t>
            </a:r>
          </a:p>
          <a:p>
            <a:pPr marL="457200" lvl="1" indent="0">
              <a:buNone/>
            </a:pPr>
            <a:r>
              <a:rPr lang="en-GB" altLang="en-US" sz="2800" dirty="0" smtClean="0"/>
              <a:t>new areas</a:t>
            </a:r>
          </a:p>
          <a:p>
            <a:pPr marL="457200" lvl="1" indent="0">
              <a:buNone/>
            </a:pPr>
            <a:r>
              <a:rPr lang="en-GB" altLang="en-US" sz="2800" dirty="0" smtClean="0"/>
              <a:t>stealth</a:t>
            </a:r>
          </a:p>
          <a:p>
            <a:pPr marL="457200" lvl="1" indent="0">
              <a:buNone/>
            </a:pPr>
            <a:r>
              <a:rPr lang="en-GB" altLang="en-US" sz="2800" dirty="0" smtClean="0"/>
              <a:t>changes </a:t>
            </a:r>
            <a:r>
              <a:rPr lang="en-GB" altLang="en-US" sz="2800" dirty="0"/>
              <a:t>to their condition (</a:t>
            </a:r>
            <a:r>
              <a:rPr lang="en-GB" altLang="en-US" sz="2800" dirty="0" smtClean="0"/>
              <a:t>health)</a:t>
            </a:r>
          </a:p>
          <a:p>
            <a:pPr marL="457200" lvl="1" indent="0">
              <a:buNone/>
            </a:pPr>
            <a:r>
              <a:rPr lang="en-GB" altLang="en-US" sz="2800" dirty="0" smtClean="0"/>
              <a:t>and </a:t>
            </a:r>
            <a:r>
              <a:rPr lang="en-GB" altLang="en-US" sz="2800" dirty="0"/>
              <a:t>relevant errors (failure to pick locks, no targets)</a:t>
            </a:r>
          </a:p>
          <a:p>
            <a:pPr>
              <a:buNone/>
            </a:pPr>
            <a:endParaRPr lang="en-GB" altLang="en-US" dirty="0"/>
          </a:p>
          <a:p>
            <a:pPr marL="0" indent="0">
              <a:buNone/>
            </a:pPr>
            <a:r>
              <a:rPr lang="en-GB" altLang="en-US" dirty="0"/>
              <a:t>This information must be clear, precise and in a language the player can </a:t>
            </a:r>
            <a:r>
              <a:rPr lang="en-GB" altLang="en-US" dirty="0" smtClean="0"/>
              <a:t>understand</a:t>
            </a:r>
            <a:endParaRPr lang="en-GB" alt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37442" r="17936"/>
          <a:stretch/>
        </p:blipFill>
        <p:spPr>
          <a:xfrm>
            <a:off x="6751674" y="0"/>
            <a:ext cx="5440326" cy="6858000"/>
          </a:xfrm>
          <a:prstGeom prst="rect">
            <a:avLst/>
          </a:prstGeom>
        </p:spPr>
      </p:pic>
    </p:spTree>
    <p:extLst>
      <p:ext uri="{BB962C8B-B14F-4D97-AF65-F5344CB8AC3E}">
        <p14:creationId xmlns:p14="http://schemas.microsoft.com/office/powerpoint/2010/main" val="37474280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1" end="1"/>
                                            </p:txEl>
                                          </p:spTgt>
                                        </p:tgtEl>
                                        <p:attrNameLst>
                                          <p:attrName>style.visibility</p:attrName>
                                        </p:attrNameLst>
                                      </p:cBhvr>
                                      <p:to>
                                        <p:strVal val="visible"/>
                                      </p:to>
                                    </p:set>
                                    <p:animEffect transition="in" filter="fade">
                                      <p:cBhvr>
                                        <p:cTn id="12" dur="500"/>
                                        <p:tgtEl>
                                          <p:spTgt spid="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3" end="3"/>
                                            </p:txEl>
                                          </p:spTgt>
                                        </p:tgtEl>
                                        <p:attrNameLst>
                                          <p:attrName>style.visibility</p:attrName>
                                        </p:attrNameLst>
                                      </p:cBhvr>
                                      <p:to>
                                        <p:strVal val="visible"/>
                                      </p:to>
                                    </p:set>
                                    <p:animEffect transition="in" filter="fade">
                                      <p:cBhvr>
                                        <p:cTn id="22" dur="500"/>
                                        <p:tgtEl>
                                          <p:spTgt spid="1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4" end="4"/>
                                            </p:txEl>
                                          </p:spTgt>
                                        </p:tgtEl>
                                        <p:attrNameLst>
                                          <p:attrName>style.visibility</p:attrName>
                                        </p:attrNameLst>
                                      </p:cBhvr>
                                      <p:to>
                                        <p:strVal val="visible"/>
                                      </p:to>
                                    </p:set>
                                    <p:animEffect transition="in" filter="fade">
                                      <p:cBhvr>
                                        <p:cTn id="27" dur="500"/>
                                        <p:tgtEl>
                                          <p:spTgt spid="1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6" end="6"/>
                                            </p:txEl>
                                          </p:spTgt>
                                        </p:tgtEl>
                                        <p:attrNameLst>
                                          <p:attrName>style.visibility</p:attrName>
                                        </p:attrNameLst>
                                      </p:cBhvr>
                                      <p:to>
                                        <p:strVal val="visible"/>
                                      </p:to>
                                    </p:set>
                                    <p:animEffect transition="in" filter="fade">
                                      <p:cBhvr>
                                        <p:cTn id="32"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81"/>
            <a:ext cx="12199620" cy="6853719"/>
          </a:xfrm>
          <a:prstGeom prst="rect">
            <a:avLst/>
          </a:prstGeom>
        </p:spPr>
      </p:pic>
      <p:sp>
        <p:nvSpPr>
          <p:cNvPr id="6" name="Text Placeholder 4"/>
          <p:cNvSpPr txBox="1">
            <a:spLocks/>
          </p:cNvSpPr>
          <p:nvPr/>
        </p:nvSpPr>
        <p:spPr>
          <a:xfrm>
            <a:off x="5094061" y="-2555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5094061" y="3611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Call of duty</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2830578919"/>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tolerance</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457201" y="1477926"/>
            <a:ext cx="5991725" cy="5046699"/>
          </a:xfrm>
        </p:spPr>
        <p:txBody>
          <a:bodyPr>
            <a:normAutofit/>
          </a:bodyPr>
          <a:lstStyle/>
          <a:p>
            <a:pPr marL="0" indent="0">
              <a:buNone/>
            </a:pPr>
            <a:r>
              <a:rPr lang="en-GB" altLang="en-US" dirty="0"/>
              <a:t>The UI should be tolerant and flexible</a:t>
            </a:r>
          </a:p>
          <a:p>
            <a:pPr marL="0" indent="0">
              <a:buNone/>
            </a:pPr>
            <a:endParaRPr lang="en-GB" altLang="en-US" dirty="0"/>
          </a:p>
          <a:p>
            <a:pPr marL="0" indent="0">
              <a:buNone/>
            </a:pPr>
            <a:r>
              <a:rPr lang="en-GB" altLang="en-US" dirty="0"/>
              <a:t>It should reduce the cost of mistakes made by the player through undo and redo functions (buy-back in shops, automatic recovery in Batman: </a:t>
            </a:r>
            <a:r>
              <a:rPr lang="en-GB" altLang="en-US" dirty="0" err="1"/>
              <a:t>Arkham</a:t>
            </a:r>
            <a:r>
              <a:rPr lang="en-GB" altLang="en-US" dirty="0"/>
              <a:t> Asylum).</a:t>
            </a:r>
          </a:p>
          <a:p>
            <a:pPr marL="0" indent="0">
              <a:buNone/>
            </a:pPr>
            <a:endParaRPr lang="en-GB" altLang="en-US" dirty="0"/>
          </a:p>
          <a:p>
            <a:pPr marL="0" indent="0">
              <a:buNone/>
            </a:pPr>
            <a:r>
              <a:rPr lang="en-GB" altLang="en-US" dirty="0"/>
              <a:t>Errors should be minimised by accepting varied inputs</a:t>
            </a:r>
          </a:p>
        </p:txBody>
      </p:sp>
      <p:pic>
        <p:nvPicPr>
          <p:cNvPr id="5" name="Picture 5" descr="1492758-4947858117_2889def70c_b"/>
          <p:cNvPicPr>
            <a:picLocks noChangeAspect="1" noChangeArrowheads="1"/>
          </p:cNvPicPr>
          <p:nvPr/>
        </p:nvPicPr>
        <p:blipFill rotWithShape="1">
          <a:blip r:embed="rId3">
            <a:extLst>
              <a:ext uri="{28A0092B-C50C-407E-A947-70E740481C1C}">
                <a14:useLocalDpi xmlns:a14="http://schemas.microsoft.com/office/drawing/2010/main" val="0"/>
              </a:ext>
            </a:extLst>
          </a:blip>
          <a:srcRect r="53874"/>
          <a:stretch/>
        </p:blipFill>
        <p:spPr bwMode="auto">
          <a:xfrm>
            <a:off x="6571750" y="0"/>
            <a:ext cx="56202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37233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animEffect transition="in" filter="fade">
                                      <p:cBhvr>
                                        <p:cTn id="15"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reuse</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623904" y="1846631"/>
            <a:ext cx="6687878" cy="3164737"/>
          </a:xfrm>
        </p:spPr>
        <p:txBody>
          <a:bodyPr>
            <a:normAutofit/>
          </a:bodyPr>
          <a:lstStyle/>
          <a:p>
            <a:pPr marL="0" indent="0">
              <a:buNone/>
            </a:pPr>
            <a:r>
              <a:rPr lang="en-GB" altLang="en-US" dirty="0"/>
              <a:t>This principle states that an UI should reuse internal and external components/behaviours (themes and menus)</a:t>
            </a:r>
          </a:p>
          <a:p>
            <a:pPr marL="0" indent="0">
              <a:buNone/>
            </a:pPr>
            <a:endParaRPr lang="en-GB" altLang="en-US" dirty="0"/>
          </a:p>
          <a:p>
            <a:pPr marL="0" indent="0">
              <a:buNone/>
            </a:pPr>
            <a:r>
              <a:rPr lang="en-GB" altLang="en-US" dirty="0"/>
              <a:t>Maintain consistency and thereby reduce the player’s need to rethink and remember </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5612" r="39477"/>
          <a:stretch/>
        </p:blipFill>
        <p:spPr>
          <a:xfrm>
            <a:off x="7935686" y="0"/>
            <a:ext cx="4256314" cy="6858000"/>
          </a:xfrm>
          <a:prstGeom prst="rect">
            <a:avLst/>
          </a:prstGeom>
        </p:spPr>
      </p:pic>
    </p:spTree>
    <p:extLst>
      <p:ext uri="{BB962C8B-B14F-4D97-AF65-F5344CB8AC3E}">
        <p14:creationId xmlns:p14="http://schemas.microsoft.com/office/powerpoint/2010/main" val="283459690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4825" b="5325"/>
          <a:stretch/>
        </p:blipFill>
        <p:spPr>
          <a:xfrm>
            <a:off x="0" y="0"/>
            <a:ext cx="12212320" cy="6858000"/>
          </a:xfrm>
          <a:prstGeom prst="rect">
            <a:avLst/>
          </a:prstGeom>
        </p:spPr>
      </p:pic>
      <p:sp>
        <p:nvSpPr>
          <p:cNvPr id="6" name="Text Placeholder 4"/>
          <p:cNvSpPr txBox="1">
            <a:spLocks/>
          </p:cNvSpPr>
          <p:nvPr/>
        </p:nvSpPr>
        <p:spPr>
          <a:xfrm>
            <a:off x="5094061" y="-2555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4774019" y="361158"/>
            <a:ext cx="7417981"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Deus ex: human revolution</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201894060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7164" y="1084461"/>
            <a:ext cx="6899806" cy="5174854"/>
          </a:xfrm>
          <a:prstGeom prst="rect">
            <a:avLst/>
          </a:prstGeom>
        </p:spPr>
      </p:pic>
      <p:sp>
        <p:nvSpPr>
          <p:cNvPr id="2" name="Title 1"/>
          <p:cNvSpPr>
            <a:spLocks noGrp="1"/>
          </p:cNvSpPr>
          <p:nvPr>
            <p:ph type="title"/>
          </p:nvPr>
        </p:nvSpPr>
        <p:spPr>
          <a:xfrm>
            <a:off x="1524000" y="0"/>
            <a:ext cx="10515600" cy="1325563"/>
          </a:xfrm>
        </p:spPr>
        <p:txBody>
          <a:bodyPr>
            <a:normAutofit/>
          </a:bodyPr>
          <a:lstStyle/>
          <a:p>
            <a:pPr algn="r"/>
            <a:r>
              <a:rPr lang="en-GB" sz="6200" dirty="0" smtClean="0">
                <a:solidFill>
                  <a:schemeClr val="bg1"/>
                </a:solidFill>
                <a:latin typeface="Bebas Neue" panose="00000500000000000000" pitchFamily="2" charset="0"/>
              </a:rPr>
              <a:t>The </a:t>
            </a:r>
            <a:r>
              <a:rPr lang="en-GB" sz="6200" dirty="0">
                <a:solidFill>
                  <a:schemeClr val="bg1"/>
                </a:solidFill>
                <a:latin typeface="Bebas Neue" panose="00000500000000000000" pitchFamily="2" charset="0"/>
              </a:rPr>
              <a:t>g</a:t>
            </a:r>
            <a:r>
              <a:rPr lang="en-GB" sz="6200" dirty="0" smtClean="0">
                <a:solidFill>
                  <a:schemeClr val="bg1"/>
                </a:solidFill>
                <a:latin typeface="Bebas Neue" panose="00000500000000000000" pitchFamily="2" charset="0"/>
              </a:rPr>
              <a:t>eneral principles</a:t>
            </a:r>
            <a:endParaRPr lang="en-GB" sz="6200" dirty="0">
              <a:solidFill>
                <a:schemeClr val="bg1"/>
              </a:solidFill>
              <a:latin typeface="Bebas Neue" panose="00000500000000000000" pitchFamily="2" charset="0"/>
            </a:endParaRPr>
          </a:p>
        </p:txBody>
      </p:sp>
      <p:sp>
        <p:nvSpPr>
          <p:cNvPr id="4" name="Title 1"/>
          <p:cNvSpPr txBox="1">
            <a:spLocks/>
          </p:cNvSpPr>
          <p:nvPr/>
        </p:nvSpPr>
        <p:spPr>
          <a:xfrm>
            <a:off x="306385" y="530424"/>
            <a:ext cx="4095750"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8800" dirty="0" smtClean="0">
                <a:solidFill>
                  <a:schemeClr val="bg1"/>
                </a:solidFill>
                <a:latin typeface="Bebas Neue" panose="00000500000000000000" pitchFamily="2" charset="0"/>
              </a:rPr>
              <a:t>Structure</a:t>
            </a:r>
            <a:endParaRPr lang="en-GB" sz="8800" dirty="0">
              <a:solidFill>
                <a:schemeClr val="bg1"/>
              </a:solidFill>
              <a:latin typeface="Bebas Neue" panose="00000500000000000000" pitchFamily="2" charset="0"/>
            </a:endParaRPr>
          </a:p>
        </p:txBody>
      </p:sp>
      <p:sp>
        <p:nvSpPr>
          <p:cNvPr id="5" name="Title 1"/>
          <p:cNvSpPr txBox="1">
            <a:spLocks/>
          </p:cNvSpPr>
          <p:nvPr/>
        </p:nvSpPr>
        <p:spPr>
          <a:xfrm>
            <a:off x="306385" y="1380921"/>
            <a:ext cx="4095750"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9100" dirty="0" smtClean="0">
                <a:solidFill>
                  <a:schemeClr val="bg1"/>
                </a:solidFill>
                <a:latin typeface="Bebas Neue" panose="00000500000000000000" pitchFamily="2" charset="0"/>
              </a:rPr>
              <a:t>simplicity</a:t>
            </a:r>
            <a:endParaRPr lang="en-GB" sz="9100" dirty="0">
              <a:solidFill>
                <a:schemeClr val="bg1"/>
              </a:solidFill>
              <a:latin typeface="Bebas Neue" panose="00000500000000000000" pitchFamily="2" charset="0"/>
            </a:endParaRPr>
          </a:p>
        </p:txBody>
      </p:sp>
      <p:sp>
        <p:nvSpPr>
          <p:cNvPr id="6" name="Title 1"/>
          <p:cNvSpPr txBox="1">
            <a:spLocks/>
          </p:cNvSpPr>
          <p:nvPr/>
        </p:nvSpPr>
        <p:spPr>
          <a:xfrm>
            <a:off x="280982" y="2338380"/>
            <a:ext cx="4095750"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9900" dirty="0" smtClean="0">
                <a:solidFill>
                  <a:schemeClr val="bg1"/>
                </a:solidFill>
                <a:latin typeface="Bebas Neue" panose="00000500000000000000" pitchFamily="2" charset="0"/>
              </a:rPr>
              <a:t>visibility</a:t>
            </a:r>
            <a:endParaRPr lang="en-GB" sz="9900" dirty="0">
              <a:solidFill>
                <a:schemeClr val="bg1"/>
              </a:solidFill>
              <a:latin typeface="Bebas Neue" panose="00000500000000000000" pitchFamily="2" charset="0"/>
            </a:endParaRPr>
          </a:p>
        </p:txBody>
      </p:sp>
      <p:sp>
        <p:nvSpPr>
          <p:cNvPr id="7" name="Title 1"/>
          <p:cNvSpPr txBox="1">
            <a:spLocks/>
          </p:cNvSpPr>
          <p:nvPr/>
        </p:nvSpPr>
        <p:spPr>
          <a:xfrm>
            <a:off x="280983" y="3283544"/>
            <a:ext cx="4095750"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9900" dirty="0" smtClean="0">
                <a:solidFill>
                  <a:schemeClr val="bg1"/>
                </a:solidFill>
                <a:latin typeface="Bebas Neue" panose="00000500000000000000" pitchFamily="2" charset="0"/>
              </a:rPr>
              <a:t>feedback</a:t>
            </a:r>
            <a:endParaRPr lang="en-GB" sz="9900" dirty="0">
              <a:solidFill>
                <a:schemeClr val="bg1"/>
              </a:solidFill>
              <a:latin typeface="Bebas Neue" panose="00000500000000000000" pitchFamily="2" charset="0"/>
            </a:endParaRPr>
          </a:p>
        </p:txBody>
      </p:sp>
      <p:sp>
        <p:nvSpPr>
          <p:cNvPr id="8" name="Title 1"/>
          <p:cNvSpPr txBox="1">
            <a:spLocks/>
          </p:cNvSpPr>
          <p:nvPr/>
        </p:nvSpPr>
        <p:spPr>
          <a:xfrm>
            <a:off x="280984" y="4159241"/>
            <a:ext cx="4095750"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8800" dirty="0" smtClean="0">
                <a:solidFill>
                  <a:schemeClr val="bg1"/>
                </a:solidFill>
                <a:latin typeface="Bebas Neue" panose="00000500000000000000" pitchFamily="2" charset="0"/>
              </a:rPr>
              <a:t>tolerance</a:t>
            </a:r>
            <a:endParaRPr lang="en-GB" sz="8800" dirty="0">
              <a:solidFill>
                <a:schemeClr val="bg1"/>
              </a:solidFill>
              <a:latin typeface="Bebas Neue" panose="00000500000000000000" pitchFamily="2" charset="0"/>
            </a:endParaRPr>
          </a:p>
        </p:txBody>
      </p:sp>
      <p:sp>
        <p:nvSpPr>
          <p:cNvPr id="9" name="Title 1"/>
          <p:cNvSpPr txBox="1">
            <a:spLocks/>
          </p:cNvSpPr>
          <p:nvPr/>
        </p:nvSpPr>
        <p:spPr>
          <a:xfrm>
            <a:off x="-154276" y="5418928"/>
            <a:ext cx="4534475" cy="11080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GB" sz="16100" dirty="0" smtClean="0">
                <a:solidFill>
                  <a:schemeClr val="bg1"/>
                </a:solidFill>
                <a:latin typeface="Bebas Neue" panose="00000500000000000000" pitchFamily="2" charset="0"/>
              </a:rPr>
              <a:t>reuse</a:t>
            </a:r>
            <a:endParaRPr lang="en-GB" sz="16100" dirty="0">
              <a:solidFill>
                <a:schemeClr val="bg1"/>
              </a:solidFill>
              <a:latin typeface="Bebas Neue" panose="00000500000000000000" pitchFamily="2" charset="0"/>
            </a:endParaRPr>
          </a:p>
        </p:txBody>
      </p:sp>
    </p:spTree>
    <p:extLst>
      <p:ext uri="{BB962C8B-B14F-4D97-AF65-F5344CB8AC3E}">
        <p14:creationId xmlns:p14="http://schemas.microsoft.com/office/powerpoint/2010/main" val="39845305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Structure</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457200" y="1600200"/>
            <a:ext cx="6486525" cy="4924425"/>
          </a:xfrm>
        </p:spPr>
        <p:txBody>
          <a:bodyPr/>
          <a:lstStyle/>
          <a:p>
            <a:pPr marL="0" indent="0">
              <a:buNone/>
            </a:pPr>
            <a:r>
              <a:rPr lang="en-GB" altLang="en-US" dirty="0" smtClean="0"/>
              <a:t>The structure principle deals with the architecture of the interface/ how the interface is constructed.</a:t>
            </a:r>
          </a:p>
          <a:p>
            <a:pPr>
              <a:buFont typeface="Wingdings" panose="05000000000000000000" pitchFamily="2" charset="2"/>
              <a:buNone/>
            </a:pPr>
            <a:endParaRPr lang="en-GB" altLang="en-US" dirty="0" smtClean="0"/>
          </a:p>
          <a:p>
            <a:pPr marL="0" indent="0">
              <a:buNone/>
            </a:pPr>
            <a:r>
              <a:rPr lang="en-GB" altLang="en-US" dirty="0" smtClean="0"/>
              <a:t>A UI should be based on clear models that are apparent (not trying to hide) and recognisable (to enable ease-of-use)</a:t>
            </a:r>
          </a:p>
          <a:p>
            <a:endParaRPr lang="en-GB" altLang="en-US" dirty="0" smtClean="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0" y="0"/>
            <a:ext cx="4572000" cy="6858000"/>
          </a:xfrm>
          <a:prstGeom prst="rect">
            <a:avLst/>
          </a:prstGeom>
        </p:spPr>
      </p:pic>
    </p:spTree>
    <p:extLst>
      <p:ext uri="{BB962C8B-B14F-4D97-AF65-F5344CB8AC3E}">
        <p14:creationId xmlns:p14="http://schemas.microsoft.com/office/powerpoint/2010/main" val="31261385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972" r="625"/>
          <a:stretch/>
        </p:blipFill>
        <p:spPr>
          <a:xfrm>
            <a:off x="0" y="0"/>
            <a:ext cx="12192000" cy="6858000"/>
          </a:xfrm>
          <a:prstGeom prst="rect">
            <a:avLst/>
          </a:prstGeom>
        </p:spPr>
      </p:pic>
      <p:sp>
        <p:nvSpPr>
          <p:cNvPr id="6" name="Text Placeholder 4"/>
          <p:cNvSpPr txBox="1">
            <a:spLocks/>
          </p:cNvSpPr>
          <p:nvPr/>
        </p:nvSpPr>
        <p:spPr>
          <a:xfrm>
            <a:off x="50940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50940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Crysis 3</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269645344"/>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26761" y="-2301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3865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Path of exile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1065928859"/>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206456" y="0"/>
            <a:ext cx="4985544" cy="6858000"/>
          </a:xfrm>
          <a:prstGeom prst="rect">
            <a:avLst/>
          </a:prstGeom>
          <a:solidFill>
            <a:srgbClr val="41464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simplicity</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457200" y="1600200"/>
            <a:ext cx="6486525" cy="4924425"/>
          </a:xfrm>
        </p:spPr>
        <p:txBody>
          <a:bodyPr/>
          <a:lstStyle/>
          <a:p>
            <a:pPr marL="0" indent="0">
              <a:buNone/>
            </a:pPr>
            <a:r>
              <a:rPr lang="en-GB" altLang="en-US" dirty="0" smtClean="0"/>
              <a:t>The simplicity principle is all about making basic, common tasks easy within the UI</a:t>
            </a:r>
          </a:p>
          <a:p>
            <a:pPr marL="0" indent="0">
              <a:buNone/>
            </a:pPr>
            <a:endParaRPr lang="en-GB" altLang="en-US" dirty="0" smtClean="0"/>
          </a:p>
          <a:p>
            <a:pPr marL="0" indent="0">
              <a:buNone/>
            </a:pPr>
            <a:r>
              <a:rPr lang="en-GB" altLang="en-US" dirty="0" smtClean="0"/>
              <a:t>The design must communicate with the player in their own language.</a:t>
            </a:r>
          </a:p>
          <a:p>
            <a:pPr marL="0" indent="0">
              <a:buNone/>
            </a:pPr>
            <a:endParaRPr lang="en-GB" altLang="en-US" dirty="0" smtClean="0"/>
          </a:p>
          <a:p>
            <a:pPr marL="0" indent="0">
              <a:buNone/>
            </a:pPr>
            <a:r>
              <a:rPr lang="en-GB" altLang="en-US" dirty="0" smtClean="0"/>
              <a:t>It must also provide shortcuts to assist in completing long, complicated procedures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6456" y="1054100"/>
            <a:ext cx="4985544" cy="4985544"/>
          </a:xfrm>
          <a:prstGeom prst="rect">
            <a:avLst/>
          </a:prstGeom>
        </p:spPr>
      </p:pic>
    </p:spTree>
    <p:extLst>
      <p:ext uri="{BB962C8B-B14F-4D97-AF65-F5344CB8AC3E}">
        <p14:creationId xmlns:p14="http://schemas.microsoft.com/office/powerpoint/2010/main" val="20084079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animEffect transition="in" filter="fade">
                                      <p:cBhvr>
                                        <p:cTn id="11" dur="500"/>
                                        <p:tgtEl>
                                          <p:spTgt spid="10">
                                            <p:txEl>
                                              <p:pRg st="2" end="2"/>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animEffect transition="in" filter="fade">
                                      <p:cBhvr>
                                        <p:cTn id="15"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6" name="Text Placeholder 4"/>
          <p:cNvSpPr txBox="1">
            <a:spLocks/>
          </p:cNvSpPr>
          <p:nvPr/>
        </p:nvSpPr>
        <p:spPr>
          <a:xfrm>
            <a:off x="26761" y="5154613"/>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26761" y="57713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Dead island</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4034203065"/>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6200" dirty="0" smtClean="0">
                <a:effectLst>
                  <a:outerShdw blurRad="50800" dist="38100" dir="5400000" algn="t" rotWithShape="0">
                    <a:prstClr val="black">
                      <a:alpha val="40000"/>
                    </a:prstClr>
                  </a:outerShdw>
                </a:effectLst>
                <a:latin typeface="Bebas Neue" panose="00000500000000000000" pitchFamily="2" charset="0"/>
              </a:rPr>
              <a:t>simplicity</a:t>
            </a:r>
            <a:endParaRPr lang="en-GB" sz="6200" dirty="0">
              <a:effectLst>
                <a:outerShdw blurRad="50800" dist="38100" dir="5400000" algn="t" rotWithShape="0">
                  <a:prstClr val="black">
                    <a:alpha val="40000"/>
                  </a:prstClr>
                </a:outerShdw>
              </a:effectLst>
              <a:latin typeface="Bebas Neue" panose="00000500000000000000" pitchFamily="2" charset="0"/>
            </a:endParaRPr>
          </a:p>
        </p:txBody>
      </p:sp>
      <p:sp>
        <p:nvSpPr>
          <p:cNvPr id="10" name="Rectangle 3"/>
          <p:cNvSpPr>
            <a:spLocks noGrp="1" noChangeArrowheads="1"/>
          </p:cNvSpPr>
          <p:nvPr>
            <p:ph sz="quarter" idx="1"/>
          </p:nvPr>
        </p:nvSpPr>
        <p:spPr>
          <a:xfrm>
            <a:off x="571501" y="1933575"/>
            <a:ext cx="5448300" cy="4187825"/>
          </a:xfrm>
        </p:spPr>
        <p:txBody>
          <a:bodyPr>
            <a:normAutofit/>
          </a:bodyPr>
          <a:lstStyle/>
          <a:p>
            <a:pPr marL="0" indent="0">
              <a:buNone/>
            </a:pPr>
            <a:r>
              <a:rPr lang="en-GB" altLang="en-US" dirty="0" smtClean="0"/>
              <a:t>Interfaces should put related items together and separate unrelated items</a:t>
            </a:r>
          </a:p>
          <a:p>
            <a:pPr marL="0" indent="0">
              <a:buNone/>
            </a:pPr>
            <a:endParaRPr lang="en-GB" altLang="en-US" dirty="0"/>
          </a:p>
          <a:p>
            <a:pPr marL="0" indent="0">
              <a:buNone/>
            </a:pPr>
            <a:endParaRPr lang="en-GB" altLang="en-US" dirty="0" smtClean="0"/>
          </a:p>
          <a:p>
            <a:pPr marL="0" indent="0">
              <a:buNone/>
            </a:pPr>
            <a:r>
              <a:rPr lang="en-GB" altLang="en-US" dirty="0" smtClean="0"/>
              <a:t>They should also differentiate dissimilar things and make similar things look like each other.</a:t>
            </a: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7917" r="22291"/>
          <a:stretch/>
        </p:blipFill>
        <p:spPr>
          <a:xfrm>
            <a:off x="6121400" y="3347"/>
            <a:ext cx="6070600" cy="6854653"/>
          </a:xfrm>
          <a:prstGeom prst="rect">
            <a:avLst/>
          </a:prstGeom>
        </p:spPr>
      </p:pic>
    </p:spTree>
    <p:extLst>
      <p:ext uri="{BB962C8B-B14F-4D97-AF65-F5344CB8AC3E}">
        <p14:creationId xmlns:p14="http://schemas.microsoft.com/office/powerpoint/2010/main" val="400602339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animEffect transition="in" filter="fade">
                                      <p:cBhvr>
                                        <p:cTn id="11"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Text Placeholder 4"/>
          <p:cNvSpPr txBox="1">
            <a:spLocks/>
          </p:cNvSpPr>
          <p:nvPr/>
        </p:nvSpPr>
        <p:spPr>
          <a:xfrm>
            <a:off x="5094061" y="-255587"/>
            <a:ext cx="7097939" cy="1436687"/>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example:</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
        <p:nvSpPr>
          <p:cNvPr id="7" name="Text Placeholder 6"/>
          <p:cNvSpPr txBox="1">
            <a:spLocks/>
          </p:cNvSpPr>
          <p:nvPr/>
        </p:nvSpPr>
        <p:spPr>
          <a:xfrm>
            <a:off x="5094061" y="361158"/>
            <a:ext cx="7097939" cy="143668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6200" dirty="0" smtClean="0">
                <a:solidFill>
                  <a:schemeClr val="bg1"/>
                </a:solidFill>
                <a:effectLst>
                  <a:outerShdw blurRad="50800" dist="38100" dir="5400000" algn="t" rotWithShape="0">
                    <a:prstClr val="black">
                      <a:alpha val="40000"/>
                    </a:prstClr>
                  </a:outerShdw>
                </a:effectLst>
                <a:latin typeface="Bebas Neue" panose="00000500000000000000" pitchFamily="2" charset="0"/>
              </a:rPr>
              <a:t>Mass effect</a:t>
            </a:r>
            <a:endParaRPr lang="en-GB" sz="6200" dirty="0">
              <a:solidFill>
                <a:schemeClr val="bg1"/>
              </a:solidFill>
              <a:effectLst>
                <a:outerShdw blurRad="50800" dist="38100" dir="5400000" algn="t" rotWithShape="0">
                  <a:prstClr val="black">
                    <a:alpha val="40000"/>
                  </a:prstClr>
                </a:outerShdw>
              </a:effectLst>
              <a:latin typeface="Bebas Neue" panose="00000500000000000000" pitchFamily="2" charset="0"/>
            </a:endParaRPr>
          </a:p>
        </p:txBody>
      </p:sp>
    </p:spTree>
    <p:extLst>
      <p:ext uri="{BB962C8B-B14F-4D97-AF65-F5344CB8AC3E}">
        <p14:creationId xmlns:p14="http://schemas.microsoft.com/office/powerpoint/2010/main" val="4190115249"/>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417</TotalTime>
  <Words>1718</Words>
  <Application>Microsoft Office PowerPoint</Application>
  <PresentationFormat>Widescreen</PresentationFormat>
  <Paragraphs>117</Paragraphs>
  <Slides>18</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Bebas Neue</vt:lpstr>
      <vt:lpstr>Arial</vt:lpstr>
      <vt:lpstr>Wingdings</vt:lpstr>
      <vt:lpstr>Calibri</vt:lpstr>
      <vt:lpstr>Calibri Light</vt:lpstr>
      <vt:lpstr>Office Theme</vt:lpstr>
      <vt:lpstr>User Interface</vt:lpstr>
      <vt:lpstr>The general principles</vt:lpstr>
      <vt:lpstr>Structure</vt:lpstr>
      <vt:lpstr>PowerPoint Presentation</vt:lpstr>
      <vt:lpstr>PowerPoint Presentation</vt:lpstr>
      <vt:lpstr>simplicity</vt:lpstr>
      <vt:lpstr>PowerPoint Presentation</vt:lpstr>
      <vt:lpstr>simplicity</vt:lpstr>
      <vt:lpstr>PowerPoint Presentation</vt:lpstr>
      <vt:lpstr>PowerPoint Presentation</vt:lpstr>
      <vt:lpstr>visibility</vt:lpstr>
      <vt:lpstr>PowerPoint Presentation</vt:lpstr>
      <vt:lpstr>PowerPoint Presentation</vt:lpstr>
      <vt:lpstr>feedback</vt:lpstr>
      <vt:lpstr>PowerPoint Presentation</vt:lpstr>
      <vt:lpstr>tolerance</vt:lpstr>
      <vt:lpstr>reuse</vt:lpstr>
      <vt:lpstr>PowerPoint Presentation</vt:lpstr>
    </vt:vector>
  </TitlesOfParts>
  <Company>West Lothian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User Interface</dc:title>
  <dc:creator>Alexander McNeice</dc:creator>
  <cp:lastModifiedBy>Alexander McNeice</cp:lastModifiedBy>
  <cp:revision>41</cp:revision>
  <dcterms:created xsi:type="dcterms:W3CDTF">2022-03-18T10:13:21Z</dcterms:created>
  <dcterms:modified xsi:type="dcterms:W3CDTF">2022-04-19T08:50:39Z</dcterms:modified>
</cp:coreProperties>
</file>