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wav" ContentType="audio/wav"/>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slides/slide320.xml" ContentType="application/vnd.openxmlformats-officedocument.presentationml.slide+xml"/>
  <Override PartName="/ppt/slides/slide321.xml" ContentType="application/vnd.openxmlformats-officedocument.presentationml.slide+xml"/>
  <Override PartName="/ppt/slides/slide322.xml" ContentType="application/vnd.openxmlformats-officedocument.presentationml.slide+xml"/>
  <Override PartName="/ppt/slides/slide323.xml" ContentType="application/vnd.openxmlformats-officedocument.presentationml.slide+xml"/>
  <Override PartName="/ppt/slides/slide324.xml" ContentType="application/vnd.openxmlformats-officedocument.presentationml.slide+xml"/>
  <Override PartName="/ppt/slides/slide325.xml" ContentType="application/vnd.openxmlformats-officedocument.presentationml.slide+xml"/>
  <Override PartName="/ppt/slides/slide326.xml" ContentType="application/vnd.openxmlformats-officedocument.presentationml.slide+xml"/>
  <Override PartName="/ppt/slides/slide327.xml" ContentType="application/vnd.openxmlformats-officedocument.presentationml.slide+xml"/>
  <Override PartName="/ppt/slides/slide328.xml" ContentType="application/vnd.openxmlformats-officedocument.presentationml.slide+xml"/>
  <Override PartName="/ppt/slides/slide329.xml" ContentType="application/vnd.openxmlformats-officedocument.presentationml.slide+xml"/>
  <Override PartName="/ppt/slides/slide330.xml" ContentType="application/vnd.openxmlformats-officedocument.presentationml.slide+xml"/>
  <Override PartName="/ppt/slides/slide331.xml" ContentType="application/vnd.openxmlformats-officedocument.presentationml.slide+xml"/>
  <Override PartName="/ppt/slides/slide332.xml" ContentType="application/vnd.openxmlformats-officedocument.presentationml.slide+xml"/>
  <Override PartName="/ppt/slides/slide333.xml" ContentType="application/vnd.openxmlformats-officedocument.presentationml.slide+xml"/>
  <Override PartName="/ppt/slides/slide334.xml" ContentType="application/vnd.openxmlformats-officedocument.presentationml.slide+xml"/>
  <Override PartName="/ppt/slides/slide335.xml" ContentType="application/vnd.openxmlformats-officedocument.presentationml.slide+xml"/>
  <Override PartName="/ppt/slides/slide336.xml" ContentType="application/vnd.openxmlformats-officedocument.presentationml.slide+xml"/>
  <Override PartName="/ppt/slides/slide337.xml" ContentType="application/vnd.openxmlformats-officedocument.presentationml.slide+xml"/>
  <Override PartName="/ppt/slides/slide338.xml" ContentType="application/vnd.openxmlformats-officedocument.presentationml.slide+xml"/>
  <Override PartName="/ppt/slides/slide339.xml" ContentType="application/vnd.openxmlformats-officedocument.presentationml.slide+xml"/>
  <Override PartName="/ppt/slides/slide340.xml" ContentType="application/vnd.openxmlformats-officedocument.presentationml.slide+xml"/>
  <Override PartName="/ppt/slides/slide341.xml" ContentType="application/vnd.openxmlformats-officedocument.presentationml.slide+xml"/>
  <Override PartName="/ppt/slides/slide342.xml" ContentType="application/vnd.openxmlformats-officedocument.presentationml.slide+xml"/>
  <Override PartName="/ppt/slides/slide343.xml" ContentType="application/vnd.openxmlformats-officedocument.presentationml.slide+xml"/>
  <Override PartName="/ppt/slides/slide344.xml" ContentType="application/vnd.openxmlformats-officedocument.presentationml.slide+xml"/>
  <Override PartName="/ppt/slides/slide345.xml" ContentType="application/vnd.openxmlformats-officedocument.presentationml.slide+xml"/>
  <Override PartName="/ppt/slides/slide346.xml" ContentType="application/vnd.openxmlformats-officedocument.presentationml.slide+xml"/>
  <Override PartName="/ppt/slides/slide347.xml" ContentType="application/vnd.openxmlformats-officedocument.presentationml.slide+xml"/>
  <Override PartName="/ppt/slides/slide348.xml" ContentType="application/vnd.openxmlformats-officedocument.presentationml.slide+xml"/>
  <Override PartName="/ppt/slides/slide349.xml" ContentType="application/vnd.openxmlformats-officedocument.presentationml.slide+xml"/>
  <Override PartName="/ppt/slides/slide350.xml" ContentType="application/vnd.openxmlformats-officedocument.presentationml.slide+xml"/>
  <Override PartName="/ppt/slides/slide3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slideLayouts/slideLayout34.xml" ContentType="application/vnd.openxmlformats-officedocument.presentationml.slideLayout+xml"/>
  <Override PartName="/ppt/theme/theme6.xml" ContentType="application/vnd.openxmlformats-officedocument.theme+xml"/>
  <Override PartName="/ppt/slideLayouts/slideLayout35.xml" ContentType="application/vnd.openxmlformats-officedocument.presentationml.slideLayout+xml"/>
  <Override PartName="/ppt/theme/theme7.xml" ContentType="application/vnd.openxmlformats-officedocument.theme+xml"/>
  <Override PartName="/ppt/slideLayouts/slideLayout36.xml" ContentType="application/vnd.openxmlformats-officedocument.presentationml.slideLayout+xml"/>
  <Override PartName="/ppt/theme/theme8.xml" ContentType="application/vnd.openxmlformats-officedocument.theme+xml"/>
  <Override PartName="/ppt/slideLayouts/slideLayout37.xml" ContentType="application/vnd.openxmlformats-officedocument.presentationml.slideLayout+xml"/>
  <Override PartName="/ppt/theme/theme9.xml" ContentType="application/vnd.openxmlformats-officedocument.theme+xml"/>
  <Override PartName="/ppt/slideLayouts/slideLayout38.xml" ContentType="application/vnd.openxmlformats-officedocument.presentationml.slideLayout+xml"/>
  <Override PartName="/ppt/theme/theme10.xml" ContentType="application/vnd.openxmlformats-officedocument.theme+xml"/>
  <Override PartName="/ppt/slideLayouts/slideLayout39.xml" ContentType="application/vnd.openxmlformats-officedocument.presentationml.slideLayout+xml"/>
  <Override PartName="/ppt/theme/theme11.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12.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13.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14.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15.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16.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17.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18.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9.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20.xml" ContentType="application/vnd.openxmlformats-officedocument.theme+xml"/>
  <Override PartName="/ppt/slideLayouts/slideLayout136.xml" ContentType="application/vnd.openxmlformats-officedocument.presentationml.slideLayout+xml"/>
  <Override PartName="/ppt/theme/theme21.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22.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theme/theme23.xml" ContentType="application/vnd.openxmlformats-officedocument.theme+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24.xml" ContentType="application/vnd.openxmlformats-officedocument.theme+xml"/>
  <Override PartName="/ppt/slideLayouts/slideLayout179.xml" ContentType="application/vnd.openxmlformats-officedocument.presentationml.slideLayout+xml"/>
  <Override PartName="/ppt/theme/theme25.xml" ContentType="application/vnd.openxmlformats-officedocument.theme+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theme/theme26.xml" ContentType="application/vnd.openxmlformats-officedocument.theme+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27.xml" ContentType="application/vnd.openxmlformats-officedocument.theme+xml"/>
  <Override PartName="/ppt/theme/theme28.xml" ContentType="application/vnd.openxmlformats-officedocument.theme+xml"/>
  <Override PartName="/ppt/theme/theme2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54" r:id="rId2"/>
    <p:sldMasterId id="2147483803" r:id="rId3"/>
    <p:sldMasterId id="2147483815" r:id="rId4"/>
    <p:sldMasterId id="2147483817" r:id="rId5"/>
    <p:sldMasterId id="2147483819" r:id="rId6"/>
    <p:sldMasterId id="2147483821" r:id="rId7"/>
    <p:sldMasterId id="2147483825" r:id="rId8"/>
    <p:sldMasterId id="2147483827" r:id="rId9"/>
    <p:sldMasterId id="2147483831" r:id="rId10"/>
    <p:sldMasterId id="2147483924" r:id="rId11"/>
    <p:sldMasterId id="2147483966" r:id="rId12"/>
    <p:sldMasterId id="2147484033" r:id="rId13"/>
    <p:sldMasterId id="2147484040" r:id="rId14"/>
    <p:sldMasterId id="2147484055" r:id="rId15"/>
    <p:sldMasterId id="2147484070" r:id="rId16"/>
    <p:sldMasterId id="2147484085" r:id="rId17"/>
    <p:sldMasterId id="2147484100" r:id="rId18"/>
    <p:sldMasterId id="2147484104" r:id="rId19"/>
    <p:sldMasterId id="2147484135" r:id="rId20"/>
    <p:sldMasterId id="2147484139" r:id="rId21"/>
    <p:sldMasterId id="2147484141" r:id="rId22"/>
    <p:sldMasterId id="2147484156" r:id="rId23"/>
    <p:sldMasterId id="2147484203" r:id="rId24"/>
    <p:sldMasterId id="2147484218" r:id="rId25"/>
    <p:sldMasterId id="2147484220" r:id="rId26"/>
    <p:sldMasterId id="2147484235" r:id="rId27"/>
  </p:sldMasterIdLst>
  <p:notesMasterIdLst>
    <p:notesMasterId r:id="rId379"/>
  </p:notesMasterIdLst>
  <p:handoutMasterIdLst>
    <p:handoutMasterId r:id="rId380"/>
  </p:handoutMasterIdLst>
  <p:sldIdLst>
    <p:sldId id="955" r:id="rId28"/>
    <p:sldId id="962" r:id="rId29"/>
    <p:sldId id="1067" r:id="rId30"/>
    <p:sldId id="1069" r:id="rId31"/>
    <p:sldId id="704" r:id="rId32"/>
    <p:sldId id="705" r:id="rId33"/>
    <p:sldId id="706" r:id="rId34"/>
    <p:sldId id="707" r:id="rId35"/>
    <p:sldId id="708" r:id="rId36"/>
    <p:sldId id="709" r:id="rId37"/>
    <p:sldId id="710" r:id="rId38"/>
    <p:sldId id="711" r:id="rId39"/>
    <p:sldId id="712" r:id="rId40"/>
    <p:sldId id="713" r:id="rId41"/>
    <p:sldId id="714" r:id="rId42"/>
    <p:sldId id="715" r:id="rId43"/>
    <p:sldId id="716" r:id="rId44"/>
    <p:sldId id="717" r:id="rId45"/>
    <p:sldId id="718" r:id="rId46"/>
    <p:sldId id="719" r:id="rId47"/>
    <p:sldId id="720" r:id="rId48"/>
    <p:sldId id="721" r:id="rId49"/>
    <p:sldId id="722" r:id="rId50"/>
    <p:sldId id="723" r:id="rId51"/>
    <p:sldId id="724" r:id="rId52"/>
    <p:sldId id="725" r:id="rId53"/>
    <p:sldId id="726" r:id="rId54"/>
    <p:sldId id="727" r:id="rId55"/>
    <p:sldId id="728" r:id="rId56"/>
    <p:sldId id="729" r:id="rId57"/>
    <p:sldId id="743" r:id="rId58"/>
    <p:sldId id="1036" r:id="rId59"/>
    <p:sldId id="1037" r:id="rId60"/>
    <p:sldId id="1038" r:id="rId61"/>
    <p:sldId id="1039" r:id="rId62"/>
    <p:sldId id="1040" r:id="rId63"/>
    <p:sldId id="1035" r:id="rId64"/>
    <p:sldId id="744" r:id="rId65"/>
    <p:sldId id="745" r:id="rId66"/>
    <p:sldId id="746" r:id="rId67"/>
    <p:sldId id="747" r:id="rId68"/>
    <p:sldId id="748" r:id="rId69"/>
    <p:sldId id="749" r:id="rId70"/>
    <p:sldId id="1041" r:id="rId71"/>
    <p:sldId id="1042" r:id="rId72"/>
    <p:sldId id="752" r:id="rId73"/>
    <p:sldId id="753" r:id="rId74"/>
    <p:sldId id="754" r:id="rId75"/>
    <p:sldId id="755" r:id="rId76"/>
    <p:sldId id="756" r:id="rId77"/>
    <p:sldId id="757" r:id="rId78"/>
    <p:sldId id="758" r:id="rId79"/>
    <p:sldId id="759" r:id="rId80"/>
    <p:sldId id="760" r:id="rId81"/>
    <p:sldId id="761" r:id="rId82"/>
    <p:sldId id="762" r:id="rId83"/>
    <p:sldId id="763" r:id="rId84"/>
    <p:sldId id="764" r:id="rId85"/>
    <p:sldId id="765" r:id="rId86"/>
    <p:sldId id="766" r:id="rId87"/>
    <p:sldId id="767" r:id="rId88"/>
    <p:sldId id="927" r:id="rId89"/>
    <p:sldId id="928" r:id="rId90"/>
    <p:sldId id="929" r:id="rId91"/>
    <p:sldId id="930" r:id="rId92"/>
    <p:sldId id="931" r:id="rId93"/>
    <p:sldId id="933" r:id="rId94"/>
    <p:sldId id="934" r:id="rId95"/>
    <p:sldId id="935" r:id="rId96"/>
    <p:sldId id="936" r:id="rId97"/>
    <p:sldId id="937" r:id="rId98"/>
    <p:sldId id="938" r:id="rId99"/>
    <p:sldId id="939" r:id="rId100"/>
    <p:sldId id="940" r:id="rId101"/>
    <p:sldId id="941" r:id="rId102"/>
    <p:sldId id="942" r:id="rId103"/>
    <p:sldId id="1031" r:id="rId104"/>
    <p:sldId id="943" r:id="rId105"/>
    <p:sldId id="1032" r:id="rId106"/>
    <p:sldId id="944" r:id="rId107"/>
    <p:sldId id="945" r:id="rId108"/>
    <p:sldId id="946" r:id="rId109"/>
    <p:sldId id="1034" r:id="rId110"/>
    <p:sldId id="1033" r:id="rId111"/>
    <p:sldId id="947" r:id="rId112"/>
    <p:sldId id="948" r:id="rId113"/>
    <p:sldId id="949" r:id="rId114"/>
    <p:sldId id="950" r:id="rId115"/>
    <p:sldId id="952" r:id="rId116"/>
    <p:sldId id="953" r:id="rId117"/>
    <p:sldId id="769" r:id="rId118"/>
    <p:sldId id="770" r:id="rId119"/>
    <p:sldId id="771" r:id="rId120"/>
    <p:sldId id="772" r:id="rId121"/>
    <p:sldId id="773" r:id="rId122"/>
    <p:sldId id="774" r:id="rId123"/>
    <p:sldId id="775" r:id="rId124"/>
    <p:sldId id="776" r:id="rId125"/>
    <p:sldId id="777" r:id="rId126"/>
    <p:sldId id="778" r:id="rId127"/>
    <p:sldId id="779" r:id="rId128"/>
    <p:sldId id="1018" r:id="rId129"/>
    <p:sldId id="1019" r:id="rId130"/>
    <p:sldId id="1020" r:id="rId131"/>
    <p:sldId id="1021" r:id="rId132"/>
    <p:sldId id="1022" r:id="rId133"/>
    <p:sldId id="1023" r:id="rId134"/>
    <p:sldId id="1024" r:id="rId135"/>
    <p:sldId id="1025" r:id="rId136"/>
    <p:sldId id="1026" r:id="rId137"/>
    <p:sldId id="1027" r:id="rId138"/>
    <p:sldId id="780" r:id="rId139"/>
    <p:sldId id="781" r:id="rId140"/>
    <p:sldId id="1068" r:id="rId141"/>
    <p:sldId id="1065" r:id="rId142"/>
    <p:sldId id="1007" r:id="rId143"/>
    <p:sldId id="1008" r:id="rId144"/>
    <p:sldId id="783" r:id="rId145"/>
    <p:sldId id="784" r:id="rId146"/>
    <p:sldId id="1009" r:id="rId147"/>
    <p:sldId id="1010" r:id="rId148"/>
    <p:sldId id="976" r:id="rId149"/>
    <p:sldId id="978" r:id="rId150"/>
    <p:sldId id="979" r:id="rId151"/>
    <p:sldId id="980" r:id="rId152"/>
    <p:sldId id="981" r:id="rId153"/>
    <p:sldId id="982" r:id="rId154"/>
    <p:sldId id="983" r:id="rId155"/>
    <p:sldId id="1066" r:id="rId156"/>
    <p:sldId id="984" r:id="rId157"/>
    <p:sldId id="1005" r:id="rId158"/>
    <p:sldId id="1006" r:id="rId159"/>
    <p:sldId id="985" r:id="rId160"/>
    <p:sldId id="986" r:id="rId161"/>
    <p:sldId id="987" r:id="rId162"/>
    <p:sldId id="988" r:id="rId163"/>
    <p:sldId id="989" r:id="rId164"/>
    <p:sldId id="990" r:id="rId165"/>
    <p:sldId id="991" r:id="rId166"/>
    <p:sldId id="992" r:id="rId167"/>
    <p:sldId id="993" r:id="rId168"/>
    <p:sldId id="994" r:id="rId169"/>
    <p:sldId id="995" r:id="rId170"/>
    <p:sldId id="998" r:id="rId171"/>
    <p:sldId id="999" r:id="rId172"/>
    <p:sldId id="1000" r:id="rId173"/>
    <p:sldId id="1002" r:id="rId174"/>
    <p:sldId id="1003" r:id="rId175"/>
    <p:sldId id="786" r:id="rId176"/>
    <p:sldId id="787" r:id="rId177"/>
    <p:sldId id="788" r:id="rId178"/>
    <p:sldId id="789" r:id="rId179"/>
    <p:sldId id="790" r:id="rId180"/>
    <p:sldId id="791" r:id="rId181"/>
    <p:sldId id="792" r:id="rId182"/>
    <p:sldId id="793" r:id="rId183"/>
    <p:sldId id="913" r:id="rId184"/>
    <p:sldId id="795" r:id="rId185"/>
    <p:sldId id="796" r:id="rId186"/>
    <p:sldId id="797" r:id="rId187"/>
    <p:sldId id="798" r:id="rId188"/>
    <p:sldId id="799" r:id="rId189"/>
    <p:sldId id="800" r:id="rId190"/>
    <p:sldId id="801" r:id="rId191"/>
    <p:sldId id="802" r:id="rId192"/>
    <p:sldId id="803" r:id="rId193"/>
    <p:sldId id="804" r:id="rId194"/>
    <p:sldId id="805" r:id="rId195"/>
    <p:sldId id="806" r:id="rId196"/>
    <p:sldId id="807" r:id="rId197"/>
    <p:sldId id="808" r:id="rId198"/>
    <p:sldId id="809" r:id="rId199"/>
    <p:sldId id="810" r:id="rId200"/>
    <p:sldId id="811" r:id="rId201"/>
    <p:sldId id="812" r:id="rId202"/>
    <p:sldId id="813" r:id="rId203"/>
    <p:sldId id="815" r:id="rId204"/>
    <p:sldId id="816" r:id="rId205"/>
    <p:sldId id="817" r:id="rId206"/>
    <p:sldId id="818" r:id="rId207"/>
    <p:sldId id="819" r:id="rId208"/>
    <p:sldId id="820" r:id="rId209"/>
    <p:sldId id="821" r:id="rId210"/>
    <p:sldId id="822" r:id="rId211"/>
    <p:sldId id="823" r:id="rId212"/>
    <p:sldId id="824" r:id="rId213"/>
    <p:sldId id="825" r:id="rId214"/>
    <p:sldId id="826" r:id="rId215"/>
    <p:sldId id="828" r:id="rId216"/>
    <p:sldId id="829" r:id="rId217"/>
    <p:sldId id="830" r:id="rId218"/>
    <p:sldId id="831" r:id="rId219"/>
    <p:sldId id="832" r:id="rId220"/>
    <p:sldId id="833" r:id="rId221"/>
    <p:sldId id="834" r:id="rId222"/>
    <p:sldId id="835" r:id="rId223"/>
    <p:sldId id="836" r:id="rId224"/>
    <p:sldId id="837" r:id="rId225"/>
    <p:sldId id="838" r:id="rId226"/>
    <p:sldId id="839" r:id="rId227"/>
    <p:sldId id="840" r:id="rId228"/>
    <p:sldId id="841" r:id="rId229"/>
    <p:sldId id="842" r:id="rId230"/>
    <p:sldId id="845" r:id="rId231"/>
    <p:sldId id="846" r:id="rId232"/>
    <p:sldId id="847" r:id="rId233"/>
    <p:sldId id="848" r:id="rId234"/>
    <p:sldId id="849" r:id="rId235"/>
    <p:sldId id="850" r:id="rId236"/>
    <p:sldId id="851" r:id="rId237"/>
    <p:sldId id="852" r:id="rId238"/>
    <p:sldId id="853" r:id="rId239"/>
    <p:sldId id="854" r:id="rId240"/>
    <p:sldId id="855" r:id="rId241"/>
    <p:sldId id="1043" r:id="rId242"/>
    <p:sldId id="856" r:id="rId243"/>
    <p:sldId id="857" r:id="rId244"/>
    <p:sldId id="858" r:id="rId245"/>
    <p:sldId id="1046" r:id="rId246"/>
    <p:sldId id="1045" r:id="rId247"/>
    <p:sldId id="1044" r:id="rId248"/>
    <p:sldId id="861" r:id="rId249"/>
    <p:sldId id="862" r:id="rId250"/>
    <p:sldId id="863" r:id="rId251"/>
    <p:sldId id="864" r:id="rId252"/>
    <p:sldId id="865" r:id="rId253"/>
    <p:sldId id="866" r:id="rId254"/>
    <p:sldId id="867" r:id="rId255"/>
    <p:sldId id="868" r:id="rId256"/>
    <p:sldId id="869" r:id="rId257"/>
    <p:sldId id="1028" r:id="rId258"/>
    <p:sldId id="1029" r:id="rId259"/>
    <p:sldId id="871" r:id="rId260"/>
    <p:sldId id="872" r:id="rId261"/>
    <p:sldId id="873" r:id="rId262"/>
    <p:sldId id="874" r:id="rId263"/>
    <p:sldId id="1030" r:id="rId264"/>
    <p:sldId id="875" r:id="rId265"/>
    <p:sldId id="877" r:id="rId266"/>
    <p:sldId id="879" r:id="rId267"/>
    <p:sldId id="880" r:id="rId268"/>
    <p:sldId id="881" r:id="rId269"/>
    <p:sldId id="882" r:id="rId270"/>
    <p:sldId id="883" r:id="rId271"/>
    <p:sldId id="884" r:id="rId272"/>
    <p:sldId id="885" r:id="rId273"/>
    <p:sldId id="886" r:id="rId274"/>
    <p:sldId id="887" r:id="rId275"/>
    <p:sldId id="888" r:id="rId276"/>
    <p:sldId id="889" r:id="rId277"/>
    <p:sldId id="890" r:id="rId278"/>
    <p:sldId id="891" r:id="rId279"/>
    <p:sldId id="892" r:id="rId280"/>
    <p:sldId id="893" r:id="rId281"/>
    <p:sldId id="894" r:id="rId282"/>
    <p:sldId id="895" r:id="rId283"/>
    <p:sldId id="896" r:id="rId284"/>
    <p:sldId id="897" r:id="rId285"/>
    <p:sldId id="898" r:id="rId286"/>
    <p:sldId id="899" r:id="rId287"/>
    <p:sldId id="900" r:id="rId288"/>
    <p:sldId id="901" r:id="rId289"/>
    <p:sldId id="902" r:id="rId290"/>
    <p:sldId id="903" r:id="rId291"/>
    <p:sldId id="904" r:id="rId292"/>
    <p:sldId id="905" r:id="rId293"/>
    <p:sldId id="906" r:id="rId294"/>
    <p:sldId id="907" r:id="rId295"/>
    <p:sldId id="908" r:id="rId296"/>
    <p:sldId id="665" r:id="rId297"/>
    <p:sldId id="957" r:id="rId298"/>
    <p:sldId id="959" r:id="rId299"/>
    <p:sldId id="960" r:id="rId300"/>
    <p:sldId id="961" r:id="rId301"/>
    <p:sldId id="911" r:id="rId302"/>
    <p:sldId id="916" r:id="rId303"/>
    <p:sldId id="918" r:id="rId304"/>
    <p:sldId id="919" r:id="rId305"/>
    <p:sldId id="920" r:id="rId306"/>
    <p:sldId id="921" r:id="rId307"/>
    <p:sldId id="922" r:id="rId308"/>
    <p:sldId id="923" r:id="rId309"/>
    <p:sldId id="924" r:id="rId310"/>
    <p:sldId id="925" r:id="rId311"/>
    <p:sldId id="963" r:id="rId312"/>
    <p:sldId id="964" r:id="rId313"/>
    <p:sldId id="965" r:id="rId314"/>
    <p:sldId id="966" r:id="rId315"/>
    <p:sldId id="967" r:id="rId316"/>
    <p:sldId id="968" r:id="rId317"/>
    <p:sldId id="969" r:id="rId318"/>
    <p:sldId id="970" r:id="rId319"/>
    <p:sldId id="971" r:id="rId320"/>
    <p:sldId id="972" r:id="rId321"/>
    <p:sldId id="973" r:id="rId322"/>
    <p:sldId id="974" r:id="rId323"/>
    <p:sldId id="418" r:id="rId324"/>
    <p:sldId id="419" r:id="rId325"/>
    <p:sldId id="420" r:id="rId326"/>
    <p:sldId id="427" r:id="rId327"/>
    <p:sldId id="421" r:id="rId328"/>
    <p:sldId id="423" r:id="rId329"/>
    <p:sldId id="424" r:id="rId330"/>
    <p:sldId id="428" r:id="rId331"/>
    <p:sldId id="429" r:id="rId332"/>
    <p:sldId id="430" r:id="rId333"/>
    <p:sldId id="426" r:id="rId334"/>
    <p:sldId id="739" r:id="rId335"/>
    <p:sldId id="1049" r:id="rId336"/>
    <p:sldId id="1048" r:id="rId337"/>
    <p:sldId id="740" r:id="rId338"/>
    <p:sldId id="1050" r:id="rId339"/>
    <p:sldId id="1051" r:id="rId340"/>
    <p:sldId id="1052" r:id="rId341"/>
    <p:sldId id="1053" r:id="rId342"/>
    <p:sldId id="1054" r:id="rId343"/>
    <p:sldId id="1055" r:id="rId344"/>
    <p:sldId id="1056" r:id="rId345"/>
    <p:sldId id="1057" r:id="rId346"/>
    <p:sldId id="1058" r:id="rId347"/>
    <p:sldId id="1059" r:id="rId348"/>
    <p:sldId id="1060" r:id="rId349"/>
    <p:sldId id="1061" r:id="rId350"/>
    <p:sldId id="1062" r:id="rId351"/>
    <p:sldId id="1063" r:id="rId352"/>
    <p:sldId id="1064" r:id="rId353"/>
    <p:sldId id="1011" r:id="rId354"/>
    <p:sldId id="1012" r:id="rId355"/>
    <p:sldId id="1013" r:id="rId356"/>
    <p:sldId id="1014" r:id="rId357"/>
    <p:sldId id="1016" r:id="rId358"/>
    <p:sldId id="1015" r:id="rId359"/>
    <p:sldId id="1070" r:id="rId360"/>
    <p:sldId id="1072" r:id="rId361"/>
    <p:sldId id="1089" r:id="rId362"/>
    <p:sldId id="1073" r:id="rId363"/>
    <p:sldId id="1090" r:id="rId364"/>
    <p:sldId id="1074" r:id="rId365"/>
    <p:sldId id="1075" r:id="rId366"/>
    <p:sldId id="1076" r:id="rId367"/>
    <p:sldId id="1077" r:id="rId368"/>
    <p:sldId id="1078" r:id="rId369"/>
    <p:sldId id="1079" r:id="rId370"/>
    <p:sldId id="1080" r:id="rId371"/>
    <p:sldId id="1082" r:id="rId372"/>
    <p:sldId id="1083" r:id="rId373"/>
    <p:sldId id="1084" r:id="rId374"/>
    <p:sldId id="1085" r:id="rId375"/>
    <p:sldId id="1086" r:id="rId376"/>
    <p:sldId id="1087" r:id="rId377"/>
    <p:sldId id="1088" r:id="rId378"/>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99"/>
    <a:srgbClr val="CC3399"/>
    <a:srgbClr val="3F1CD4"/>
    <a:srgbClr val="517D21"/>
    <a:srgbClr val="99CC00"/>
    <a:srgbClr val="D9ED1F"/>
    <a:srgbClr val="DFE985"/>
    <a:srgbClr val="D60093"/>
    <a:srgbClr val="FF00FF"/>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15" autoAdjust="0"/>
    <p:restoredTop sz="90354" autoAdjust="0"/>
  </p:normalViewPr>
  <p:slideViewPr>
    <p:cSldViewPr>
      <p:cViewPr varScale="1">
        <p:scale>
          <a:sx n="109" d="100"/>
          <a:sy n="109" d="100"/>
        </p:scale>
        <p:origin x="126" y="96"/>
      </p:cViewPr>
      <p:guideLst>
        <p:guide orient="horz" pos="2160"/>
        <p:guide pos="2880"/>
      </p:guideLst>
    </p:cSldViewPr>
  </p:slideViewPr>
  <p:outlineViewPr>
    <p:cViewPr>
      <p:scale>
        <a:sx n="33" d="100"/>
        <a:sy n="33" d="100"/>
      </p:scale>
      <p:origin x="0" y="52512"/>
    </p:cViewPr>
  </p:outlineViewPr>
  <p:notesTextViewPr>
    <p:cViewPr>
      <p:scale>
        <a:sx n="1" d="1"/>
        <a:sy n="1" d="1"/>
      </p:scale>
      <p:origin x="0" y="0"/>
    </p:cViewPr>
  </p:notesTextViewPr>
  <p:sorterViewPr>
    <p:cViewPr>
      <p:scale>
        <a:sx n="50" d="100"/>
        <a:sy n="50" d="100"/>
      </p:scale>
      <p:origin x="0" y="-35916"/>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90.xml"/><Relationship Id="rId299" Type="http://schemas.openxmlformats.org/officeDocument/2006/relationships/slide" Target="slides/slide272.xml"/><Relationship Id="rId303" Type="http://schemas.openxmlformats.org/officeDocument/2006/relationships/slide" Target="slides/slide276.xml"/><Relationship Id="rId21" Type="http://schemas.openxmlformats.org/officeDocument/2006/relationships/slideMaster" Target="slideMasters/slideMaster21.xml"/><Relationship Id="rId42" Type="http://schemas.openxmlformats.org/officeDocument/2006/relationships/slide" Target="slides/slide15.xml"/><Relationship Id="rId63" Type="http://schemas.openxmlformats.org/officeDocument/2006/relationships/slide" Target="slides/slide36.xml"/><Relationship Id="rId84" Type="http://schemas.openxmlformats.org/officeDocument/2006/relationships/slide" Target="slides/slide57.xml"/><Relationship Id="rId138" Type="http://schemas.openxmlformats.org/officeDocument/2006/relationships/slide" Target="slides/slide111.xml"/><Relationship Id="rId159" Type="http://schemas.openxmlformats.org/officeDocument/2006/relationships/slide" Target="slides/slide132.xml"/><Relationship Id="rId324" Type="http://schemas.openxmlformats.org/officeDocument/2006/relationships/slide" Target="slides/slide297.xml"/><Relationship Id="rId345" Type="http://schemas.openxmlformats.org/officeDocument/2006/relationships/slide" Target="slides/slide318.xml"/><Relationship Id="rId366" Type="http://schemas.openxmlformats.org/officeDocument/2006/relationships/slide" Target="slides/slide339.xml"/><Relationship Id="rId170" Type="http://schemas.openxmlformats.org/officeDocument/2006/relationships/slide" Target="slides/slide143.xml"/><Relationship Id="rId191" Type="http://schemas.openxmlformats.org/officeDocument/2006/relationships/slide" Target="slides/slide164.xml"/><Relationship Id="rId205" Type="http://schemas.openxmlformats.org/officeDocument/2006/relationships/slide" Target="slides/slide178.xml"/><Relationship Id="rId226" Type="http://schemas.openxmlformats.org/officeDocument/2006/relationships/slide" Target="slides/slide199.xml"/><Relationship Id="rId247" Type="http://schemas.openxmlformats.org/officeDocument/2006/relationships/slide" Target="slides/slide220.xml"/><Relationship Id="rId107" Type="http://schemas.openxmlformats.org/officeDocument/2006/relationships/slide" Target="slides/slide80.xml"/><Relationship Id="rId268" Type="http://schemas.openxmlformats.org/officeDocument/2006/relationships/slide" Target="slides/slide241.xml"/><Relationship Id="rId289" Type="http://schemas.openxmlformats.org/officeDocument/2006/relationships/slide" Target="slides/slide262.xml"/><Relationship Id="rId11" Type="http://schemas.openxmlformats.org/officeDocument/2006/relationships/slideMaster" Target="slideMasters/slideMaster11.xml"/><Relationship Id="rId32" Type="http://schemas.openxmlformats.org/officeDocument/2006/relationships/slide" Target="slides/slide5.xml"/><Relationship Id="rId53" Type="http://schemas.openxmlformats.org/officeDocument/2006/relationships/slide" Target="slides/slide26.xml"/><Relationship Id="rId74" Type="http://schemas.openxmlformats.org/officeDocument/2006/relationships/slide" Target="slides/slide47.xml"/><Relationship Id="rId128" Type="http://schemas.openxmlformats.org/officeDocument/2006/relationships/slide" Target="slides/slide101.xml"/><Relationship Id="rId149" Type="http://schemas.openxmlformats.org/officeDocument/2006/relationships/slide" Target="slides/slide122.xml"/><Relationship Id="rId314" Type="http://schemas.openxmlformats.org/officeDocument/2006/relationships/slide" Target="slides/slide287.xml"/><Relationship Id="rId335" Type="http://schemas.openxmlformats.org/officeDocument/2006/relationships/slide" Target="slides/slide308.xml"/><Relationship Id="rId356" Type="http://schemas.openxmlformats.org/officeDocument/2006/relationships/slide" Target="slides/slide329.xml"/><Relationship Id="rId377" Type="http://schemas.openxmlformats.org/officeDocument/2006/relationships/slide" Target="slides/slide350.xml"/><Relationship Id="rId5" Type="http://schemas.openxmlformats.org/officeDocument/2006/relationships/slideMaster" Target="slideMasters/slideMaster5.xml"/><Relationship Id="rId95" Type="http://schemas.openxmlformats.org/officeDocument/2006/relationships/slide" Target="slides/slide68.xml"/><Relationship Id="rId160" Type="http://schemas.openxmlformats.org/officeDocument/2006/relationships/slide" Target="slides/slide133.xml"/><Relationship Id="rId181" Type="http://schemas.openxmlformats.org/officeDocument/2006/relationships/slide" Target="slides/slide154.xml"/><Relationship Id="rId216" Type="http://schemas.openxmlformats.org/officeDocument/2006/relationships/slide" Target="slides/slide189.xml"/><Relationship Id="rId237" Type="http://schemas.openxmlformats.org/officeDocument/2006/relationships/slide" Target="slides/slide210.xml"/><Relationship Id="rId258" Type="http://schemas.openxmlformats.org/officeDocument/2006/relationships/slide" Target="slides/slide231.xml"/><Relationship Id="rId279" Type="http://schemas.openxmlformats.org/officeDocument/2006/relationships/slide" Target="slides/slide252.xml"/><Relationship Id="rId22" Type="http://schemas.openxmlformats.org/officeDocument/2006/relationships/slideMaster" Target="slideMasters/slideMaster22.xml"/><Relationship Id="rId43" Type="http://schemas.openxmlformats.org/officeDocument/2006/relationships/slide" Target="slides/slide16.xml"/><Relationship Id="rId64" Type="http://schemas.openxmlformats.org/officeDocument/2006/relationships/slide" Target="slides/slide37.xml"/><Relationship Id="rId118" Type="http://schemas.openxmlformats.org/officeDocument/2006/relationships/slide" Target="slides/slide91.xml"/><Relationship Id="rId139" Type="http://schemas.openxmlformats.org/officeDocument/2006/relationships/slide" Target="slides/slide112.xml"/><Relationship Id="rId290" Type="http://schemas.openxmlformats.org/officeDocument/2006/relationships/slide" Target="slides/slide263.xml"/><Relationship Id="rId304" Type="http://schemas.openxmlformats.org/officeDocument/2006/relationships/slide" Target="slides/slide277.xml"/><Relationship Id="rId325" Type="http://schemas.openxmlformats.org/officeDocument/2006/relationships/slide" Target="slides/slide298.xml"/><Relationship Id="rId346" Type="http://schemas.openxmlformats.org/officeDocument/2006/relationships/slide" Target="slides/slide319.xml"/><Relationship Id="rId367" Type="http://schemas.openxmlformats.org/officeDocument/2006/relationships/slide" Target="slides/slide340.xml"/><Relationship Id="rId85" Type="http://schemas.openxmlformats.org/officeDocument/2006/relationships/slide" Target="slides/slide58.xml"/><Relationship Id="rId150" Type="http://schemas.openxmlformats.org/officeDocument/2006/relationships/slide" Target="slides/slide123.xml"/><Relationship Id="rId171" Type="http://schemas.openxmlformats.org/officeDocument/2006/relationships/slide" Target="slides/slide144.xml"/><Relationship Id="rId192" Type="http://schemas.openxmlformats.org/officeDocument/2006/relationships/slide" Target="slides/slide165.xml"/><Relationship Id="rId206" Type="http://schemas.openxmlformats.org/officeDocument/2006/relationships/slide" Target="slides/slide179.xml"/><Relationship Id="rId227" Type="http://schemas.openxmlformats.org/officeDocument/2006/relationships/slide" Target="slides/slide200.xml"/><Relationship Id="rId248" Type="http://schemas.openxmlformats.org/officeDocument/2006/relationships/slide" Target="slides/slide221.xml"/><Relationship Id="rId269" Type="http://schemas.openxmlformats.org/officeDocument/2006/relationships/slide" Target="slides/slide242.xml"/><Relationship Id="rId12" Type="http://schemas.openxmlformats.org/officeDocument/2006/relationships/slideMaster" Target="slideMasters/slideMaster12.xml"/><Relationship Id="rId33" Type="http://schemas.openxmlformats.org/officeDocument/2006/relationships/slide" Target="slides/slide6.xml"/><Relationship Id="rId108" Type="http://schemas.openxmlformats.org/officeDocument/2006/relationships/slide" Target="slides/slide81.xml"/><Relationship Id="rId129" Type="http://schemas.openxmlformats.org/officeDocument/2006/relationships/slide" Target="slides/slide102.xml"/><Relationship Id="rId280" Type="http://schemas.openxmlformats.org/officeDocument/2006/relationships/slide" Target="slides/slide253.xml"/><Relationship Id="rId315" Type="http://schemas.openxmlformats.org/officeDocument/2006/relationships/slide" Target="slides/slide288.xml"/><Relationship Id="rId336" Type="http://schemas.openxmlformats.org/officeDocument/2006/relationships/slide" Target="slides/slide309.xml"/><Relationship Id="rId357" Type="http://schemas.openxmlformats.org/officeDocument/2006/relationships/slide" Target="slides/slide330.xml"/><Relationship Id="rId54" Type="http://schemas.openxmlformats.org/officeDocument/2006/relationships/slide" Target="slides/slide27.xml"/><Relationship Id="rId75" Type="http://schemas.openxmlformats.org/officeDocument/2006/relationships/slide" Target="slides/slide48.xml"/><Relationship Id="rId96" Type="http://schemas.openxmlformats.org/officeDocument/2006/relationships/slide" Target="slides/slide69.xml"/><Relationship Id="rId140" Type="http://schemas.openxmlformats.org/officeDocument/2006/relationships/slide" Target="slides/slide113.xml"/><Relationship Id="rId161" Type="http://schemas.openxmlformats.org/officeDocument/2006/relationships/slide" Target="slides/slide134.xml"/><Relationship Id="rId182" Type="http://schemas.openxmlformats.org/officeDocument/2006/relationships/slide" Target="slides/slide155.xml"/><Relationship Id="rId217" Type="http://schemas.openxmlformats.org/officeDocument/2006/relationships/slide" Target="slides/slide190.xml"/><Relationship Id="rId378" Type="http://schemas.openxmlformats.org/officeDocument/2006/relationships/slide" Target="slides/slide351.xml"/><Relationship Id="rId6" Type="http://schemas.openxmlformats.org/officeDocument/2006/relationships/slideMaster" Target="slideMasters/slideMaster6.xml"/><Relationship Id="rId238" Type="http://schemas.openxmlformats.org/officeDocument/2006/relationships/slide" Target="slides/slide211.xml"/><Relationship Id="rId259" Type="http://schemas.openxmlformats.org/officeDocument/2006/relationships/slide" Target="slides/slide232.xml"/><Relationship Id="rId23" Type="http://schemas.openxmlformats.org/officeDocument/2006/relationships/slideMaster" Target="slideMasters/slideMaster23.xml"/><Relationship Id="rId119" Type="http://schemas.openxmlformats.org/officeDocument/2006/relationships/slide" Target="slides/slide92.xml"/><Relationship Id="rId270" Type="http://schemas.openxmlformats.org/officeDocument/2006/relationships/slide" Target="slides/slide243.xml"/><Relationship Id="rId291" Type="http://schemas.openxmlformats.org/officeDocument/2006/relationships/slide" Target="slides/slide264.xml"/><Relationship Id="rId305" Type="http://schemas.openxmlformats.org/officeDocument/2006/relationships/slide" Target="slides/slide278.xml"/><Relationship Id="rId326" Type="http://schemas.openxmlformats.org/officeDocument/2006/relationships/slide" Target="slides/slide299.xml"/><Relationship Id="rId347" Type="http://schemas.openxmlformats.org/officeDocument/2006/relationships/slide" Target="slides/slide320.xml"/><Relationship Id="rId44" Type="http://schemas.openxmlformats.org/officeDocument/2006/relationships/slide" Target="slides/slide17.xml"/><Relationship Id="rId65" Type="http://schemas.openxmlformats.org/officeDocument/2006/relationships/slide" Target="slides/slide38.xml"/><Relationship Id="rId86" Type="http://schemas.openxmlformats.org/officeDocument/2006/relationships/slide" Target="slides/slide59.xml"/><Relationship Id="rId130" Type="http://schemas.openxmlformats.org/officeDocument/2006/relationships/slide" Target="slides/slide103.xml"/><Relationship Id="rId151" Type="http://schemas.openxmlformats.org/officeDocument/2006/relationships/slide" Target="slides/slide124.xml"/><Relationship Id="rId368" Type="http://schemas.openxmlformats.org/officeDocument/2006/relationships/slide" Target="slides/slide341.xml"/><Relationship Id="rId172" Type="http://schemas.openxmlformats.org/officeDocument/2006/relationships/slide" Target="slides/slide145.xml"/><Relationship Id="rId193" Type="http://schemas.openxmlformats.org/officeDocument/2006/relationships/slide" Target="slides/slide166.xml"/><Relationship Id="rId207" Type="http://schemas.openxmlformats.org/officeDocument/2006/relationships/slide" Target="slides/slide180.xml"/><Relationship Id="rId228" Type="http://schemas.openxmlformats.org/officeDocument/2006/relationships/slide" Target="slides/slide201.xml"/><Relationship Id="rId249" Type="http://schemas.openxmlformats.org/officeDocument/2006/relationships/slide" Target="slides/slide222.xml"/><Relationship Id="rId13" Type="http://schemas.openxmlformats.org/officeDocument/2006/relationships/slideMaster" Target="slideMasters/slideMaster13.xml"/><Relationship Id="rId109" Type="http://schemas.openxmlformats.org/officeDocument/2006/relationships/slide" Target="slides/slide82.xml"/><Relationship Id="rId260" Type="http://schemas.openxmlformats.org/officeDocument/2006/relationships/slide" Target="slides/slide233.xml"/><Relationship Id="rId281" Type="http://schemas.openxmlformats.org/officeDocument/2006/relationships/slide" Target="slides/slide254.xml"/><Relationship Id="rId316" Type="http://schemas.openxmlformats.org/officeDocument/2006/relationships/slide" Target="slides/slide289.xml"/><Relationship Id="rId337" Type="http://schemas.openxmlformats.org/officeDocument/2006/relationships/slide" Target="slides/slide310.xml"/><Relationship Id="rId34" Type="http://schemas.openxmlformats.org/officeDocument/2006/relationships/slide" Target="slides/slide7.xml"/><Relationship Id="rId55" Type="http://schemas.openxmlformats.org/officeDocument/2006/relationships/slide" Target="slides/slide28.xml"/><Relationship Id="rId76" Type="http://schemas.openxmlformats.org/officeDocument/2006/relationships/slide" Target="slides/slide49.xml"/><Relationship Id="rId97" Type="http://schemas.openxmlformats.org/officeDocument/2006/relationships/slide" Target="slides/slide70.xml"/><Relationship Id="rId120" Type="http://schemas.openxmlformats.org/officeDocument/2006/relationships/slide" Target="slides/slide93.xml"/><Relationship Id="rId141" Type="http://schemas.openxmlformats.org/officeDocument/2006/relationships/slide" Target="slides/slide114.xml"/><Relationship Id="rId358" Type="http://schemas.openxmlformats.org/officeDocument/2006/relationships/slide" Target="slides/slide331.xml"/><Relationship Id="rId379" Type="http://schemas.openxmlformats.org/officeDocument/2006/relationships/notesMaster" Target="notesMasters/notesMaster1.xml"/><Relationship Id="rId7" Type="http://schemas.openxmlformats.org/officeDocument/2006/relationships/slideMaster" Target="slideMasters/slideMaster7.xml"/><Relationship Id="rId162" Type="http://schemas.openxmlformats.org/officeDocument/2006/relationships/slide" Target="slides/slide135.xml"/><Relationship Id="rId183" Type="http://schemas.openxmlformats.org/officeDocument/2006/relationships/slide" Target="slides/slide156.xml"/><Relationship Id="rId218" Type="http://schemas.openxmlformats.org/officeDocument/2006/relationships/slide" Target="slides/slide191.xml"/><Relationship Id="rId239" Type="http://schemas.openxmlformats.org/officeDocument/2006/relationships/slide" Target="slides/slide212.xml"/><Relationship Id="rId250" Type="http://schemas.openxmlformats.org/officeDocument/2006/relationships/slide" Target="slides/slide223.xml"/><Relationship Id="rId271" Type="http://schemas.openxmlformats.org/officeDocument/2006/relationships/slide" Target="slides/slide244.xml"/><Relationship Id="rId292" Type="http://schemas.openxmlformats.org/officeDocument/2006/relationships/slide" Target="slides/slide265.xml"/><Relationship Id="rId306" Type="http://schemas.openxmlformats.org/officeDocument/2006/relationships/slide" Target="slides/slide279.xml"/><Relationship Id="rId24" Type="http://schemas.openxmlformats.org/officeDocument/2006/relationships/slideMaster" Target="slideMasters/slideMaster24.xml"/><Relationship Id="rId45" Type="http://schemas.openxmlformats.org/officeDocument/2006/relationships/slide" Target="slides/slide18.xml"/><Relationship Id="rId66" Type="http://schemas.openxmlformats.org/officeDocument/2006/relationships/slide" Target="slides/slide39.xml"/><Relationship Id="rId87" Type="http://schemas.openxmlformats.org/officeDocument/2006/relationships/slide" Target="slides/slide60.xml"/><Relationship Id="rId110" Type="http://schemas.openxmlformats.org/officeDocument/2006/relationships/slide" Target="slides/slide83.xml"/><Relationship Id="rId131" Type="http://schemas.openxmlformats.org/officeDocument/2006/relationships/slide" Target="slides/slide104.xml"/><Relationship Id="rId327" Type="http://schemas.openxmlformats.org/officeDocument/2006/relationships/slide" Target="slides/slide300.xml"/><Relationship Id="rId348" Type="http://schemas.openxmlformats.org/officeDocument/2006/relationships/slide" Target="slides/slide321.xml"/><Relationship Id="rId369" Type="http://schemas.openxmlformats.org/officeDocument/2006/relationships/slide" Target="slides/slide342.xml"/><Relationship Id="rId152" Type="http://schemas.openxmlformats.org/officeDocument/2006/relationships/slide" Target="slides/slide125.xml"/><Relationship Id="rId173" Type="http://schemas.openxmlformats.org/officeDocument/2006/relationships/slide" Target="slides/slide146.xml"/><Relationship Id="rId194" Type="http://schemas.openxmlformats.org/officeDocument/2006/relationships/slide" Target="slides/slide167.xml"/><Relationship Id="rId208" Type="http://schemas.openxmlformats.org/officeDocument/2006/relationships/slide" Target="slides/slide181.xml"/><Relationship Id="rId229" Type="http://schemas.openxmlformats.org/officeDocument/2006/relationships/slide" Target="slides/slide202.xml"/><Relationship Id="rId380" Type="http://schemas.openxmlformats.org/officeDocument/2006/relationships/handoutMaster" Target="handoutMasters/handoutMaster1.xml"/><Relationship Id="rId240" Type="http://schemas.openxmlformats.org/officeDocument/2006/relationships/slide" Target="slides/slide213.xml"/><Relationship Id="rId261" Type="http://schemas.openxmlformats.org/officeDocument/2006/relationships/slide" Target="slides/slide234.xml"/><Relationship Id="rId14" Type="http://schemas.openxmlformats.org/officeDocument/2006/relationships/slideMaster" Target="slideMasters/slideMaster14.xml"/><Relationship Id="rId35" Type="http://schemas.openxmlformats.org/officeDocument/2006/relationships/slide" Target="slides/slide8.xml"/><Relationship Id="rId56" Type="http://schemas.openxmlformats.org/officeDocument/2006/relationships/slide" Target="slides/slide29.xml"/><Relationship Id="rId77" Type="http://schemas.openxmlformats.org/officeDocument/2006/relationships/slide" Target="slides/slide50.xml"/><Relationship Id="rId100" Type="http://schemas.openxmlformats.org/officeDocument/2006/relationships/slide" Target="slides/slide73.xml"/><Relationship Id="rId282" Type="http://schemas.openxmlformats.org/officeDocument/2006/relationships/slide" Target="slides/slide255.xml"/><Relationship Id="rId317" Type="http://schemas.openxmlformats.org/officeDocument/2006/relationships/slide" Target="slides/slide290.xml"/><Relationship Id="rId338" Type="http://schemas.openxmlformats.org/officeDocument/2006/relationships/slide" Target="slides/slide311.xml"/><Relationship Id="rId359" Type="http://schemas.openxmlformats.org/officeDocument/2006/relationships/slide" Target="slides/slide332.xml"/><Relationship Id="rId8" Type="http://schemas.openxmlformats.org/officeDocument/2006/relationships/slideMaster" Target="slideMasters/slideMaster8.xml"/><Relationship Id="rId98" Type="http://schemas.openxmlformats.org/officeDocument/2006/relationships/slide" Target="slides/slide71.xml"/><Relationship Id="rId121" Type="http://schemas.openxmlformats.org/officeDocument/2006/relationships/slide" Target="slides/slide94.xml"/><Relationship Id="rId142" Type="http://schemas.openxmlformats.org/officeDocument/2006/relationships/slide" Target="slides/slide115.xml"/><Relationship Id="rId163" Type="http://schemas.openxmlformats.org/officeDocument/2006/relationships/slide" Target="slides/slide136.xml"/><Relationship Id="rId184" Type="http://schemas.openxmlformats.org/officeDocument/2006/relationships/slide" Target="slides/slide157.xml"/><Relationship Id="rId219" Type="http://schemas.openxmlformats.org/officeDocument/2006/relationships/slide" Target="slides/slide192.xml"/><Relationship Id="rId370" Type="http://schemas.openxmlformats.org/officeDocument/2006/relationships/slide" Target="slides/slide343.xml"/><Relationship Id="rId230" Type="http://schemas.openxmlformats.org/officeDocument/2006/relationships/slide" Target="slides/slide203.xml"/><Relationship Id="rId251" Type="http://schemas.openxmlformats.org/officeDocument/2006/relationships/slide" Target="slides/slide224.xml"/><Relationship Id="rId25" Type="http://schemas.openxmlformats.org/officeDocument/2006/relationships/slideMaster" Target="slideMasters/slideMaster25.xml"/><Relationship Id="rId46" Type="http://schemas.openxmlformats.org/officeDocument/2006/relationships/slide" Target="slides/slide19.xml"/><Relationship Id="rId67" Type="http://schemas.openxmlformats.org/officeDocument/2006/relationships/slide" Target="slides/slide40.xml"/><Relationship Id="rId272" Type="http://schemas.openxmlformats.org/officeDocument/2006/relationships/slide" Target="slides/slide245.xml"/><Relationship Id="rId293" Type="http://schemas.openxmlformats.org/officeDocument/2006/relationships/slide" Target="slides/slide266.xml"/><Relationship Id="rId307" Type="http://schemas.openxmlformats.org/officeDocument/2006/relationships/slide" Target="slides/slide280.xml"/><Relationship Id="rId328" Type="http://schemas.openxmlformats.org/officeDocument/2006/relationships/slide" Target="slides/slide301.xml"/><Relationship Id="rId349" Type="http://schemas.openxmlformats.org/officeDocument/2006/relationships/slide" Target="slides/slide322.xml"/><Relationship Id="rId88" Type="http://schemas.openxmlformats.org/officeDocument/2006/relationships/slide" Target="slides/slide61.xml"/><Relationship Id="rId111" Type="http://schemas.openxmlformats.org/officeDocument/2006/relationships/slide" Target="slides/slide84.xml"/><Relationship Id="rId132" Type="http://schemas.openxmlformats.org/officeDocument/2006/relationships/slide" Target="slides/slide105.xml"/><Relationship Id="rId153" Type="http://schemas.openxmlformats.org/officeDocument/2006/relationships/slide" Target="slides/slide126.xml"/><Relationship Id="rId174" Type="http://schemas.openxmlformats.org/officeDocument/2006/relationships/slide" Target="slides/slide147.xml"/><Relationship Id="rId195" Type="http://schemas.openxmlformats.org/officeDocument/2006/relationships/slide" Target="slides/slide168.xml"/><Relationship Id="rId209" Type="http://schemas.openxmlformats.org/officeDocument/2006/relationships/slide" Target="slides/slide182.xml"/><Relationship Id="rId360" Type="http://schemas.openxmlformats.org/officeDocument/2006/relationships/slide" Target="slides/slide333.xml"/><Relationship Id="rId381" Type="http://schemas.openxmlformats.org/officeDocument/2006/relationships/presProps" Target="presProps.xml"/><Relationship Id="rId220" Type="http://schemas.openxmlformats.org/officeDocument/2006/relationships/slide" Target="slides/slide193.xml"/><Relationship Id="rId241" Type="http://schemas.openxmlformats.org/officeDocument/2006/relationships/slide" Target="slides/slide214.xml"/><Relationship Id="rId15" Type="http://schemas.openxmlformats.org/officeDocument/2006/relationships/slideMaster" Target="slideMasters/slideMaster15.xml"/><Relationship Id="rId36" Type="http://schemas.openxmlformats.org/officeDocument/2006/relationships/slide" Target="slides/slide9.xml"/><Relationship Id="rId57" Type="http://schemas.openxmlformats.org/officeDocument/2006/relationships/slide" Target="slides/slide30.xml"/><Relationship Id="rId262" Type="http://schemas.openxmlformats.org/officeDocument/2006/relationships/slide" Target="slides/slide235.xml"/><Relationship Id="rId283" Type="http://schemas.openxmlformats.org/officeDocument/2006/relationships/slide" Target="slides/slide256.xml"/><Relationship Id="rId318" Type="http://schemas.openxmlformats.org/officeDocument/2006/relationships/slide" Target="slides/slide291.xml"/><Relationship Id="rId339" Type="http://schemas.openxmlformats.org/officeDocument/2006/relationships/slide" Target="slides/slide312.xml"/><Relationship Id="rId78" Type="http://schemas.openxmlformats.org/officeDocument/2006/relationships/slide" Target="slides/slide51.xml"/><Relationship Id="rId99" Type="http://schemas.openxmlformats.org/officeDocument/2006/relationships/slide" Target="slides/slide72.xml"/><Relationship Id="rId101" Type="http://schemas.openxmlformats.org/officeDocument/2006/relationships/slide" Target="slides/slide74.xml"/><Relationship Id="rId122" Type="http://schemas.openxmlformats.org/officeDocument/2006/relationships/slide" Target="slides/slide95.xml"/><Relationship Id="rId143" Type="http://schemas.openxmlformats.org/officeDocument/2006/relationships/slide" Target="slides/slide116.xml"/><Relationship Id="rId164" Type="http://schemas.openxmlformats.org/officeDocument/2006/relationships/slide" Target="slides/slide137.xml"/><Relationship Id="rId185" Type="http://schemas.openxmlformats.org/officeDocument/2006/relationships/slide" Target="slides/slide158.xml"/><Relationship Id="rId350" Type="http://schemas.openxmlformats.org/officeDocument/2006/relationships/slide" Target="slides/slide323.xml"/><Relationship Id="rId371" Type="http://schemas.openxmlformats.org/officeDocument/2006/relationships/slide" Target="slides/slide344.xml"/><Relationship Id="rId9" Type="http://schemas.openxmlformats.org/officeDocument/2006/relationships/slideMaster" Target="slideMasters/slideMaster9.xml"/><Relationship Id="rId210" Type="http://schemas.openxmlformats.org/officeDocument/2006/relationships/slide" Target="slides/slide183.xml"/><Relationship Id="rId26" Type="http://schemas.openxmlformats.org/officeDocument/2006/relationships/slideMaster" Target="slideMasters/slideMaster26.xml"/><Relationship Id="rId231" Type="http://schemas.openxmlformats.org/officeDocument/2006/relationships/slide" Target="slides/slide204.xml"/><Relationship Id="rId252" Type="http://schemas.openxmlformats.org/officeDocument/2006/relationships/slide" Target="slides/slide225.xml"/><Relationship Id="rId273" Type="http://schemas.openxmlformats.org/officeDocument/2006/relationships/slide" Target="slides/slide246.xml"/><Relationship Id="rId294" Type="http://schemas.openxmlformats.org/officeDocument/2006/relationships/slide" Target="slides/slide267.xml"/><Relationship Id="rId308" Type="http://schemas.openxmlformats.org/officeDocument/2006/relationships/slide" Target="slides/slide281.xml"/><Relationship Id="rId329" Type="http://schemas.openxmlformats.org/officeDocument/2006/relationships/slide" Target="slides/slide302.xml"/><Relationship Id="rId47" Type="http://schemas.openxmlformats.org/officeDocument/2006/relationships/slide" Target="slides/slide20.xml"/><Relationship Id="rId68" Type="http://schemas.openxmlformats.org/officeDocument/2006/relationships/slide" Target="slides/slide41.xml"/><Relationship Id="rId89" Type="http://schemas.openxmlformats.org/officeDocument/2006/relationships/slide" Target="slides/slide62.xml"/><Relationship Id="rId112" Type="http://schemas.openxmlformats.org/officeDocument/2006/relationships/slide" Target="slides/slide85.xml"/><Relationship Id="rId133" Type="http://schemas.openxmlformats.org/officeDocument/2006/relationships/slide" Target="slides/slide106.xml"/><Relationship Id="rId154" Type="http://schemas.openxmlformats.org/officeDocument/2006/relationships/slide" Target="slides/slide127.xml"/><Relationship Id="rId175" Type="http://schemas.openxmlformats.org/officeDocument/2006/relationships/slide" Target="slides/slide148.xml"/><Relationship Id="rId340" Type="http://schemas.openxmlformats.org/officeDocument/2006/relationships/slide" Target="slides/slide313.xml"/><Relationship Id="rId361" Type="http://schemas.openxmlformats.org/officeDocument/2006/relationships/slide" Target="slides/slide334.xml"/><Relationship Id="rId196" Type="http://schemas.openxmlformats.org/officeDocument/2006/relationships/slide" Target="slides/slide169.xml"/><Relationship Id="rId200" Type="http://schemas.openxmlformats.org/officeDocument/2006/relationships/slide" Target="slides/slide173.xml"/><Relationship Id="rId382" Type="http://schemas.openxmlformats.org/officeDocument/2006/relationships/viewProps" Target="viewProps.xml"/><Relationship Id="rId16" Type="http://schemas.openxmlformats.org/officeDocument/2006/relationships/slideMaster" Target="slideMasters/slideMaster16.xml"/><Relationship Id="rId221" Type="http://schemas.openxmlformats.org/officeDocument/2006/relationships/slide" Target="slides/slide194.xml"/><Relationship Id="rId242" Type="http://schemas.openxmlformats.org/officeDocument/2006/relationships/slide" Target="slides/slide215.xml"/><Relationship Id="rId263" Type="http://schemas.openxmlformats.org/officeDocument/2006/relationships/slide" Target="slides/slide236.xml"/><Relationship Id="rId284" Type="http://schemas.openxmlformats.org/officeDocument/2006/relationships/slide" Target="slides/slide257.xml"/><Relationship Id="rId319" Type="http://schemas.openxmlformats.org/officeDocument/2006/relationships/slide" Target="slides/slide292.xml"/><Relationship Id="rId37" Type="http://schemas.openxmlformats.org/officeDocument/2006/relationships/slide" Target="slides/slide10.xml"/><Relationship Id="rId58" Type="http://schemas.openxmlformats.org/officeDocument/2006/relationships/slide" Target="slides/slide31.xml"/><Relationship Id="rId79" Type="http://schemas.openxmlformats.org/officeDocument/2006/relationships/slide" Target="slides/slide52.xml"/><Relationship Id="rId102" Type="http://schemas.openxmlformats.org/officeDocument/2006/relationships/slide" Target="slides/slide75.xml"/><Relationship Id="rId123" Type="http://schemas.openxmlformats.org/officeDocument/2006/relationships/slide" Target="slides/slide96.xml"/><Relationship Id="rId144" Type="http://schemas.openxmlformats.org/officeDocument/2006/relationships/slide" Target="slides/slide117.xml"/><Relationship Id="rId330" Type="http://schemas.openxmlformats.org/officeDocument/2006/relationships/slide" Target="slides/slide303.xml"/><Relationship Id="rId90" Type="http://schemas.openxmlformats.org/officeDocument/2006/relationships/slide" Target="slides/slide63.xml"/><Relationship Id="rId165" Type="http://schemas.openxmlformats.org/officeDocument/2006/relationships/slide" Target="slides/slide138.xml"/><Relationship Id="rId186" Type="http://schemas.openxmlformats.org/officeDocument/2006/relationships/slide" Target="slides/slide159.xml"/><Relationship Id="rId351" Type="http://schemas.openxmlformats.org/officeDocument/2006/relationships/slide" Target="slides/slide324.xml"/><Relationship Id="rId372" Type="http://schemas.openxmlformats.org/officeDocument/2006/relationships/slide" Target="slides/slide345.xml"/><Relationship Id="rId211" Type="http://schemas.openxmlformats.org/officeDocument/2006/relationships/slide" Target="slides/slide184.xml"/><Relationship Id="rId232" Type="http://schemas.openxmlformats.org/officeDocument/2006/relationships/slide" Target="slides/slide205.xml"/><Relationship Id="rId253" Type="http://schemas.openxmlformats.org/officeDocument/2006/relationships/slide" Target="slides/slide226.xml"/><Relationship Id="rId274" Type="http://schemas.openxmlformats.org/officeDocument/2006/relationships/slide" Target="slides/slide247.xml"/><Relationship Id="rId295" Type="http://schemas.openxmlformats.org/officeDocument/2006/relationships/slide" Target="slides/slide268.xml"/><Relationship Id="rId309" Type="http://schemas.openxmlformats.org/officeDocument/2006/relationships/slide" Target="slides/slide282.xml"/><Relationship Id="rId27" Type="http://schemas.openxmlformats.org/officeDocument/2006/relationships/slideMaster" Target="slideMasters/slideMaster27.xml"/><Relationship Id="rId48" Type="http://schemas.openxmlformats.org/officeDocument/2006/relationships/slide" Target="slides/slide21.xml"/><Relationship Id="rId69" Type="http://schemas.openxmlformats.org/officeDocument/2006/relationships/slide" Target="slides/slide42.xml"/><Relationship Id="rId113" Type="http://schemas.openxmlformats.org/officeDocument/2006/relationships/slide" Target="slides/slide86.xml"/><Relationship Id="rId134" Type="http://schemas.openxmlformats.org/officeDocument/2006/relationships/slide" Target="slides/slide107.xml"/><Relationship Id="rId320" Type="http://schemas.openxmlformats.org/officeDocument/2006/relationships/slide" Target="slides/slide293.xml"/><Relationship Id="rId80" Type="http://schemas.openxmlformats.org/officeDocument/2006/relationships/slide" Target="slides/slide53.xml"/><Relationship Id="rId155" Type="http://schemas.openxmlformats.org/officeDocument/2006/relationships/slide" Target="slides/slide128.xml"/><Relationship Id="rId176" Type="http://schemas.openxmlformats.org/officeDocument/2006/relationships/slide" Target="slides/slide149.xml"/><Relationship Id="rId197" Type="http://schemas.openxmlformats.org/officeDocument/2006/relationships/slide" Target="slides/slide170.xml"/><Relationship Id="rId341" Type="http://schemas.openxmlformats.org/officeDocument/2006/relationships/slide" Target="slides/slide314.xml"/><Relationship Id="rId362" Type="http://schemas.openxmlformats.org/officeDocument/2006/relationships/slide" Target="slides/slide335.xml"/><Relationship Id="rId383" Type="http://schemas.openxmlformats.org/officeDocument/2006/relationships/theme" Target="theme/theme1.xml"/><Relationship Id="rId201" Type="http://schemas.openxmlformats.org/officeDocument/2006/relationships/slide" Target="slides/slide174.xml"/><Relationship Id="rId222" Type="http://schemas.openxmlformats.org/officeDocument/2006/relationships/slide" Target="slides/slide195.xml"/><Relationship Id="rId243" Type="http://schemas.openxmlformats.org/officeDocument/2006/relationships/slide" Target="slides/slide216.xml"/><Relationship Id="rId264" Type="http://schemas.openxmlformats.org/officeDocument/2006/relationships/slide" Target="slides/slide237.xml"/><Relationship Id="rId285" Type="http://schemas.openxmlformats.org/officeDocument/2006/relationships/slide" Target="slides/slide258.xml"/><Relationship Id="rId17" Type="http://schemas.openxmlformats.org/officeDocument/2006/relationships/slideMaster" Target="slideMasters/slideMaster17.xml"/><Relationship Id="rId38" Type="http://schemas.openxmlformats.org/officeDocument/2006/relationships/slide" Target="slides/slide11.xml"/><Relationship Id="rId59" Type="http://schemas.openxmlformats.org/officeDocument/2006/relationships/slide" Target="slides/slide32.xml"/><Relationship Id="rId103" Type="http://schemas.openxmlformats.org/officeDocument/2006/relationships/slide" Target="slides/slide76.xml"/><Relationship Id="rId124" Type="http://schemas.openxmlformats.org/officeDocument/2006/relationships/slide" Target="slides/slide97.xml"/><Relationship Id="rId310" Type="http://schemas.openxmlformats.org/officeDocument/2006/relationships/slide" Target="slides/slide283.xml"/><Relationship Id="rId70" Type="http://schemas.openxmlformats.org/officeDocument/2006/relationships/slide" Target="slides/slide43.xml"/><Relationship Id="rId91" Type="http://schemas.openxmlformats.org/officeDocument/2006/relationships/slide" Target="slides/slide64.xml"/><Relationship Id="rId145" Type="http://schemas.openxmlformats.org/officeDocument/2006/relationships/slide" Target="slides/slide118.xml"/><Relationship Id="rId166" Type="http://schemas.openxmlformats.org/officeDocument/2006/relationships/slide" Target="slides/slide139.xml"/><Relationship Id="rId187" Type="http://schemas.openxmlformats.org/officeDocument/2006/relationships/slide" Target="slides/slide160.xml"/><Relationship Id="rId331" Type="http://schemas.openxmlformats.org/officeDocument/2006/relationships/slide" Target="slides/slide304.xml"/><Relationship Id="rId352" Type="http://schemas.openxmlformats.org/officeDocument/2006/relationships/slide" Target="slides/slide325.xml"/><Relationship Id="rId373" Type="http://schemas.openxmlformats.org/officeDocument/2006/relationships/slide" Target="slides/slide346.xml"/><Relationship Id="rId1" Type="http://schemas.openxmlformats.org/officeDocument/2006/relationships/slideMaster" Target="slideMasters/slideMaster1.xml"/><Relationship Id="rId212" Type="http://schemas.openxmlformats.org/officeDocument/2006/relationships/slide" Target="slides/slide185.xml"/><Relationship Id="rId233" Type="http://schemas.openxmlformats.org/officeDocument/2006/relationships/slide" Target="slides/slide206.xml"/><Relationship Id="rId254" Type="http://schemas.openxmlformats.org/officeDocument/2006/relationships/slide" Target="slides/slide227.xml"/><Relationship Id="rId28" Type="http://schemas.openxmlformats.org/officeDocument/2006/relationships/slide" Target="slides/slide1.xml"/><Relationship Id="rId49" Type="http://schemas.openxmlformats.org/officeDocument/2006/relationships/slide" Target="slides/slide22.xml"/><Relationship Id="rId114" Type="http://schemas.openxmlformats.org/officeDocument/2006/relationships/slide" Target="slides/slide87.xml"/><Relationship Id="rId275" Type="http://schemas.openxmlformats.org/officeDocument/2006/relationships/slide" Target="slides/slide248.xml"/><Relationship Id="rId296" Type="http://schemas.openxmlformats.org/officeDocument/2006/relationships/slide" Target="slides/slide269.xml"/><Relationship Id="rId300" Type="http://schemas.openxmlformats.org/officeDocument/2006/relationships/slide" Target="slides/slide273.xml"/><Relationship Id="rId60" Type="http://schemas.openxmlformats.org/officeDocument/2006/relationships/slide" Target="slides/slide33.xml"/><Relationship Id="rId81" Type="http://schemas.openxmlformats.org/officeDocument/2006/relationships/slide" Target="slides/slide54.xml"/><Relationship Id="rId135" Type="http://schemas.openxmlformats.org/officeDocument/2006/relationships/slide" Target="slides/slide108.xml"/><Relationship Id="rId156" Type="http://schemas.openxmlformats.org/officeDocument/2006/relationships/slide" Target="slides/slide129.xml"/><Relationship Id="rId177" Type="http://schemas.openxmlformats.org/officeDocument/2006/relationships/slide" Target="slides/slide150.xml"/><Relationship Id="rId198" Type="http://schemas.openxmlformats.org/officeDocument/2006/relationships/slide" Target="slides/slide171.xml"/><Relationship Id="rId321" Type="http://schemas.openxmlformats.org/officeDocument/2006/relationships/slide" Target="slides/slide294.xml"/><Relationship Id="rId342" Type="http://schemas.openxmlformats.org/officeDocument/2006/relationships/slide" Target="slides/slide315.xml"/><Relationship Id="rId363" Type="http://schemas.openxmlformats.org/officeDocument/2006/relationships/slide" Target="slides/slide336.xml"/><Relationship Id="rId384" Type="http://schemas.openxmlformats.org/officeDocument/2006/relationships/tableStyles" Target="tableStyles.xml"/><Relationship Id="rId202" Type="http://schemas.openxmlformats.org/officeDocument/2006/relationships/slide" Target="slides/slide175.xml"/><Relationship Id="rId223" Type="http://schemas.openxmlformats.org/officeDocument/2006/relationships/slide" Target="slides/slide196.xml"/><Relationship Id="rId244" Type="http://schemas.openxmlformats.org/officeDocument/2006/relationships/slide" Target="slides/slide217.xml"/><Relationship Id="rId18" Type="http://schemas.openxmlformats.org/officeDocument/2006/relationships/slideMaster" Target="slideMasters/slideMaster18.xml"/><Relationship Id="rId39" Type="http://schemas.openxmlformats.org/officeDocument/2006/relationships/slide" Target="slides/slide12.xml"/><Relationship Id="rId265" Type="http://schemas.openxmlformats.org/officeDocument/2006/relationships/slide" Target="slides/slide238.xml"/><Relationship Id="rId286" Type="http://schemas.openxmlformats.org/officeDocument/2006/relationships/slide" Target="slides/slide259.xml"/><Relationship Id="rId50" Type="http://schemas.openxmlformats.org/officeDocument/2006/relationships/slide" Target="slides/slide23.xml"/><Relationship Id="rId104" Type="http://schemas.openxmlformats.org/officeDocument/2006/relationships/slide" Target="slides/slide77.xml"/><Relationship Id="rId125" Type="http://schemas.openxmlformats.org/officeDocument/2006/relationships/slide" Target="slides/slide98.xml"/><Relationship Id="rId146" Type="http://schemas.openxmlformats.org/officeDocument/2006/relationships/slide" Target="slides/slide119.xml"/><Relationship Id="rId167" Type="http://schemas.openxmlformats.org/officeDocument/2006/relationships/slide" Target="slides/slide140.xml"/><Relationship Id="rId188" Type="http://schemas.openxmlformats.org/officeDocument/2006/relationships/slide" Target="slides/slide161.xml"/><Relationship Id="rId311" Type="http://schemas.openxmlformats.org/officeDocument/2006/relationships/slide" Target="slides/slide284.xml"/><Relationship Id="rId332" Type="http://schemas.openxmlformats.org/officeDocument/2006/relationships/slide" Target="slides/slide305.xml"/><Relationship Id="rId353" Type="http://schemas.openxmlformats.org/officeDocument/2006/relationships/slide" Target="slides/slide326.xml"/><Relationship Id="rId374" Type="http://schemas.openxmlformats.org/officeDocument/2006/relationships/slide" Target="slides/slide347.xml"/><Relationship Id="rId71" Type="http://schemas.openxmlformats.org/officeDocument/2006/relationships/slide" Target="slides/slide44.xml"/><Relationship Id="rId92" Type="http://schemas.openxmlformats.org/officeDocument/2006/relationships/slide" Target="slides/slide65.xml"/><Relationship Id="rId213" Type="http://schemas.openxmlformats.org/officeDocument/2006/relationships/slide" Target="slides/slide186.xml"/><Relationship Id="rId234" Type="http://schemas.openxmlformats.org/officeDocument/2006/relationships/slide" Target="slides/slide207.xml"/><Relationship Id="rId2" Type="http://schemas.openxmlformats.org/officeDocument/2006/relationships/slideMaster" Target="slideMasters/slideMaster2.xml"/><Relationship Id="rId29" Type="http://schemas.openxmlformats.org/officeDocument/2006/relationships/slide" Target="slides/slide2.xml"/><Relationship Id="rId255" Type="http://schemas.openxmlformats.org/officeDocument/2006/relationships/slide" Target="slides/slide228.xml"/><Relationship Id="rId276" Type="http://schemas.openxmlformats.org/officeDocument/2006/relationships/slide" Target="slides/slide249.xml"/><Relationship Id="rId297" Type="http://schemas.openxmlformats.org/officeDocument/2006/relationships/slide" Target="slides/slide270.xml"/><Relationship Id="rId40" Type="http://schemas.openxmlformats.org/officeDocument/2006/relationships/slide" Target="slides/slide13.xml"/><Relationship Id="rId115" Type="http://schemas.openxmlformats.org/officeDocument/2006/relationships/slide" Target="slides/slide88.xml"/><Relationship Id="rId136" Type="http://schemas.openxmlformats.org/officeDocument/2006/relationships/slide" Target="slides/slide109.xml"/><Relationship Id="rId157" Type="http://schemas.openxmlformats.org/officeDocument/2006/relationships/slide" Target="slides/slide130.xml"/><Relationship Id="rId178" Type="http://schemas.openxmlformats.org/officeDocument/2006/relationships/slide" Target="slides/slide151.xml"/><Relationship Id="rId301" Type="http://schemas.openxmlformats.org/officeDocument/2006/relationships/slide" Target="slides/slide274.xml"/><Relationship Id="rId322" Type="http://schemas.openxmlformats.org/officeDocument/2006/relationships/slide" Target="slides/slide295.xml"/><Relationship Id="rId343" Type="http://schemas.openxmlformats.org/officeDocument/2006/relationships/slide" Target="slides/slide316.xml"/><Relationship Id="rId364" Type="http://schemas.openxmlformats.org/officeDocument/2006/relationships/slide" Target="slides/slide337.xml"/><Relationship Id="rId61" Type="http://schemas.openxmlformats.org/officeDocument/2006/relationships/slide" Target="slides/slide34.xml"/><Relationship Id="rId82" Type="http://schemas.openxmlformats.org/officeDocument/2006/relationships/slide" Target="slides/slide55.xml"/><Relationship Id="rId199" Type="http://schemas.openxmlformats.org/officeDocument/2006/relationships/slide" Target="slides/slide172.xml"/><Relationship Id="rId203" Type="http://schemas.openxmlformats.org/officeDocument/2006/relationships/slide" Target="slides/slide176.xml"/><Relationship Id="rId19" Type="http://schemas.openxmlformats.org/officeDocument/2006/relationships/slideMaster" Target="slideMasters/slideMaster19.xml"/><Relationship Id="rId224" Type="http://schemas.openxmlformats.org/officeDocument/2006/relationships/slide" Target="slides/slide197.xml"/><Relationship Id="rId245" Type="http://schemas.openxmlformats.org/officeDocument/2006/relationships/slide" Target="slides/slide218.xml"/><Relationship Id="rId266" Type="http://schemas.openxmlformats.org/officeDocument/2006/relationships/slide" Target="slides/slide239.xml"/><Relationship Id="rId287" Type="http://schemas.openxmlformats.org/officeDocument/2006/relationships/slide" Target="slides/slide260.xml"/><Relationship Id="rId30" Type="http://schemas.openxmlformats.org/officeDocument/2006/relationships/slide" Target="slides/slide3.xml"/><Relationship Id="rId105" Type="http://schemas.openxmlformats.org/officeDocument/2006/relationships/slide" Target="slides/slide78.xml"/><Relationship Id="rId126" Type="http://schemas.openxmlformats.org/officeDocument/2006/relationships/slide" Target="slides/slide99.xml"/><Relationship Id="rId147" Type="http://schemas.openxmlformats.org/officeDocument/2006/relationships/slide" Target="slides/slide120.xml"/><Relationship Id="rId168" Type="http://schemas.openxmlformats.org/officeDocument/2006/relationships/slide" Target="slides/slide141.xml"/><Relationship Id="rId312" Type="http://schemas.openxmlformats.org/officeDocument/2006/relationships/slide" Target="slides/slide285.xml"/><Relationship Id="rId333" Type="http://schemas.openxmlformats.org/officeDocument/2006/relationships/slide" Target="slides/slide306.xml"/><Relationship Id="rId354" Type="http://schemas.openxmlformats.org/officeDocument/2006/relationships/slide" Target="slides/slide327.xml"/><Relationship Id="rId51" Type="http://schemas.openxmlformats.org/officeDocument/2006/relationships/slide" Target="slides/slide24.xml"/><Relationship Id="rId72" Type="http://schemas.openxmlformats.org/officeDocument/2006/relationships/slide" Target="slides/slide45.xml"/><Relationship Id="rId93" Type="http://schemas.openxmlformats.org/officeDocument/2006/relationships/slide" Target="slides/slide66.xml"/><Relationship Id="rId189" Type="http://schemas.openxmlformats.org/officeDocument/2006/relationships/slide" Target="slides/slide162.xml"/><Relationship Id="rId375" Type="http://schemas.openxmlformats.org/officeDocument/2006/relationships/slide" Target="slides/slide348.xml"/><Relationship Id="rId3" Type="http://schemas.openxmlformats.org/officeDocument/2006/relationships/slideMaster" Target="slideMasters/slideMaster3.xml"/><Relationship Id="rId214" Type="http://schemas.openxmlformats.org/officeDocument/2006/relationships/slide" Target="slides/slide187.xml"/><Relationship Id="rId235" Type="http://schemas.openxmlformats.org/officeDocument/2006/relationships/slide" Target="slides/slide208.xml"/><Relationship Id="rId256" Type="http://schemas.openxmlformats.org/officeDocument/2006/relationships/slide" Target="slides/slide229.xml"/><Relationship Id="rId277" Type="http://schemas.openxmlformats.org/officeDocument/2006/relationships/slide" Target="slides/slide250.xml"/><Relationship Id="rId298" Type="http://schemas.openxmlformats.org/officeDocument/2006/relationships/slide" Target="slides/slide271.xml"/><Relationship Id="rId116" Type="http://schemas.openxmlformats.org/officeDocument/2006/relationships/slide" Target="slides/slide89.xml"/><Relationship Id="rId137" Type="http://schemas.openxmlformats.org/officeDocument/2006/relationships/slide" Target="slides/slide110.xml"/><Relationship Id="rId158" Type="http://schemas.openxmlformats.org/officeDocument/2006/relationships/slide" Target="slides/slide131.xml"/><Relationship Id="rId302" Type="http://schemas.openxmlformats.org/officeDocument/2006/relationships/slide" Target="slides/slide275.xml"/><Relationship Id="rId323" Type="http://schemas.openxmlformats.org/officeDocument/2006/relationships/slide" Target="slides/slide296.xml"/><Relationship Id="rId344" Type="http://schemas.openxmlformats.org/officeDocument/2006/relationships/slide" Target="slides/slide317.xml"/><Relationship Id="rId20" Type="http://schemas.openxmlformats.org/officeDocument/2006/relationships/slideMaster" Target="slideMasters/slideMaster20.xml"/><Relationship Id="rId41" Type="http://schemas.openxmlformats.org/officeDocument/2006/relationships/slide" Target="slides/slide14.xml"/><Relationship Id="rId62" Type="http://schemas.openxmlformats.org/officeDocument/2006/relationships/slide" Target="slides/slide35.xml"/><Relationship Id="rId83" Type="http://schemas.openxmlformats.org/officeDocument/2006/relationships/slide" Target="slides/slide56.xml"/><Relationship Id="rId179" Type="http://schemas.openxmlformats.org/officeDocument/2006/relationships/slide" Target="slides/slide152.xml"/><Relationship Id="rId365" Type="http://schemas.openxmlformats.org/officeDocument/2006/relationships/slide" Target="slides/slide338.xml"/><Relationship Id="rId190" Type="http://schemas.openxmlformats.org/officeDocument/2006/relationships/slide" Target="slides/slide163.xml"/><Relationship Id="rId204" Type="http://schemas.openxmlformats.org/officeDocument/2006/relationships/slide" Target="slides/slide177.xml"/><Relationship Id="rId225" Type="http://schemas.openxmlformats.org/officeDocument/2006/relationships/slide" Target="slides/slide198.xml"/><Relationship Id="rId246" Type="http://schemas.openxmlformats.org/officeDocument/2006/relationships/slide" Target="slides/slide219.xml"/><Relationship Id="rId267" Type="http://schemas.openxmlformats.org/officeDocument/2006/relationships/slide" Target="slides/slide240.xml"/><Relationship Id="rId288" Type="http://schemas.openxmlformats.org/officeDocument/2006/relationships/slide" Target="slides/slide261.xml"/><Relationship Id="rId106" Type="http://schemas.openxmlformats.org/officeDocument/2006/relationships/slide" Target="slides/slide79.xml"/><Relationship Id="rId127" Type="http://schemas.openxmlformats.org/officeDocument/2006/relationships/slide" Target="slides/slide100.xml"/><Relationship Id="rId313" Type="http://schemas.openxmlformats.org/officeDocument/2006/relationships/slide" Target="slides/slide286.xml"/><Relationship Id="rId10" Type="http://schemas.openxmlformats.org/officeDocument/2006/relationships/slideMaster" Target="slideMasters/slideMaster10.xml"/><Relationship Id="rId31" Type="http://schemas.openxmlformats.org/officeDocument/2006/relationships/slide" Target="slides/slide4.xml"/><Relationship Id="rId52" Type="http://schemas.openxmlformats.org/officeDocument/2006/relationships/slide" Target="slides/slide25.xml"/><Relationship Id="rId73" Type="http://schemas.openxmlformats.org/officeDocument/2006/relationships/slide" Target="slides/slide46.xml"/><Relationship Id="rId94" Type="http://schemas.openxmlformats.org/officeDocument/2006/relationships/slide" Target="slides/slide67.xml"/><Relationship Id="rId148" Type="http://schemas.openxmlformats.org/officeDocument/2006/relationships/slide" Target="slides/slide121.xml"/><Relationship Id="rId169" Type="http://schemas.openxmlformats.org/officeDocument/2006/relationships/slide" Target="slides/slide142.xml"/><Relationship Id="rId334" Type="http://schemas.openxmlformats.org/officeDocument/2006/relationships/slide" Target="slides/slide307.xml"/><Relationship Id="rId355" Type="http://schemas.openxmlformats.org/officeDocument/2006/relationships/slide" Target="slides/slide328.xml"/><Relationship Id="rId376" Type="http://schemas.openxmlformats.org/officeDocument/2006/relationships/slide" Target="slides/slide349.xml"/><Relationship Id="rId4" Type="http://schemas.openxmlformats.org/officeDocument/2006/relationships/slideMaster" Target="slideMasters/slideMaster4.xml"/><Relationship Id="rId180" Type="http://schemas.openxmlformats.org/officeDocument/2006/relationships/slide" Target="slides/slide153.xml"/><Relationship Id="rId215" Type="http://schemas.openxmlformats.org/officeDocument/2006/relationships/slide" Target="slides/slide188.xml"/><Relationship Id="rId236" Type="http://schemas.openxmlformats.org/officeDocument/2006/relationships/slide" Target="slides/slide209.xml"/><Relationship Id="rId257" Type="http://schemas.openxmlformats.org/officeDocument/2006/relationships/slide" Target="slides/slide230.xml"/><Relationship Id="rId278" Type="http://schemas.openxmlformats.org/officeDocument/2006/relationships/slide" Target="slides/slide2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9D1C79-B26B-4E13-80EE-27E22D61AEE2}"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GB"/>
        </a:p>
      </dgm:t>
    </dgm:pt>
    <dgm:pt modelId="{A687AA58-6803-4398-AB2F-E2B3BB01B567}">
      <dgm:prSet phldrT="[Text]" custT="1"/>
      <dgm:spPr>
        <a:solidFill>
          <a:schemeClr val="bg1"/>
        </a:solidFill>
      </dgm:spPr>
      <dgm:t>
        <a:bodyPr/>
        <a:lstStyle/>
        <a:p>
          <a:r>
            <a:rPr lang="en-GB" sz="1000" b="1" dirty="0" smtClean="0"/>
            <a:t>Analysis</a:t>
          </a:r>
          <a:endParaRPr lang="en-GB" sz="1000" b="1" dirty="0"/>
        </a:p>
      </dgm:t>
    </dgm:pt>
    <dgm:pt modelId="{4B6D0A7B-CEB7-43DD-973D-B797429C38AD}" type="parTrans" cxnId="{43AC8FF5-60C4-41F2-9F59-46CC03E5E041}">
      <dgm:prSet/>
      <dgm:spPr/>
      <dgm:t>
        <a:bodyPr/>
        <a:lstStyle/>
        <a:p>
          <a:endParaRPr lang="en-GB"/>
        </a:p>
      </dgm:t>
    </dgm:pt>
    <dgm:pt modelId="{D6B87D8E-5213-4AE6-9245-BEBB7CA0C48C}" type="sibTrans" cxnId="{43AC8FF5-60C4-41F2-9F59-46CC03E5E041}">
      <dgm:prSet/>
      <dgm:spPr/>
      <dgm:t>
        <a:bodyPr/>
        <a:lstStyle/>
        <a:p>
          <a:endParaRPr lang="en-GB"/>
        </a:p>
      </dgm:t>
    </dgm:pt>
    <dgm:pt modelId="{C8666C43-1A3C-422D-AA61-DC0FEDAB1D2A}">
      <dgm:prSet phldrT="[Text]" custT="1"/>
      <dgm:spPr>
        <a:solidFill>
          <a:schemeClr val="bg1"/>
        </a:solidFill>
      </dgm:spPr>
      <dgm:t>
        <a:bodyPr/>
        <a:lstStyle/>
        <a:p>
          <a:r>
            <a:rPr lang="en-GB" sz="1000" b="1" dirty="0" smtClean="0"/>
            <a:t>Design</a:t>
          </a:r>
          <a:endParaRPr lang="en-GB" sz="1000" b="1" dirty="0"/>
        </a:p>
      </dgm:t>
    </dgm:pt>
    <dgm:pt modelId="{3AD686EB-85B9-4CA0-9FCA-9818A54F0C4C}" type="parTrans" cxnId="{B8BC565D-1956-4471-9CEF-11E479A686C0}">
      <dgm:prSet/>
      <dgm:spPr/>
      <dgm:t>
        <a:bodyPr/>
        <a:lstStyle/>
        <a:p>
          <a:endParaRPr lang="en-GB"/>
        </a:p>
      </dgm:t>
    </dgm:pt>
    <dgm:pt modelId="{4EFFFB96-054A-470D-AD7E-9EC7E5E20C3D}" type="sibTrans" cxnId="{B8BC565D-1956-4471-9CEF-11E479A686C0}">
      <dgm:prSet/>
      <dgm:spPr/>
      <dgm:t>
        <a:bodyPr/>
        <a:lstStyle/>
        <a:p>
          <a:endParaRPr lang="en-GB"/>
        </a:p>
      </dgm:t>
    </dgm:pt>
    <dgm:pt modelId="{17182D5E-438C-4C7F-9814-CED1EC69768F}">
      <dgm:prSet phldrT="[Text]" custT="1"/>
      <dgm:spPr>
        <a:solidFill>
          <a:schemeClr val="bg1"/>
        </a:solidFill>
      </dgm:spPr>
      <dgm:t>
        <a:bodyPr/>
        <a:lstStyle/>
        <a:p>
          <a:r>
            <a:rPr lang="en-GB" sz="800" b="1" dirty="0" smtClean="0"/>
            <a:t>Implementation</a:t>
          </a:r>
          <a:endParaRPr lang="en-GB" sz="800" b="1" dirty="0"/>
        </a:p>
      </dgm:t>
    </dgm:pt>
    <dgm:pt modelId="{1FA5EC46-3D0A-4258-B38F-A1F41F01FD72}" type="parTrans" cxnId="{52BEB307-68B8-4261-B54F-F96741521E14}">
      <dgm:prSet/>
      <dgm:spPr/>
      <dgm:t>
        <a:bodyPr/>
        <a:lstStyle/>
        <a:p>
          <a:endParaRPr lang="en-GB"/>
        </a:p>
      </dgm:t>
    </dgm:pt>
    <dgm:pt modelId="{BBFBD4F8-7238-428C-9CF4-6703CB7FF3A4}" type="sibTrans" cxnId="{52BEB307-68B8-4261-B54F-F96741521E14}">
      <dgm:prSet/>
      <dgm:spPr/>
      <dgm:t>
        <a:bodyPr/>
        <a:lstStyle/>
        <a:p>
          <a:endParaRPr lang="en-GB"/>
        </a:p>
      </dgm:t>
    </dgm:pt>
    <dgm:pt modelId="{75E52C1D-E58E-49E1-A2C4-0ABE1DC13118}">
      <dgm:prSet phldrT="[Text]" custT="1"/>
      <dgm:spPr>
        <a:solidFill>
          <a:schemeClr val="bg1"/>
        </a:solidFill>
      </dgm:spPr>
      <dgm:t>
        <a:bodyPr/>
        <a:lstStyle/>
        <a:p>
          <a:r>
            <a:rPr lang="en-GB" sz="1000" b="1" dirty="0" smtClean="0"/>
            <a:t>Testing</a:t>
          </a:r>
          <a:endParaRPr lang="en-GB" sz="1000" b="1" dirty="0"/>
        </a:p>
      </dgm:t>
    </dgm:pt>
    <dgm:pt modelId="{BE41FC39-E12E-4A4B-A113-6D35E21AC1A7}" type="parTrans" cxnId="{FD0B303B-95F6-4B94-A882-792280787851}">
      <dgm:prSet/>
      <dgm:spPr/>
      <dgm:t>
        <a:bodyPr/>
        <a:lstStyle/>
        <a:p>
          <a:endParaRPr lang="en-GB"/>
        </a:p>
      </dgm:t>
    </dgm:pt>
    <dgm:pt modelId="{AEFDAE0D-E4A6-451F-871F-C9FA00A45AA2}" type="sibTrans" cxnId="{FD0B303B-95F6-4B94-A882-792280787851}">
      <dgm:prSet/>
      <dgm:spPr/>
      <dgm:t>
        <a:bodyPr/>
        <a:lstStyle/>
        <a:p>
          <a:endParaRPr lang="en-GB"/>
        </a:p>
      </dgm:t>
    </dgm:pt>
    <dgm:pt modelId="{B63579B7-1737-4963-BA51-8552E6A659EB}">
      <dgm:prSet phldrT="[Text]" custT="1"/>
      <dgm:spPr>
        <a:solidFill>
          <a:schemeClr val="bg1"/>
        </a:solidFill>
      </dgm:spPr>
      <dgm:t>
        <a:bodyPr/>
        <a:lstStyle/>
        <a:p>
          <a:r>
            <a:rPr lang="en-GB" sz="800" b="1" dirty="0" smtClean="0"/>
            <a:t>Maintenance</a:t>
          </a:r>
          <a:endParaRPr lang="en-GB" sz="800" b="1" dirty="0"/>
        </a:p>
      </dgm:t>
    </dgm:pt>
    <dgm:pt modelId="{DFBEBE4D-F5F1-445B-A9D4-646C7E01FE90}" type="parTrans" cxnId="{3C3DD353-0B44-4B10-9B33-271482A18508}">
      <dgm:prSet/>
      <dgm:spPr/>
      <dgm:t>
        <a:bodyPr/>
        <a:lstStyle/>
        <a:p>
          <a:endParaRPr lang="en-GB"/>
        </a:p>
      </dgm:t>
    </dgm:pt>
    <dgm:pt modelId="{20ACE724-B3CC-499D-ACD3-17BDEBAF2F17}" type="sibTrans" cxnId="{3C3DD353-0B44-4B10-9B33-271482A18508}">
      <dgm:prSet/>
      <dgm:spPr/>
      <dgm:t>
        <a:bodyPr/>
        <a:lstStyle/>
        <a:p>
          <a:endParaRPr lang="en-GB"/>
        </a:p>
      </dgm:t>
    </dgm:pt>
    <dgm:pt modelId="{EB0F367A-57A8-4AE1-BBCB-369D67E0445A}">
      <dgm:prSet phldrT="[Text]" custT="1"/>
      <dgm:spPr>
        <a:solidFill>
          <a:schemeClr val="bg1"/>
        </a:solidFill>
      </dgm:spPr>
      <dgm:t>
        <a:bodyPr/>
        <a:lstStyle/>
        <a:p>
          <a:r>
            <a:rPr lang="en-GB" sz="1000" b="1" dirty="0" smtClean="0"/>
            <a:t>Documentation</a:t>
          </a:r>
          <a:endParaRPr lang="en-GB" sz="1000" b="1" dirty="0"/>
        </a:p>
      </dgm:t>
    </dgm:pt>
    <dgm:pt modelId="{66451006-FCB5-4578-AA62-E76512E2F423}" type="parTrans" cxnId="{E6EF4C33-920F-4CA4-BD61-5C29FE30615B}">
      <dgm:prSet/>
      <dgm:spPr/>
      <dgm:t>
        <a:bodyPr/>
        <a:lstStyle/>
        <a:p>
          <a:endParaRPr lang="en-GB"/>
        </a:p>
      </dgm:t>
    </dgm:pt>
    <dgm:pt modelId="{11A60580-1B1F-4287-862F-5F2125E6D71F}" type="sibTrans" cxnId="{E6EF4C33-920F-4CA4-BD61-5C29FE30615B}">
      <dgm:prSet/>
      <dgm:spPr/>
      <dgm:t>
        <a:bodyPr/>
        <a:lstStyle/>
        <a:p>
          <a:endParaRPr lang="en-GB"/>
        </a:p>
      </dgm:t>
    </dgm:pt>
    <dgm:pt modelId="{6AC10BD3-642D-45ED-BA86-133F7A3233E4}">
      <dgm:prSet phldrT="[Text]" custT="1"/>
      <dgm:spPr>
        <a:solidFill>
          <a:schemeClr val="bg1"/>
        </a:solidFill>
      </dgm:spPr>
      <dgm:t>
        <a:bodyPr/>
        <a:lstStyle/>
        <a:p>
          <a:r>
            <a:rPr lang="en-GB" sz="900" b="1" dirty="0" smtClean="0"/>
            <a:t>Evaluation</a:t>
          </a:r>
          <a:endParaRPr lang="en-GB" sz="900" b="1" dirty="0"/>
        </a:p>
      </dgm:t>
    </dgm:pt>
    <dgm:pt modelId="{1F49F832-645F-496F-98FE-8C4BA4C0B47A}" type="parTrans" cxnId="{5848518E-B2D8-4887-A71E-50AFB41AF8AF}">
      <dgm:prSet/>
      <dgm:spPr/>
      <dgm:t>
        <a:bodyPr/>
        <a:lstStyle/>
        <a:p>
          <a:endParaRPr lang="en-GB"/>
        </a:p>
      </dgm:t>
    </dgm:pt>
    <dgm:pt modelId="{C0656A36-35A4-4894-9D3A-069B59D7D18A}" type="sibTrans" cxnId="{5848518E-B2D8-4887-A71E-50AFB41AF8AF}">
      <dgm:prSet/>
      <dgm:spPr/>
      <dgm:t>
        <a:bodyPr/>
        <a:lstStyle/>
        <a:p>
          <a:endParaRPr lang="en-GB"/>
        </a:p>
      </dgm:t>
    </dgm:pt>
    <dgm:pt modelId="{52E0B06C-B463-4601-A370-FF5F33F58B4F}" type="pres">
      <dgm:prSet presAssocID="{679D1C79-B26B-4E13-80EE-27E22D61AEE2}" presName="cycle" presStyleCnt="0">
        <dgm:presLayoutVars>
          <dgm:dir/>
          <dgm:resizeHandles val="exact"/>
        </dgm:presLayoutVars>
      </dgm:prSet>
      <dgm:spPr/>
      <dgm:t>
        <a:bodyPr/>
        <a:lstStyle/>
        <a:p>
          <a:endParaRPr lang="en-GB"/>
        </a:p>
      </dgm:t>
    </dgm:pt>
    <dgm:pt modelId="{D470712A-D2C1-4681-BC51-90F57A3E7F7E}" type="pres">
      <dgm:prSet presAssocID="{A687AA58-6803-4398-AB2F-E2B3BB01B567}" presName="node" presStyleLbl="node1" presStyleIdx="0" presStyleCnt="7">
        <dgm:presLayoutVars>
          <dgm:bulletEnabled val="1"/>
        </dgm:presLayoutVars>
      </dgm:prSet>
      <dgm:spPr/>
      <dgm:t>
        <a:bodyPr/>
        <a:lstStyle/>
        <a:p>
          <a:endParaRPr lang="en-GB"/>
        </a:p>
      </dgm:t>
    </dgm:pt>
    <dgm:pt modelId="{69DEE8B7-3BA6-4273-9E1E-B9C12AD83E03}" type="pres">
      <dgm:prSet presAssocID="{D6B87D8E-5213-4AE6-9245-BEBB7CA0C48C}" presName="sibTrans" presStyleLbl="sibTrans2D1" presStyleIdx="0" presStyleCnt="7"/>
      <dgm:spPr/>
      <dgm:t>
        <a:bodyPr/>
        <a:lstStyle/>
        <a:p>
          <a:endParaRPr lang="en-GB"/>
        </a:p>
      </dgm:t>
    </dgm:pt>
    <dgm:pt modelId="{085440D7-4A3D-40D2-88E2-8BCE6D20D342}" type="pres">
      <dgm:prSet presAssocID="{D6B87D8E-5213-4AE6-9245-BEBB7CA0C48C}" presName="connectorText" presStyleLbl="sibTrans2D1" presStyleIdx="0" presStyleCnt="7"/>
      <dgm:spPr/>
      <dgm:t>
        <a:bodyPr/>
        <a:lstStyle/>
        <a:p>
          <a:endParaRPr lang="en-GB"/>
        </a:p>
      </dgm:t>
    </dgm:pt>
    <dgm:pt modelId="{7CE03F43-EA98-4477-8CC3-FAD87BEF1756}" type="pres">
      <dgm:prSet presAssocID="{C8666C43-1A3C-422D-AA61-DC0FEDAB1D2A}" presName="node" presStyleLbl="node1" presStyleIdx="1" presStyleCnt="7">
        <dgm:presLayoutVars>
          <dgm:bulletEnabled val="1"/>
        </dgm:presLayoutVars>
      </dgm:prSet>
      <dgm:spPr/>
      <dgm:t>
        <a:bodyPr/>
        <a:lstStyle/>
        <a:p>
          <a:endParaRPr lang="en-GB"/>
        </a:p>
      </dgm:t>
    </dgm:pt>
    <dgm:pt modelId="{4BBD022F-145D-4BE0-BAB8-CBD021AD9B6E}" type="pres">
      <dgm:prSet presAssocID="{4EFFFB96-054A-470D-AD7E-9EC7E5E20C3D}" presName="sibTrans" presStyleLbl="sibTrans2D1" presStyleIdx="1" presStyleCnt="7"/>
      <dgm:spPr/>
      <dgm:t>
        <a:bodyPr/>
        <a:lstStyle/>
        <a:p>
          <a:endParaRPr lang="en-GB"/>
        </a:p>
      </dgm:t>
    </dgm:pt>
    <dgm:pt modelId="{FD1389FC-F4BB-4DA1-839E-FA0ECDE86082}" type="pres">
      <dgm:prSet presAssocID="{4EFFFB96-054A-470D-AD7E-9EC7E5E20C3D}" presName="connectorText" presStyleLbl="sibTrans2D1" presStyleIdx="1" presStyleCnt="7"/>
      <dgm:spPr/>
      <dgm:t>
        <a:bodyPr/>
        <a:lstStyle/>
        <a:p>
          <a:endParaRPr lang="en-GB"/>
        </a:p>
      </dgm:t>
    </dgm:pt>
    <dgm:pt modelId="{7CAA5191-F33B-4636-B930-12ECAB263080}" type="pres">
      <dgm:prSet presAssocID="{17182D5E-438C-4C7F-9814-CED1EC69768F}" presName="node" presStyleLbl="node1" presStyleIdx="2" presStyleCnt="7" custScaleX="153094">
        <dgm:presLayoutVars>
          <dgm:bulletEnabled val="1"/>
        </dgm:presLayoutVars>
      </dgm:prSet>
      <dgm:spPr/>
      <dgm:t>
        <a:bodyPr/>
        <a:lstStyle/>
        <a:p>
          <a:endParaRPr lang="en-GB"/>
        </a:p>
      </dgm:t>
    </dgm:pt>
    <dgm:pt modelId="{53A2ECCD-D654-4B0C-8EBB-CA8EEF89CFE9}" type="pres">
      <dgm:prSet presAssocID="{BBFBD4F8-7238-428C-9CF4-6703CB7FF3A4}" presName="sibTrans" presStyleLbl="sibTrans2D1" presStyleIdx="2" presStyleCnt="7"/>
      <dgm:spPr/>
      <dgm:t>
        <a:bodyPr/>
        <a:lstStyle/>
        <a:p>
          <a:endParaRPr lang="en-GB"/>
        </a:p>
      </dgm:t>
    </dgm:pt>
    <dgm:pt modelId="{3DBC2BEC-6E5A-41D6-996A-CDB9E3D66C13}" type="pres">
      <dgm:prSet presAssocID="{BBFBD4F8-7238-428C-9CF4-6703CB7FF3A4}" presName="connectorText" presStyleLbl="sibTrans2D1" presStyleIdx="2" presStyleCnt="7"/>
      <dgm:spPr/>
      <dgm:t>
        <a:bodyPr/>
        <a:lstStyle/>
        <a:p>
          <a:endParaRPr lang="en-GB"/>
        </a:p>
      </dgm:t>
    </dgm:pt>
    <dgm:pt modelId="{42F1F06D-4304-4159-A3C5-31956955DAF3}" type="pres">
      <dgm:prSet presAssocID="{75E52C1D-E58E-49E1-A2C4-0ABE1DC13118}" presName="node" presStyleLbl="node1" presStyleIdx="3" presStyleCnt="7" custRadScaleRad="110840" custRadScaleInc="-31841">
        <dgm:presLayoutVars>
          <dgm:bulletEnabled val="1"/>
        </dgm:presLayoutVars>
      </dgm:prSet>
      <dgm:spPr/>
      <dgm:t>
        <a:bodyPr/>
        <a:lstStyle/>
        <a:p>
          <a:endParaRPr lang="en-GB"/>
        </a:p>
      </dgm:t>
    </dgm:pt>
    <dgm:pt modelId="{791DBE55-182D-4CF6-842F-2FEBB0EC7945}" type="pres">
      <dgm:prSet presAssocID="{AEFDAE0D-E4A6-451F-871F-C9FA00A45AA2}" presName="sibTrans" presStyleLbl="sibTrans2D1" presStyleIdx="3" presStyleCnt="7"/>
      <dgm:spPr/>
      <dgm:t>
        <a:bodyPr/>
        <a:lstStyle/>
        <a:p>
          <a:endParaRPr lang="en-GB"/>
        </a:p>
      </dgm:t>
    </dgm:pt>
    <dgm:pt modelId="{860B1A5B-65F7-4342-A03C-AFBD6B11DD5A}" type="pres">
      <dgm:prSet presAssocID="{AEFDAE0D-E4A6-451F-871F-C9FA00A45AA2}" presName="connectorText" presStyleLbl="sibTrans2D1" presStyleIdx="3" presStyleCnt="7"/>
      <dgm:spPr/>
      <dgm:t>
        <a:bodyPr/>
        <a:lstStyle/>
        <a:p>
          <a:endParaRPr lang="en-GB"/>
        </a:p>
      </dgm:t>
    </dgm:pt>
    <dgm:pt modelId="{7B719674-A105-41DD-AC61-FB5FDC903547}" type="pres">
      <dgm:prSet presAssocID="{EB0F367A-57A8-4AE1-BBCB-369D67E0445A}" presName="node" presStyleLbl="node1" presStyleIdx="4" presStyleCnt="7" custScaleX="155223">
        <dgm:presLayoutVars>
          <dgm:bulletEnabled val="1"/>
        </dgm:presLayoutVars>
      </dgm:prSet>
      <dgm:spPr/>
      <dgm:t>
        <a:bodyPr/>
        <a:lstStyle/>
        <a:p>
          <a:endParaRPr lang="en-GB"/>
        </a:p>
      </dgm:t>
    </dgm:pt>
    <dgm:pt modelId="{C53F0003-F55C-4BD5-9BC0-714432A220D2}" type="pres">
      <dgm:prSet presAssocID="{11A60580-1B1F-4287-862F-5F2125E6D71F}" presName="sibTrans" presStyleLbl="sibTrans2D1" presStyleIdx="4" presStyleCnt="7"/>
      <dgm:spPr/>
      <dgm:t>
        <a:bodyPr/>
        <a:lstStyle/>
        <a:p>
          <a:endParaRPr lang="en-GB"/>
        </a:p>
      </dgm:t>
    </dgm:pt>
    <dgm:pt modelId="{2CA3ADDB-C985-45B8-9684-2EC421739640}" type="pres">
      <dgm:prSet presAssocID="{11A60580-1B1F-4287-862F-5F2125E6D71F}" presName="connectorText" presStyleLbl="sibTrans2D1" presStyleIdx="4" presStyleCnt="7"/>
      <dgm:spPr/>
      <dgm:t>
        <a:bodyPr/>
        <a:lstStyle/>
        <a:p>
          <a:endParaRPr lang="en-GB"/>
        </a:p>
      </dgm:t>
    </dgm:pt>
    <dgm:pt modelId="{A3C4F650-FAC6-4D11-BFA6-12458FD5D138}" type="pres">
      <dgm:prSet presAssocID="{6AC10BD3-642D-45ED-BA86-133F7A3233E4}" presName="node" presStyleLbl="node1" presStyleIdx="5" presStyleCnt="7">
        <dgm:presLayoutVars>
          <dgm:bulletEnabled val="1"/>
        </dgm:presLayoutVars>
      </dgm:prSet>
      <dgm:spPr/>
      <dgm:t>
        <a:bodyPr/>
        <a:lstStyle/>
        <a:p>
          <a:endParaRPr lang="en-GB"/>
        </a:p>
      </dgm:t>
    </dgm:pt>
    <dgm:pt modelId="{3CDA1154-0BD0-4C75-8FE0-2F11097BCC24}" type="pres">
      <dgm:prSet presAssocID="{C0656A36-35A4-4894-9D3A-069B59D7D18A}" presName="sibTrans" presStyleLbl="sibTrans2D1" presStyleIdx="5" presStyleCnt="7"/>
      <dgm:spPr/>
      <dgm:t>
        <a:bodyPr/>
        <a:lstStyle/>
        <a:p>
          <a:endParaRPr lang="en-GB"/>
        </a:p>
      </dgm:t>
    </dgm:pt>
    <dgm:pt modelId="{018FFBC8-A28A-47C9-941D-96C81770510D}" type="pres">
      <dgm:prSet presAssocID="{C0656A36-35A4-4894-9D3A-069B59D7D18A}" presName="connectorText" presStyleLbl="sibTrans2D1" presStyleIdx="5" presStyleCnt="7"/>
      <dgm:spPr/>
      <dgm:t>
        <a:bodyPr/>
        <a:lstStyle/>
        <a:p>
          <a:endParaRPr lang="en-GB"/>
        </a:p>
      </dgm:t>
    </dgm:pt>
    <dgm:pt modelId="{6D617710-479B-4E81-8B3A-CE8AEFA2287E}" type="pres">
      <dgm:prSet presAssocID="{B63579B7-1737-4963-BA51-8552E6A659EB}" presName="node" presStyleLbl="node1" presStyleIdx="6" presStyleCnt="7">
        <dgm:presLayoutVars>
          <dgm:bulletEnabled val="1"/>
        </dgm:presLayoutVars>
      </dgm:prSet>
      <dgm:spPr/>
      <dgm:t>
        <a:bodyPr/>
        <a:lstStyle/>
        <a:p>
          <a:endParaRPr lang="en-GB"/>
        </a:p>
      </dgm:t>
    </dgm:pt>
    <dgm:pt modelId="{616E2DC2-CF08-4D81-890F-8456E36521EC}" type="pres">
      <dgm:prSet presAssocID="{20ACE724-B3CC-499D-ACD3-17BDEBAF2F17}" presName="sibTrans" presStyleLbl="sibTrans2D1" presStyleIdx="6" presStyleCnt="7"/>
      <dgm:spPr/>
      <dgm:t>
        <a:bodyPr/>
        <a:lstStyle/>
        <a:p>
          <a:endParaRPr lang="en-GB"/>
        </a:p>
      </dgm:t>
    </dgm:pt>
    <dgm:pt modelId="{248AAB3F-2788-459A-A118-AA791A363C8A}" type="pres">
      <dgm:prSet presAssocID="{20ACE724-B3CC-499D-ACD3-17BDEBAF2F17}" presName="connectorText" presStyleLbl="sibTrans2D1" presStyleIdx="6" presStyleCnt="7"/>
      <dgm:spPr/>
      <dgm:t>
        <a:bodyPr/>
        <a:lstStyle/>
        <a:p>
          <a:endParaRPr lang="en-GB"/>
        </a:p>
      </dgm:t>
    </dgm:pt>
  </dgm:ptLst>
  <dgm:cxnLst>
    <dgm:cxn modelId="{FD0B303B-95F6-4B94-A882-792280787851}" srcId="{679D1C79-B26B-4E13-80EE-27E22D61AEE2}" destId="{75E52C1D-E58E-49E1-A2C4-0ABE1DC13118}" srcOrd="3" destOrd="0" parTransId="{BE41FC39-E12E-4A4B-A113-6D35E21AC1A7}" sibTransId="{AEFDAE0D-E4A6-451F-871F-C9FA00A45AA2}"/>
    <dgm:cxn modelId="{43AC8FF5-60C4-41F2-9F59-46CC03E5E041}" srcId="{679D1C79-B26B-4E13-80EE-27E22D61AEE2}" destId="{A687AA58-6803-4398-AB2F-E2B3BB01B567}" srcOrd="0" destOrd="0" parTransId="{4B6D0A7B-CEB7-43DD-973D-B797429C38AD}" sibTransId="{D6B87D8E-5213-4AE6-9245-BEBB7CA0C48C}"/>
    <dgm:cxn modelId="{3FEDB27F-7E92-4743-8D9A-9CF9E688F5A5}" type="presOf" srcId="{75E52C1D-E58E-49E1-A2C4-0ABE1DC13118}" destId="{42F1F06D-4304-4159-A3C5-31956955DAF3}" srcOrd="0" destOrd="0" presId="urn:microsoft.com/office/officeart/2005/8/layout/cycle2"/>
    <dgm:cxn modelId="{7C4D776A-5997-457E-9D2D-00665BCA98EB}" type="presOf" srcId="{4EFFFB96-054A-470D-AD7E-9EC7E5E20C3D}" destId="{FD1389FC-F4BB-4DA1-839E-FA0ECDE86082}" srcOrd="1" destOrd="0" presId="urn:microsoft.com/office/officeart/2005/8/layout/cycle2"/>
    <dgm:cxn modelId="{E8E1D8E9-4C3B-4C40-A047-E6321DE6D767}" type="presOf" srcId="{A687AA58-6803-4398-AB2F-E2B3BB01B567}" destId="{D470712A-D2C1-4681-BC51-90F57A3E7F7E}" srcOrd="0" destOrd="0" presId="urn:microsoft.com/office/officeart/2005/8/layout/cycle2"/>
    <dgm:cxn modelId="{76EF8A9B-3CF7-48C9-8B92-1A115DF0A059}" type="presOf" srcId="{B63579B7-1737-4963-BA51-8552E6A659EB}" destId="{6D617710-479B-4E81-8B3A-CE8AEFA2287E}" srcOrd="0" destOrd="0" presId="urn:microsoft.com/office/officeart/2005/8/layout/cycle2"/>
    <dgm:cxn modelId="{BF3DCFA4-CAB1-44AC-BCBF-8DE9B59B7AB7}" type="presOf" srcId="{C0656A36-35A4-4894-9D3A-069B59D7D18A}" destId="{3CDA1154-0BD0-4C75-8FE0-2F11097BCC24}" srcOrd="0" destOrd="0" presId="urn:microsoft.com/office/officeart/2005/8/layout/cycle2"/>
    <dgm:cxn modelId="{AEC46BD9-BA1A-44A5-83EA-09F70D8E2D4C}" type="presOf" srcId="{BBFBD4F8-7238-428C-9CF4-6703CB7FF3A4}" destId="{3DBC2BEC-6E5A-41D6-996A-CDB9E3D66C13}" srcOrd="1" destOrd="0" presId="urn:microsoft.com/office/officeart/2005/8/layout/cycle2"/>
    <dgm:cxn modelId="{D40FB966-749C-4EC6-9B6D-72D16F692EC6}" type="presOf" srcId="{679D1C79-B26B-4E13-80EE-27E22D61AEE2}" destId="{52E0B06C-B463-4601-A370-FF5F33F58B4F}" srcOrd="0" destOrd="0" presId="urn:microsoft.com/office/officeart/2005/8/layout/cycle2"/>
    <dgm:cxn modelId="{613883A7-E5B5-4B90-985F-F01AA98D2E3F}" type="presOf" srcId="{C8666C43-1A3C-422D-AA61-DC0FEDAB1D2A}" destId="{7CE03F43-EA98-4477-8CC3-FAD87BEF1756}" srcOrd="0" destOrd="0" presId="urn:microsoft.com/office/officeart/2005/8/layout/cycle2"/>
    <dgm:cxn modelId="{7091E789-1FB0-4B7C-BAA2-3A1E8C3EE68B}" type="presOf" srcId="{D6B87D8E-5213-4AE6-9245-BEBB7CA0C48C}" destId="{69DEE8B7-3BA6-4273-9E1E-B9C12AD83E03}" srcOrd="0" destOrd="0" presId="urn:microsoft.com/office/officeart/2005/8/layout/cycle2"/>
    <dgm:cxn modelId="{52BEB307-68B8-4261-B54F-F96741521E14}" srcId="{679D1C79-B26B-4E13-80EE-27E22D61AEE2}" destId="{17182D5E-438C-4C7F-9814-CED1EC69768F}" srcOrd="2" destOrd="0" parTransId="{1FA5EC46-3D0A-4258-B38F-A1F41F01FD72}" sibTransId="{BBFBD4F8-7238-428C-9CF4-6703CB7FF3A4}"/>
    <dgm:cxn modelId="{3C3DD353-0B44-4B10-9B33-271482A18508}" srcId="{679D1C79-B26B-4E13-80EE-27E22D61AEE2}" destId="{B63579B7-1737-4963-BA51-8552E6A659EB}" srcOrd="6" destOrd="0" parTransId="{DFBEBE4D-F5F1-445B-A9D4-646C7E01FE90}" sibTransId="{20ACE724-B3CC-499D-ACD3-17BDEBAF2F17}"/>
    <dgm:cxn modelId="{B7175075-3F48-4F91-9E51-20215E8BE808}" type="presOf" srcId="{11A60580-1B1F-4287-862F-5F2125E6D71F}" destId="{2CA3ADDB-C985-45B8-9684-2EC421739640}" srcOrd="1" destOrd="0" presId="urn:microsoft.com/office/officeart/2005/8/layout/cycle2"/>
    <dgm:cxn modelId="{3BC47865-9334-4B58-BB47-2DBC3283775F}" type="presOf" srcId="{20ACE724-B3CC-499D-ACD3-17BDEBAF2F17}" destId="{248AAB3F-2788-459A-A118-AA791A363C8A}" srcOrd="1" destOrd="0" presId="urn:microsoft.com/office/officeart/2005/8/layout/cycle2"/>
    <dgm:cxn modelId="{B8BC565D-1956-4471-9CEF-11E479A686C0}" srcId="{679D1C79-B26B-4E13-80EE-27E22D61AEE2}" destId="{C8666C43-1A3C-422D-AA61-DC0FEDAB1D2A}" srcOrd="1" destOrd="0" parTransId="{3AD686EB-85B9-4CA0-9FCA-9818A54F0C4C}" sibTransId="{4EFFFB96-054A-470D-AD7E-9EC7E5E20C3D}"/>
    <dgm:cxn modelId="{686DA7D2-2758-410E-9006-AB3F54132323}" type="presOf" srcId="{20ACE724-B3CC-499D-ACD3-17BDEBAF2F17}" destId="{616E2DC2-CF08-4D81-890F-8456E36521EC}" srcOrd="0" destOrd="0" presId="urn:microsoft.com/office/officeart/2005/8/layout/cycle2"/>
    <dgm:cxn modelId="{C1E79B1E-0216-499C-AF0A-33AB34284A97}" type="presOf" srcId="{11A60580-1B1F-4287-862F-5F2125E6D71F}" destId="{C53F0003-F55C-4BD5-9BC0-714432A220D2}" srcOrd="0" destOrd="0" presId="urn:microsoft.com/office/officeart/2005/8/layout/cycle2"/>
    <dgm:cxn modelId="{E11420BF-5CD6-471E-8D54-BF713A407402}" type="presOf" srcId="{C0656A36-35A4-4894-9D3A-069B59D7D18A}" destId="{018FFBC8-A28A-47C9-941D-96C81770510D}" srcOrd="1" destOrd="0" presId="urn:microsoft.com/office/officeart/2005/8/layout/cycle2"/>
    <dgm:cxn modelId="{E6EF4C33-920F-4CA4-BD61-5C29FE30615B}" srcId="{679D1C79-B26B-4E13-80EE-27E22D61AEE2}" destId="{EB0F367A-57A8-4AE1-BBCB-369D67E0445A}" srcOrd="4" destOrd="0" parTransId="{66451006-FCB5-4578-AA62-E76512E2F423}" sibTransId="{11A60580-1B1F-4287-862F-5F2125E6D71F}"/>
    <dgm:cxn modelId="{CEB82F56-6A26-4D5F-8179-8207D8ED7516}" type="presOf" srcId="{BBFBD4F8-7238-428C-9CF4-6703CB7FF3A4}" destId="{53A2ECCD-D654-4B0C-8EBB-CA8EEF89CFE9}" srcOrd="0" destOrd="0" presId="urn:microsoft.com/office/officeart/2005/8/layout/cycle2"/>
    <dgm:cxn modelId="{0F0B2E0B-43C5-4F5B-9E4B-7FBF720A2A69}" type="presOf" srcId="{4EFFFB96-054A-470D-AD7E-9EC7E5E20C3D}" destId="{4BBD022F-145D-4BE0-BAB8-CBD021AD9B6E}" srcOrd="0" destOrd="0" presId="urn:microsoft.com/office/officeart/2005/8/layout/cycle2"/>
    <dgm:cxn modelId="{F9DF0777-E886-4C6C-9BE2-46A8AFE9FB85}" type="presOf" srcId="{EB0F367A-57A8-4AE1-BBCB-369D67E0445A}" destId="{7B719674-A105-41DD-AC61-FB5FDC903547}" srcOrd="0" destOrd="0" presId="urn:microsoft.com/office/officeart/2005/8/layout/cycle2"/>
    <dgm:cxn modelId="{05387C57-ADDB-4950-AE36-73B8A1D1E334}" type="presOf" srcId="{AEFDAE0D-E4A6-451F-871F-C9FA00A45AA2}" destId="{860B1A5B-65F7-4342-A03C-AFBD6B11DD5A}" srcOrd="1" destOrd="0" presId="urn:microsoft.com/office/officeart/2005/8/layout/cycle2"/>
    <dgm:cxn modelId="{1482058B-C6F6-4AB2-B133-017A832A0CAF}" type="presOf" srcId="{AEFDAE0D-E4A6-451F-871F-C9FA00A45AA2}" destId="{791DBE55-182D-4CF6-842F-2FEBB0EC7945}" srcOrd="0" destOrd="0" presId="urn:microsoft.com/office/officeart/2005/8/layout/cycle2"/>
    <dgm:cxn modelId="{0F4BCF91-CBC1-4B57-8018-CB1389E8EBB2}" type="presOf" srcId="{D6B87D8E-5213-4AE6-9245-BEBB7CA0C48C}" destId="{085440D7-4A3D-40D2-88E2-8BCE6D20D342}" srcOrd="1" destOrd="0" presId="urn:microsoft.com/office/officeart/2005/8/layout/cycle2"/>
    <dgm:cxn modelId="{D5A3AB1E-0247-45F5-8009-EF5A4536A642}" type="presOf" srcId="{6AC10BD3-642D-45ED-BA86-133F7A3233E4}" destId="{A3C4F650-FAC6-4D11-BFA6-12458FD5D138}" srcOrd="0" destOrd="0" presId="urn:microsoft.com/office/officeart/2005/8/layout/cycle2"/>
    <dgm:cxn modelId="{6C903833-968A-49E0-B56D-F487D6E20826}" type="presOf" srcId="{17182D5E-438C-4C7F-9814-CED1EC69768F}" destId="{7CAA5191-F33B-4636-B930-12ECAB263080}" srcOrd="0" destOrd="0" presId="urn:microsoft.com/office/officeart/2005/8/layout/cycle2"/>
    <dgm:cxn modelId="{5848518E-B2D8-4887-A71E-50AFB41AF8AF}" srcId="{679D1C79-B26B-4E13-80EE-27E22D61AEE2}" destId="{6AC10BD3-642D-45ED-BA86-133F7A3233E4}" srcOrd="5" destOrd="0" parTransId="{1F49F832-645F-496F-98FE-8C4BA4C0B47A}" sibTransId="{C0656A36-35A4-4894-9D3A-069B59D7D18A}"/>
    <dgm:cxn modelId="{4A9A0D6D-07EB-47F2-8919-D65CF99DACD0}" type="presParOf" srcId="{52E0B06C-B463-4601-A370-FF5F33F58B4F}" destId="{D470712A-D2C1-4681-BC51-90F57A3E7F7E}" srcOrd="0" destOrd="0" presId="urn:microsoft.com/office/officeart/2005/8/layout/cycle2"/>
    <dgm:cxn modelId="{E9CE2328-2211-49BF-9E86-36C7B4E3455B}" type="presParOf" srcId="{52E0B06C-B463-4601-A370-FF5F33F58B4F}" destId="{69DEE8B7-3BA6-4273-9E1E-B9C12AD83E03}" srcOrd="1" destOrd="0" presId="urn:microsoft.com/office/officeart/2005/8/layout/cycle2"/>
    <dgm:cxn modelId="{90124D14-D5A7-437B-B83A-68CA884E9AE3}" type="presParOf" srcId="{69DEE8B7-3BA6-4273-9E1E-B9C12AD83E03}" destId="{085440D7-4A3D-40D2-88E2-8BCE6D20D342}" srcOrd="0" destOrd="0" presId="urn:microsoft.com/office/officeart/2005/8/layout/cycle2"/>
    <dgm:cxn modelId="{732AD8C6-C849-4019-B50A-27314A886166}" type="presParOf" srcId="{52E0B06C-B463-4601-A370-FF5F33F58B4F}" destId="{7CE03F43-EA98-4477-8CC3-FAD87BEF1756}" srcOrd="2" destOrd="0" presId="urn:microsoft.com/office/officeart/2005/8/layout/cycle2"/>
    <dgm:cxn modelId="{FB04B0A2-59FA-48A0-9DF2-2DB84C3B02FB}" type="presParOf" srcId="{52E0B06C-B463-4601-A370-FF5F33F58B4F}" destId="{4BBD022F-145D-4BE0-BAB8-CBD021AD9B6E}" srcOrd="3" destOrd="0" presId="urn:microsoft.com/office/officeart/2005/8/layout/cycle2"/>
    <dgm:cxn modelId="{E1D1C0E9-A78E-4C58-8883-F9DD271023F5}" type="presParOf" srcId="{4BBD022F-145D-4BE0-BAB8-CBD021AD9B6E}" destId="{FD1389FC-F4BB-4DA1-839E-FA0ECDE86082}" srcOrd="0" destOrd="0" presId="urn:microsoft.com/office/officeart/2005/8/layout/cycle2"/>
    <dgm:cxn modelId="{5E1CFFFC-77A6-47A1-9EEB-325E6340EE4A}" type="presParOf" srcId="{52E0B06C-B463-4601-A370-FF5F33F58B4F}" destId="{7CAA5191-F33B-4636-B930-12ECAB263080}" srcOrd="4" destOrd="0" presId="urn:microsoft.com/office/officeart/2005/8/layout/cycle2"/>
    <dgm:cxn modelId="{258DBBBF-3819-423F-8737-D3EDAF55416B}" type="presParOf" srcId="{52E0B06C-B463-4601-A370-FF5F33F58B4F}" destId="{53A2ECCD-D654-4B0C-8EBB-CA8EEF89CFE9}" srcOrd="5" destOrd="0" presId="urn:microsoft.com/office/officeart/2005/8/layout/cycle2"/>
    <dgm:cxn modelId="{BC199707-9136-47A1-9177-D9E7548C0330}" type="presParOf" srcId="{53A2ECCD-D654-4B0C-8EBB-CA8EEF89CFE9}" destId="{3DBC2BEC-6E5A-41D6-996A-CDB9E3D66C13}" srcOrd="0" destOrd="0" presId="urn:microsoft.com/office/officeart/2005/8/layout/cycle2"/>
    <dgm:cxn modelId="{C4D66F1E-088B-4BB5-9680-DB95FCB2A36F}" type="presParOf" srcId="{52E0B06C-B463-4601-A370-FF5F33F58B4F}" destId="{42F1F06D-4304-4159-A3C5-31956955DAF3}" srcOrd="6" destOrd="0" presId="urn:microsoft.com/office/officeart/2005/8/layout/cycle2"/>
    <dgm:cxn modelId="{E8E86C3C-5F9C-40CB-B3FE-8D9FC5D4A812}" type="presParOf" srcId="{52E0B06C-B463-4601-A370-FF5F33F58B4F}" destId="{791DBE55-182D-4CF6-842F-2FEBB0EC7945}" srcOrd="7" destOrd="0" presId="urn:microsoft.com/office/officeart/2005/8/layout/cycle2"/>
    <dgm:cxn modelId="{736C70DB-4677-4CED-8EDC-EB1D0644FB49}" type="presParOf" srcId="{791DBE55-182D-4CF6-842F-2FEBB0EC7945}" destId="{860B1A5B-65F7-4342-A03C-AFBD6B11DD5A}" srcOrd="0" destOrd="0" presId="urn:microsoft.com/office/officeart/2005/8/layout/cycle2"/>
    <dgm:cxn modelId="{51D5DADF-78B4-4ACF-A194-9D3CD91D06A4}" type="presParOf" srcId="{52E0B06C-B463-4601-A370-FF5F33F58B4F}" destId="{7B719674-A105-41DD-AC61-FB5FDC903547}" srcOrd="8" destOrd="0" presId="urn:microsoft.com/office/officeart/2005/8/layout/cycle2"/>
    <dgm:cxn modelId="{7F539202-2D59-4034-ADF8-D3D22EE9ED66}" type="presParOf" srcId="{52E0B06C-B463-4601-A370-FF5F33F58B4F}" destId="{C53F0003-F55C-4BD5-9BC0-714432A220D2}" srcOrd="9" destOrd="0" presId="urn:microsoft.com/office/officeart/2005/8/layout/cycle2"/>
    <dgm:cxn modelId="{66BE8529-72AE-4845-AF79-B18803F7551D}" type="presParOf" srcId="{C53F0003-F55C-4BD5-9BC0-714432A220D2}" destId="{2CA3ADDB-C985-45B8-9684-2EC421739640}" srcOrd="0" destOrd="0" presId="urn:microsoft.com/office/officeart/2005/8/layout/cycle2"/>
    <dgm:cxn modelId="{5CE4E944-609F-4BBE-9D46-1A431ECE7571}" type="presParOf" srcId="{52E0B06C-B463-4601-A370-FF5F33F58B4F}" destId="{A3C4F650-FAC6-4D11-BFA6-12458FD5D138}" srcOrd="10" destOrd="0" presId="urn:microsoft.com/office/officeart/2005/8/layout/cycle2"/>
    <dgm:cxn modelId="{3CDC7A3B-1F43-4A19-A8B7-8671F60B9F87}" type="presParOf" srcId="{52E0B06C-B463-4601-A370-FF5F33F58B4F}" destId="{3CDA1154-0BD0-4C75-8FE0-2F11097BCC24}" srcOrd="11" destOrd="0" presId="urn:microsoft.com/office/officeart/2005/8/layout/cycle2"/>
    <dgm:cxn modelId="{6C9FF6A2-3010-4985-BBAB-0FD99A228CDC}" type="presParOf" srcId="{3CDA1154-0BD0-4C75-8FE0-2F11097BCC24}" destId="{018FFBC8-A28A-47C9-941D-96C81770510D}" srcOrd="0" destOrd="0" presId="urn:microsoft.com/office/officeart/2005/8/layout/cycle2"/>
    <dgm:cxn modelId="{6F3B2DCA-62D8-493C-8572-551ED2E0E6ED}" type="presParOf" srcId="{52E0B06C-B463-4601-A370-FF5F33F58B4F}" destId="{6D617710-479B-4E81-8B3A-CE8AEFA2287E}" srcOrd="12" destOrd="0" presId="urn:microsoft.com/office/officeart/2005/8/layout/cycle2"/>
    <dgm:cxn modelId="{FE001966-BEA9-4F67-8E86-85D6B2339CBA}" type="presParOf" srcId="{52E0B06C-B463-4601-A370-FF5F33F58B4F}" destId="{616E2DC2-CF08-4D81-890F-8456E36521EC}" srcOrd="13" destOrd="0" presId="urn:microsoft.com/office/officeart/2005/8/layout/cycle2"/>
    <dgm:cxn modelId="{6B91067A-BA00-4C98-A2BD-98BA0C9768DB}" type="presParOf" srcId="{616E2DC2-CF08-4D81-890F-8456E36521EC}" destId="{248AAB3F-2788-459A-A118-AA791A363C8A}" srcOrd="0" destOrd="0" presId="urn:microsoft.com/office/officeart/2005/8/layout/cycle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A75C738F-664A-4DDA-9529-C2D35F6F0A31}" type="datetime10">
              <a:rPr lang="en-GB" smtClean="0"/>
              <a:t>12:55</a:t>
            </a:fld>
            <a:endParaRPr lang="en-GB"/>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F24C4C60-6E4E-4EB4-87D4-4E56865EA000}" type="slidenum">
              <a:rPr lang="en-GB" smtClean="0"/>
              <a:t>‹#›</a:t>
            </a:fld>
            <a:endParaRPr lang="en-GB"/>
          </a:p>
        </p:txBody>
      </p:sp>
    </p:spTree>
    <p:extLst>
      <p:ext uri="{BB962C8B-B14F-4D97-AF65-F5344CB8AC3E}">
        <p14:creationId xmlns:p14="http://schemas.microsoft.com/office/powerpoint/2010/main" val="2281570828"/>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D5966D7D-2A6B-4FE5-B3EA-61E8EC4415B9}" type="datetime10">
              <a:rPr lang="en-GB" smtClean="0"/>
              <a:t>12:55</a:t>
            </a:fld>
            <a:endParaRPr lang="en-GB"/>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87797D66-D40A-470F-9227-F4D5B83CE140}" type="slidenum">
              <a:rPr lang="en-GB" smtClean="0"/>
              <a:t>‹#›</a:t>
            </a:fld>
            <a:endParaRPr lang="en-GB"/>
          </a:p>
        </p:txBody>
      </p:sp>
    </p:spTree>
    <p:extLst>
      <p:ext uri="{BB962C8B-B14F-4D97-AF65-F5344CB8AC3E}">
        <p14:creationId xmlns:p14="http://schemas.microsoft.com/office/powerpoint/2010/main" val="994626286"/>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54DC87B9-CCFC-49E5-9F5E-39F90FBE42E1}" type="datetime10">
              <a:rPr lang="en-GB" smtClean="0">
                <a:solidFill>
                  <a:prstClr val="black"/>
                </a:solidFill>
              </a:rPr>
              <a:pPr/>
              <a:t>12:55</a:t>
            </a:fld>
            <a:endParaRPr lang="en-GB">
              <a:solidFill>
                <a:prstClr val="black"/>
              </a:solidFill>
            </a:endParaRPr>
          </a:p>
        </p:txBody>
      </p:sp>
    </p:spTree>
    <p:extLst>
      <p:ext uri="{BB962C8B-B14F-4D97-AF65-F5344CB8AC3E}">
        <p14:creationId xmlns:p14="http://schemas.microsoft.com/office/powerpoint/2010/main" val="926539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fld id="{72060922-8867-45D2-B4EB-408095743FF2}" type="datetime10">
              <a:rPr lang="en-GB" smtClean="0">
                <a:solidFill>
                  <a:prstClr val="black"/>
                </a:solidFill>
              </a:rPr>
              <a:pPr/>
              <a:t>12:55</a:t>
            </a:fld>
            <a:endParaRPr lang="en-GB">
              <a:solidFill>
                <a:prstClr val="black"/>
              </a:solidFill>
            </a:endParaRPr>
          </a:p>
        </p:txBody>
      </p:sp>
    </p:spTree>
    <p:extLst>
      <p:ext uri="{BB962C8B-B14F-4D97-AF65-F5344CB8AC3E}">
        <p14:creationId xmlns:p14="http://schemas.microsoft.com/office/powerpoint/2010/main" val="1024732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2" name="Date Placeholder 1"/>
          <p:cNvSpPr>
            <a:spLocks noGrp="1"/>
          </p:cNvSpPr>
          <p:nvPr>
            <p:ph type="dt" idx="10"/>
          </p:nvPr>
        </p:nvSpPr>
        <p:spPr/>
        <p:txBody>
          <a:bodyPr/>
          <a:lstStyle/>
          <a:p>
            <a:fld id="{046498DD-86BD-4E20-ADA7-A4C1DD0C3CF8}" type="datetime10">
              <a:rPr lang="en-GB" smtClean="0">
                <a:solidFill>
                  <a:prstClr val="black"/>
                </a:solidFill>
              </a:rPr>
              <a:pPr/>
              <a:t>12:55</a:t>
            </a:fld>
            <a:endParaRPr lang="en-GB">
              <a:solidFill>
                <a:prstClr val="black"/>
              </a:solidFill>
            </a:endParaRPr>
          </a:p>
        </p:txBody>
      </p:sp>
    </p:spTree>
    <p:extLst>
      <p:ext uri="{BB962C8B-B14F-4D97-AF65-F5344CB8AC3E}">
        <p14:creationId xmlns:p14="http://schemas.microsoft.com/office/powerpoint/2010/main" val="191895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D5966D7D-2A6B-4FE5-B3EA-61E8EC4415B9}" type="datetime10">
              <a:rPr lang="en-GB" smtClean="0"/>
              <a:t>12:55</a:t>
            </a:fld>
            <a:endParaRPr lang="en-GB"/>
          </a:p>
        </p:txBody>
      </p:sp>
    </p:spTree>
    <p:extLst>
      <p:ext uri="{BB962C8B-B14F-4D97-AF65-F5344CB8AC3E}">
        <p14:creationId xmlns:p14="http://schemas.microsoft.com/office/powerpoint/2010/main" val="1991461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21E5D6BB-43C2-4E99-9873-31D3E0CF260F}" type="datetime10">
              <a:rPr lang="en-GB" smtClean="0">
                <a:solidFill>
                  <a:prstClr val="black"/>
                </a:solidFill>
              </a:rPr>
              <a:pPr/>
              <a:t>12:55</a:t>
            </a:fld>
            <a:endParaRPr lang="en-GB">
              <a:solidFill>
                <a:prstClr val="black"/>
              </a:solidFill>
            </a:endParaRPr>
          </a:p>
        </p:txBody>
      </p:sp>
    </p:spTree>
    <p:extLst>
      <p:ext uri="{BB962C8B-B14F-4D97-AF65-F5344CB8AC3E}">
        <p14:creationId xmlns:p14="http://schemas.microsoft.com/office/powerpoint/2010/main" val="9013245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D5966D7D-2A6B-4FE5-B3EA-61E8EC4415B9}" type="datetime10">
              <a:rPr lang="en-GB" smtClean="0"/>
              <a:t>12:55</a:t>
            </a:fld>
            <a:endParaRPr lang="en-GB"/>
          </a:p>
        </p:txBody>
      </p:sp>
    </p:spTree>
    <p:extLst>
      <p:ext uri="{BB962C8B-B14F-4D97-AF65-F5344CB8AC3E}">
        <p14:creationId xmlns:p14="http://schemas.microsoft.com/office/powerpoint/2010/main" val="3805198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D5966D7D-2A6B-4FE5-B3EA-61E8EC4415B9}" type="datetime10">
              <a:rPr lang="en-GB" smtClean="0"/>
              <a:t>12:55</a:t>
            </a:fld>
            <a:endParaRPr lang="en-GB"/>
          </a:p>
        </p:txBody>
      </p:sp>
    </p:spTree>
    <p:extLst>
      <p:ext uri="{BB962C8B-B14F-4D97-AF65-F5344CB8AC3E}">
        <p14:creationId xmlns:p14="http://schemas.microsoft.com/office/powerpoint/2010/main" val="3747706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D5966D7D-2A6B-4FE5-B3EA-61E8EC4415B9}" type="datetime10">
              <a:rPr lang="en-GB" smtClean="0"/>
              <a:t>12:55</a:t>
            </a:fld>
            <a:endParaRPr lang="en-GB"/>
          </a:p>
        </p:txBody>
      </p:sp>
    </p:spTree>
    <p:extLst>
      <p:ext uri="{BB962C8B-B14F-4D97-AF65-F5344CB8AC3E}">
        <p14:creationId xmlns:p14="http://schemas.microsoft.com/office/powerpoint/2010/main" val="26318770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D5966D7D-2A6B-4FE5-B3EA-61E8EC4415B9}" type="datetime10">
              <a:rPr lang="en-GB" smtClean="0"/>
              <a:t>12:55</a:t>
            </a:fld>
            <a:endParaRPr lang="en-GB"/>
          </a:p>
        </p:txBody>
      </p:sp>
    </p:spTree>
    <p:extLst>
      <p:ext uri="{BB962C8B-B14F-4D97-AF65-F5344CB8AC3E}">
        <p14:creationId xmlns:p14="http://schemas.microsoft.com/office/powerpoint/2010/main" val="518057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D5966D7D-2A6B-4FE5-B3EA-61E8EC4415B9}" type="datetime10">
              <a:rPr lang="en-GB" smtClean="0"/>
              <a:t>12:55</a:t>
            </a:fld>
            <a:endParaRPr lang="en-GB"/>
          </a:p>
        </p:txBody>
      </p:sp>
    </p:spTree>
    <p:extLst>
      <p:ext uri="{BB962C8B-B14F-4D97-AF65-F5344CB8AC3E}">
        <p14:creationId xmlns:p14="http://schemas.microsoft.com/office/powerpoint/2010/main" val="45118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5F1B4CB1-74EA-495D-B4BE-6617A0CC5221}" type="datetime10">
              <a:rPr lang="en-GB" smtClean="0">
                <a:solidFill>
                  <a:prstClr val="black"/>
                </a:solidFill>
              </a:rPr>
              <a:pPr/>
              <a:t>12:55</a:t>
            </a:fld>
            <a:endParaRPr lang="en-GB">
              <a:solidFill>
                <a:prstClr val="black"/>
              </a:solidFill>
            </a:endParaRPr>
          </a:p>
        </p:txBody>
      </p:sp>
    </p:spTree>
    <p:extLst>
      <p:ext uri="{BB962C8B-B14F-4D97-AF65-F5344CB8AC3E}">
        <p14:creationId xmlns:p14="http://schemas.microsoft.com/office/powerpoint/2010/main" val="1073319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F03C5320-9130-40B1-8577-44FFAD2C07A9}" type="datetime10">
              <a:rPr lang="en-GB" smtClean="0">
                <a:solidFill>
                  <a:prstClr val="black"/>
                </a:solidFill>
              </a:rPr>
              <a:pPr/>
              <a:t>12:55</a:t>
            </a:fld>
            <a:endParaRPr lang="en-GB">
              <a:solidFill>
                <a:prstClr val="black"/>
              </a:solidFill>
            </a:endParaRPr>
          </a:p>
        </p:txBody>
      </p:sp>
    </p:spTree>
    <p:extLst>
      <p:ext uri="{BB962C8B-B14F-4D97-AF65-F5344CB8AC3E}">
        <p14:creationId xmlns:p14="http://schemas.microsoft.com/office/powerpoint/2010/main" val="1073319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D5966D7D-2A6B-4FE5-B3EA-61E8EC4415B9}" type="datetime10">
              <a:rPr lang="en-GB" smtClean="0"/>
              <a:t>12:55</a:t>
            </a:fld>
            <a:endParaRPr lang="en-GB"/>
          </a:p>
        </p:txBody>
      </p:sp>
    </p:spTree>
    <p:extLst>
      <p:ext uri="{BB962C8B-B14F-4D97-AF65-F5344CB8AC3E}">
        <p14:creationId xmlns:p14="http://schemas.microsoft.com/office/powerpoint/2010/main" val="2363883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D5966D7D-2A6B-4FE5-B3EA-61E8EC4415B9}" type="datetime10">
              <a:rPr lang="en-GB" smtClean="0"/>
              <a:t>12:55</a:t>
            </a:fld>
            <a:endParaRPr lang="en-GB"/>
          </a:p>
        </p:txBody>
      </p:sp>
    </p:spTree>
    <p:extLst>
      <p:ext uri="{BB962C8B-B14F-4D97-AF65-F5344CB8AC3E}">
        <p14:creationId xmlns:p14="http://schemas.microsoft.com/office/powerpoint/2010/main" val="442285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0ABB8D10-1069-4E18-B42B-78731AC5925A}" type="datetime10">
              <a:rPr lang="en-GB" smtClean="0">
                <a:solidFill>
                  <a:prstClr val="black"/>
                </a:solidFill>
              </a:rPr>
              <a:pPr/>
              <a:t>12:55</a:t>
            </a:fld>
            <a:endParaRPr lang="en-GB">
              <a:solidFill>
                <a:prstClr val="black"/>
              </a:solidFill>
            </a:endParaRPr>
          </a:p>
        </p:txBody>
      </p:sp>
    </p:spTree>
    <p:extLst>
      <p:ext uri="{BB962C8B-B14F-4D97-AF65-F5344CB8AC3E}">
        <p14:creationId xmlns:p14="http://schemas.microsoft.com/office/powerpoint/2010/main" val="4222255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fld id="{8A3456C0-7F64-4E76-A30C-55307B6D813E}" type="datetime10">
              <a:rPr lang="en-GB" smtClean="0">
                <a:solidFill>
                  <a:prstClr val="black"/>
                </a:solidFill>
              </a:rPr>
              <a:pPr/>
              <a:t>12:55</a:t>
            </a:fld>
            <a:endParaRPr lang="en-GB">
              <a:solidFill>
                <a:prstClr val="black"/>
              </a:solidFill>
            </a:endParaRPr>
          </a:p>
        </p:txBody>
      </p:sp>
    </p:spTree>
    <p:extLst>
      <p:ext uri="{BB962C8B-B14F-4D97-AF65-F5344CB8AC3E}">
        <p14:creationId xmlns:p14="http://schemas.microsoft.com/office/powerpoint/2010/main" val="3018298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fld id="{8A3456C0-7F64-4E76-A30C-55307B6D813E}" type="datetime10">
              <a:rPr lang="en-GB" smtClean="0">
                <a:solidFill>
                  <a:prstClr val="black"/>
                </a:solidFill>
              </a:rPr>
              <a:pPr/>
              <a:t>12:55</a:t>
            </a:fld>
            <a:endParaRPr lang="en-GB">
              <a:solidFill>
                <a:prstClr val="black"/>
              </a:solidFill>
            </a:endParaRPr>
          </a:p>
        </p:txBody>
      </p:sp>
    </p:spTree>
    <p:extLst>
      <p:ext uri="{BB962C8B-B14F-4D97-AF65-F5344CB8AC3E}">
        <p14:creationId xmlns:p14="http://schemas.microsoft.com/office/powerpoint/2010/main" val="3964571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t>14:10</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2614CD-30CF-4B43-A075-04F87145E42A}" type="slidenum">
              <a:rPr lang="en-GB" smtClean="0"/>
              <a:t>‹#›</a:t>
            </a:fld>
            <a:endParaRPr lang="en-GB"/>
          </a:p>
        </p:txBody>
      </p:sp>
    </p:spTree>
    <p:extLst>
      <p:ext uri="{BB962C8B-B14F-4D97-AF65-F5344CB8AC3E}">
        <p14:creationId xmlns:p14="http://schemas.microsoft.com/office/powerpoint/2010/main" val="2600379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14:10</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2614CD-30CF-4B43-A075-04F87145E42A}" type="slidenum">
              <a:rPr lang="en-GB" smtClean="0"/>
              <a:t>‹#›</a:t>
            </a:fld>
            <a:endParaRPr lang="en-GB"/>
          </a:p>
        </p:txBody>
      </p:sp>
    </p:spTree>
    <p:extLst>
      <p:ext uri="{BB962C8B-B14F-4D97-AF65-F5344CB8AC3E}">
        <p14:creationId xmlns:p14="http://schemas.microsoft.com/office/powerpoint/2010/main" val="133999131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1219200" y="2044700"/>
            <a:ext cx="3810000" cy="4114800"/>
          </a:xfrm>
        </p:spPr>
        <p:txBody>
          <a:bodyPr/>
          <a:lstStyle/>
          <a:p>
            <a:endParaRPr lang="en-GB"/>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5825736B-5F2E-4097-AB77-EF05A9DD2F39}"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833062367"/>
      </p:ext>
    </p:extLst>
  </p:cSld>
  <p:clrMapOvr>
    <a:masterClrMapping/>
  </p:clrMapOvr>
  <p:transition spd="med">
    <p:cover dir="rd"/>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F4AC41AE-EFC6-4718-9719-30876EB26D71}"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220094827"/>
      </p:ext>
    </p:extLst>
  </p:cSld>
  <p:clrMapOvr>
    <a:masterClrMapping/>
  </p:clrMapOvr>
  <p:transition spd="med">
    <p:cover dir="rd"/>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11923321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00722934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76609952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3398104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8" name="Footer Placeholder 7"/>
          <p:cNvSpPr>
            <a:spLocks noGrp="1"/>
          </p:cNvSpPr>
          <p:nvPr>
            <p:ph type="ftr" sz="quarter" idx="11"/>
          </p:nvPr>
        </p:nvSpPr>
        <p:spPr/>
        <p:txBody>
          <a:bodyPr/>
          <a:lstStyle/>
          <a:p>
            <a:endParaRPr lang="en-GB">
              <a:solidFill>
                <a:prstClr val="white">
                  <a:tint val="75000"/>
                </a:prstClr>
              </a:solidFill>
            </a:endParaRPr>
          </a:p>
        </p:txBody>
      </p:sp>
      <p:sp>
        <p:nvSpPr>
          <p:cNvPr id="9" name="Slide Number Placeholder 8"/>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86576531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4" name="Footer Placeholder 3"/>
          <p:cNvSpPr>
            <a:spLocks noGrp="1"/>
          </p:cNvSpPr>
          <p:nvPr>
            <p:ph type="ftr" sz="quarter" idx="11"/>
          </p:nvPr>
        </p:nvSpPr>
        <p:spPr/>
        <p:txBody>
          <a:bodyPr/>
          <a:lstStyle/>
          <a:p>
            <a:endParaRPr lang="en-GB">
              <a:solidFill>
                <a:prstClr val="white">
                  <a:tint val="75000"/>
                </a:prstClr>
              </a:solidFill>
            </a:endParaRPr>
          </a:p>
        </p:txBody>
      </p:sp>
      <p:sp>
        <p:nvSpPr>
          <p:cNvPr id="5" name="Slide Number Placeholder 4"/>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06865201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3" name="Footer Placeholder 2"/>
          <p:cNvSpPr>
            <a:spLocks noGrp="1"/>
          </p:cNvSpPr>
          <p:nvPr>
            <p:ph type="ftr" sz="quarter" idx="11"/>
          </p:nvPr>
        </p:nvSpPr>
        <p:spPr/>
        <p:txBody>
          <a:bodyPr/>
          <a:lstStyle/>
          <a:p>
            <a:endParaRPr lang="en-GB">
              <a:solidFill>
                <a:prstClr val="white">
                  <a:tint val="75000"/>
                </a:prstClr>
              </a:solidFill>
            </a:endParaRPr>
          </a:p>
        </p:txBody>
      </p:sp>
      <p:sp>
        <p:nvSpPr>
          <p:cNvPr id="4" name="Slide Number Placeholder 3"/>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54360069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664572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14:10</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2614CD-30CF-4B43-A075-04F87145E42A}" type="slidenum">
              <a:rPr lang="en-GB" smtClean="0"/>
              <a:t>‹#›</a:t>
            </a:fld>
            <a:endParaRPr lang="en-GB"/>
          </a:p>
        </p:txBody>
      </p:sp>
    </p:spTree>
    <p:extLst>
      <p:ext uri="{BB962C8B-B14F-4D97-AF65-F5344CB8AC3E}">
        <p14:creationId xmlns:p14="http://schemas.microsoft.com/office/powerpoint/2010/main" val="356415367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22806849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50960624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58334205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0A632C5-82DE-48D3-867E-8A09F01B3C5A}"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57348867"/>
      </p:ext>
    </p:extLst>
  </p:cSld>
  <p:clrMapOvr>
    <a:masterClrMapping/>
  </p:clrMapOvr>
  <p:transition spd="med">
    <p:cover dir="rd"/>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1219200" y="2044700"/>
            <a:ext cx="3810000" cy="4114800"/>
          </a:xfrm>
        </p:spPr>
        <p:txBody>
          <a:bodyPr/>
          <a:lstStyle/>
          <a:p>
            <a:endParaRPr lang="en-GB"/>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5825736B-5F2E-4097-AB77-EF05A9DD2F39}"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99810167"/>
      </p:ext>
    </p:extLst>
  </p:cSld>
  <p:clrMapOvr>
    <a:masterClrMapping/>
  </p:clrMapOvr>
  <p:transition spd="med">
    <p:cover dir="rd"/>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F4AC41AE-EFC6-4718-9719-30876EB26D71}"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372658717"/>
      </p:ext>
    </p:extLst>
  </p:cSld>
  <p:clrMapOvr>
    <a:masterClrMapping/>
  </p:clrMapOvr>
  <p:transition spd="med">
    <p:cover dir="rd"/>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GB" smtClean="0">
                <a:solidFill>
                  <a:srgbClr val="000000"/>
                </a:solidFill>
              </a:rPr>
              <a:t>14:10</a:t>
            </a:r>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240DEB0E-BE26-4457-9FAA-4F897527872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5926577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GB" smtClean="0">
                <a:solidFill>
                  <a:srgbClr val="000000"/>
                </a:solidFill>
              </a:rPr>
              <a:t>14:10</a:t>
            </a:r>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7556B26-282C-4DF9-8857-3DE35FF3390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0394869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981200"/>
            <a:ext cx="3810000" cy="4114800"/>
          </a:xfrm>
        </p:spPr>
        <p:txBody>
          <a:bodyPr/>
          <a:lstStyle/>
          <a:p>
            <a:endParaRPr lang="en-GB"/>
          </a:p>
        </p:txBody>
      </p:sp>
      <p:sp>
        <p:nvSpPr>
          <p:cNvPr id="5" name="Date Placeholder 4"/>
          <p:cNvSpPr>
            <a:spLocks noGrp="1"/>
          </p:cNvSpPr>
          <p:nvPr>
            <p:ph type="dt" sz="half" idx="10"/>
          </p:nvPr>
        </p:nvSpPr>
        <p:spPr>
          <a:xfrm>
            <a:off x="685800" y="6248400"/>
            <a:ext cx="1905000" cy="457200"/>
          </a:xfrm>
        </p:spPr>
        <p:txBody>
          <a:bodyPr/>
          <a:lstStyle>
            <a:lvl1pPr>
              <a:defRPr/>
            </a:lvl1pPr>
          </a:lstStyle>
          <a:p>
            <a:r>
              <a:rPr lang="en-GB" smtClean="0">
                <a:solidFill>
                  <a:srgbClr val="000000"/>
                </a:solidFill>
              </a:rPr>
              <a:t>14:10</a:t>
            </a:r>
            <a:endParaRPr lang="en-US">
              <a:solidFill>
                <a:srgbClr val="000000"/>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2C6A4988-CE61-4BF6-B621-2B8BBAE994A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2666660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8005581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0A632C5-82DE-48D3-867E-8A09F01B3C5A}" type="slidenum">
              <a:rPr lang="en-US"/>
              <a:pPr/>
              <a:t>‹#›</a:t>
            </a:fld>
            <a:endParaRPr lang="en-US"/>
          </a:p>
        </p:txBody>
      </p:sp>
    </p:spTree>
    <p:extLst>
      <p:ext uri="{BB962C8B-B14F-4D97-AF65-F5344CB8AC3E}">
        <p14:creationId xmlns:p14="http://schemas.microsoft.com/office/powerpoint/2010/main" val="3942978381"/>
      </p:ext>
    </p:extLst>
  </p:cSld>
  <p:clrMapOvr>
    <a:masterClrMapping/>
  </p:clrMapOvr>
  <p:transition spd="med">
    <p:cover dir="rd"/>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87802455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24569216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76575922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8" name="Footer Placeholder 7"/>
          <p:cNvSpPr>
            <a:spLocks noGrp="1"/>
          </p:cNvSpPr>
          <p:nvPr>
            <p:ph type="ftr" sz="quarter" idx="11"/>
          </p:nvPr>
        </p:nvSpPr>
        <p:spPr/>
        <p:txBody>
          <a:bodyPr/>
          <a:lstStyle/>
          <a:p>
            <a:endParaRPr lang="en-GB">
              <a:solidFill>
                <a:prstClr val="white">
                  <a:tint val="75000"/>
                </a:prstClr>
              </a:solidFill>
            </a:endParaRPr>
          </a:p>
        </p:txBody>
      </p:sp>
      <p:sp>
        <p:nvSpPr>
          <p:cNvPr id="9" name="Slide Number Placeholder 8"/>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14330054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4" name="Footer Placeholder 3"/>
          <p:cNvSpPr>
            <a:spLocks noGrp="1"/>
          </p:cNvSpPr>
          <p:nvPr>
            <p:ph type="ftr" sz="quarter" idx="11"/>
          </p:nvPr>
        </p:nvSpPr>
        <p:spPr/>
        <p:txBody>
          <a:bodyPr/>
          <a:lstStyle/>
          <a:p>
            <a:endParaRPr lang="en-GB">
              <a:solidFill>
                <a:prstClr val="white">
                  <a:tint val="75000"/>
                </a:prstClr>
              </a:solidFill>
            </a:endParaRPr>
          </a:p>
        </p:txBody>
      </p:sp>
      <p:sp>
        <p:nvSpPr>
          <p:cNvPr id="5" name="Slide Number Placeholder 4"/>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77531105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3" name="Footer Placeholder 2"/>
          <p:cNvSpPr>
            <a:spLocks noGrp="1"/>
          </p:cNvSpPr>
          <p:nvPr>
            <p:ph type="ftr" sz="quarter" idx="11"/>
          </p:nvPr>
        </p:nvSpPr>
        <p:spPr/>
        <p:txBody>
          <a:bodyPr/>
          <a:lstStyle/>
          <a:p>
            <a:endParaRPr lang="en-GB">
              <a:solidFill>
                <a:prstClr val="white">
                  <a:tint val="75000"/>
                </a:prstClr>
              </a:solidFill>
            </a:endParaRPr>
          </a:p>
        </p:txBody>
      </p:sp>
      <p:sp>
        <p:nvSpPr>
          <p:cNvPr id="4" name="Slide Number Placeholder 3"/>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07671114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80233663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09084889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05747131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9645969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1219200" y="2044700"/>
            <a:ext cx="3810000" cy="4114800"/>
          </a:xfrm>
        </p:spPr>
        <p:txBody>
          <a:bodyPr/>
          <a:lstStyle/>
          <a:p>
            <a:endParaRPr lang="en-GB"/>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5825736B-5F2E-4097-AB77-EF05A9DD2F39}" type="slidenum">
              <a:rPr lang="en-US"/>
              <a:pPr/>
              <a:t>‹#›</a:t>
            </a:fld>
            <a:endParaRPr lang="en-US"/>
          </a:p>
        </p:txBody>
      </p:sp>
    </p:spTree>
    <p:extLst>
      <p:ext uri="{BB962C8B-B14F-4D97-AF65-F5344CB8AC3E}">
        <p14:creationId xmlns:p14="http://schemas.microsoft.com/office/powerpoint/2010/main" val="172737983"/>
      </p:ext>
    </p:extLst>
  </p:cSld>
  <p:clrMapOvr>
    <a:masterClrMapping/>
  </p:clrMapOvr>
  <p:transition spd="med">
    <p:cover dir="rd"/>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0A632C5-82DE-48D3-867E-8A09F01B3C5A}"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230182392"/>
      </p:ext>
    </p:extLst>
  </p:cSld>
  <p:clrMapOvr>
    <a:masterClrMapping/>
  </p:clrMapOvr>
  <p:transition spd="med">
    <p:cover dir="rd"/>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1219200" y="2044700"/>
            <a:ext cx="3810000" cy="4114800"/>
          </a:xfrm>
        </p:spPr>
        <p:txBody>
          <a:bodyPr/>
          <a:lstStyle/>
          <a:p>
            <a:endParaRPr lang="en-GB"/>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5825736B-5F2E-4097-AB77-EF05A9DD2F39}"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866031551"/>
      </p:ext>
    </p:extLst>
  </p:cSld>
  <p:clrMapOvr>
    <a:masterClrMapping/>
  </p:clrMapOvr>
  <p:transition spd="med">
    <p:cover dir="rd"/>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F4AC41AE-EFC6-4718-9719-30876EB26D71}"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480177342"/>
      </p:ext>
    </p:extLst>
  </p:cSld>
  <p:clrMapOvr>
    <a:masterClrMapping/>
  </p:clrMapOvr>
  <p:transition spd="med">
    <p:cover dir="rd"/>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solidFill>
                  <a:srgbClr val="000000"/>
                </a:solidFill>
              </a:rPr>
              <a:t>14:10</a:t>
            </a: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1BDFE58-4572-426D-81CB-24061BED1EB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0012110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solidFill>
                  <a:srgbClr val="000000"/>
                </a:solidFill>
              </a:rPr>
              <a:t>14:10</a:t>
            </a: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F9554EA1-E705-42F2-AB6D-C2B6EBCC755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24319931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solidFill>
                  <a:srgbClr val="000000"/>
                </a:solidFill>
              </a:rPr>
              <a:t>14:10</a:t>
            </a: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3434BB3-8C9C-45ED-B870-667DA333149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6913534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solidFill>
                  <a:srgbClr val="000000"/>
                </a:solidFill>
              </a:rPr>
              <a:t>14:10</a:t>
            </a: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F9554EA1-E705-42F2-AB6D-C2B6EBCC755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22447657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64758762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26508554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7704772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F4AC41AE-EFC6-4718-9719-30876EB26D71}" type="slidenum">
              <a:rPr lang="en-US"/>
              <a:pPr/>
              <a:t>‹#›</a:t>
            </a:fld>
            <a:endParaRPr lang="en-US"/>
          </a:p>
        </p:txBody>
      </p:sp>
    </p:spTree>
    <p:extLst>
      <p:ext uri="{BB962C8B-B14F-4D97-AF65-F5344CB8AC3E}">
        <p14:creationId xmlns:p14="http://schemas.microsoft.com/office/powerpoint/2010/main" val="1930031616"/>
      </p:ext>
    </p:extLst>
  </p:cSld>
  <p:clrMapOvr>
    <a:masterClrMapping/>
  </p:clrMapOvr>
  <p:transition spd="med">
    <p:cover dir="rd"/>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81845786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8" name="Footer Placeholder 7"/>
          <p:cNvSpPr>
            <a:spLocks noGrp="1"/>
          </p:cNvSpPr>
          <p:nvPr>
            <p:ph type="ftr" sz="quarter" idx="11"/>
          </p:nvPr>
        </p:nvSpPr>
        <p:spPr/>
        <p:txBody>
          <a:bodyPr/>
          <a:lstStyle/>
          <a:p>
            <a:endParaRPr lang="en-GB">
              <a:solidFill>
                <a:prstClr val="white">
                  <a:tint val="75000"/>
                </a:prstClr>
              </a:solidFill>
            </a:endParaRPr>
          </a:p>
        </p:txBody>
      </p:sp>
      <p:sp>
        <p:nvSpPr>
          <p:cNvPr id="9" name="Slide Number Placeholder 8"/>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26296646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4" name="Footer Placeholder 3"/>
          <p:cNvSpPr>
            <a:spLocks noGrp="1"/>
          </p:cNvSpPr>
          <p:nvPr>
            <p:ph type="ftr" sz="quarter" idx="11"/>
          </p:nvPr>
        </p:nvSpPr>
        <p:spPr/>
        <p:txBody>
          <a:bodyPr/>
          <a:lstStyle/>
          <a:p>
            <a:endParaRPr lang="en-GB">
              <a:solidFill>
                <a:prstClr val="white">
                  <a:tint val="75000"/>
                </a:prstClr>
              </a:solidFill>
            </a:endParaRPr>
          </a:p>
        </p:txBody>
      </p:sp>
      <p:sp>
        <p:nvSpPr>
          <p:cNvPr id="5" name="Slide Number Placeholder 4"/>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09114183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3" name="Footer Placeholder 2"/>
          <p:cNvSpPr>
            <a:spLocks noGrp="1"/>
          </p:cNvSpPr>
          <p:nvPr>
            <p:ph type="ftr" sz="quarter" idx="11"/>
          </p:nvPr>
        </p:nvSpPr>
        <p:spPr/>
        <p:txBody>
          <a:bodyPr/>
          <a:lstStyle/>
          <a:p>
            <a:endParaRPr lang="en-GB">
              <a:solidFill>
                <a:prstClr val="white">
                  <a:tint val="75000"/>
                </a:prstClr>
              </a:solidFill>
            </a:endParaRPr>
          </a:p>
        </p:txBody>
      </p:sp>
      <p:sp>
        <p:nvSpPr>
          <p:cNvPr id="4" name="Slide Number Placeholder 3"/>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06929029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4108679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87072404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98562941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31257675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0A632C5-82DE-48D3-867E-8A09F01B3C5A}"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778230039"/>
      </p:ext>
    </p:extLst>
  </p:cSld>
  <p:clrMapOvr>
    <a:masterClrMapping/>
  </p:clrMapOvr>
  <p:transition spd="med">
    <p:cover dir="rd"/>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1219200" y="2044700"/>
            <a:ext cx="3810000" cy="4114800"/>
          </a:xfrm>
        </p:spPr>
        <p:txBody>
          <a:bodyPr/>
          <a:lstStyle/>
          <a:p>
            <a:endParaRPr lang="en-GB"/>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5825736B-5F2E-4097-AB77-EF05A9DD2F39}"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469594889"/>
      </p:ext>
    </p:extLst>
  </p:cSld>
  <p:clrMapOvr>
    <a:masterClrMapping/>
  </p:clrMapOvr>
  <p:transition spd="med">
    <p:cover dir="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GB" smtClean="0">
                <a:solidFill>
                  <a:srgbClr val="3333CC"/>
                </a:solidFill>
              </a:rPr>
              <a:t>14:10</a:t>
            </a:r>
            <a:endParaRPr lang="en-US">
              <a:solidFill>
                <a:srgbClr val="3333CC"/>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3333CC"/>
              </a:solidFill>
            </a:endParaRPr>
          </a:p>
        </p:txBody>
      </p:sp>
      <p:sp>
        <p:nvSpPr>
          <p:cNvPr id="5" name="Slide Number Placeholder 4"/>
          <p:cNvSpPr>
            <a:spLocks noGrp="1"/>
          </p:cNvSpPr>
          <p:nvPr>
            <p:ph type="sldNum" sz="quarter" idx="12"/>
          </p:nvPr>
        </p:nvSpPr>
        <p:spPr/>
        <p:txBody>
          <a:bodyPr/>
          <a:lstStyle>
            <a:lvl1pPr>
              <a:defRPr/>
            </a:lvl1pPr>
          </a:lstStyle>
          <a:p>
            <a:fld id="{405F0CA3-A8E8-415F-96B3-3121C4EED7FF}" type="slidenum">
              <a:rPr lang="en-US">
                <a:solidFill>
                  <a:srgbClr val="3333CC"/>
                </a:solidFill>
              </a:rPr>
              <a:pPr/>
              <a:t>‹#›</a:t>
            </a:fld>
            <a:endParaRPr lang="en-US">
              <a:solidFill>
                <a:srgbClr val="3333CC"/>
              </a:solidFill>
            </a:endParaRPr>
          </a:p>
        </p:txBody>
      </p:sp>
    </p:spTree>
    <p:extLst>
      <p:ext uri="{BB962C8B-B14F-4D97-AF65-F5344CB8AC3E}">
        <p14:creationId xmlns:p14="http://schemas.microsoft.com/office/powerpoint/2010/main" val="3249497344"/>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F4AC41AE-EFC6-4718-9719-30876EB26D71}"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962383135"/>
      </p:ext>
    </p:extLst>
  </p:cSld>
  <p:clrMapOvr>
    <a:masterClrMapping/>
  </p:clrMapOvr>
  <p:transition spd="med">
    <p:cover dir="rd"/>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50488074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054328132"/>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157493384"/>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31896337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8" name="Footer Placeholder 7"/>
          <p:cNvSpPr>
            <a:spLocks noGrp="1"/>
          </p:cNvSpPr>
          <p:nvPr>
            <p:ph type="ftr" sz="quarter" idx="11"/>
          </p:nvPr>
        </p:nvSpPr>
        <p:spPr/>
        <p:txBody>
          <a:bodyPr/>
          <a:lstStyle/>
          <a:p>
            <a:endParaRPr lang="en-GB">
              <a:solidFill>
                <a:prstClr val="white">
                  <a:tint val="75000"/>
                </a:prstClr>
              </a:solidFill>
            </a:endParaRPr>
          </a:p>
        </p:txBody>
      </p:sp>
      <p:sp>
        <p:nvSpPr>
          <p:cNvPr id="9" name="Slide Number Placeholder 8"/>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06474345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4" name="Footer Placeholder 3"/>
          <p:cNvSpPr>
            <a:spLocks noGrp="1"/>
          </p:cNvSpPr>
          <p:nvPr>
            <p:ph type="ftr" sz="quarter" idx="11"/>
          </p:nvPr>
        </p:nvSpPr>
        <p:spPr/>
        <p:txBody>
          <a:bodyPr/>
          <a:lstStyle/>
          <a:p>
            <a:endParaRPr lang="en-GB">
              <a:solidFill>
                <a:prstClr val="white">
                  <a:tint val="75000"/>
                </a:prstClr>
              </a:solidFill>
            </a:endParaRPr>
          </a:p>
        </p:txBody>
      </p:sp>
      <p:sp>
        <p:nvSpPr>
          <p:cNvPr id="5" name="Slide Number Placeholder 4"/>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313463290"/>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3" name="Footer Placeholder 2"/>
          <p:cNvSpPr>
            <a:spLocks noGrp="1"/>
          </p:cNvSpPr>
          <p:nvPr>
            <p:ph type="ftr" sz="quarter" idx="11"/>
          </p:nvPr>
        </p:nvSpPr>
        <p:spPr/>
        <p:txBody>
          <a:bodyPr/>
          <a:lstStyle/>
          <a:p>
            <a:endParaRPr lang="en-GB">
              <a:solidFill>
                <a:prstClr val="white">
                  <a:tint val="75000"/>
                </a:prstClr>
              </a:solidFill>
            </a:endParaRPr>
          </a:p>
        </p:txBody>
      </p:sp>
      <p:sp>
        <p:nvSpPr>
          <p:cNvPr id="4" name="Slide Number Placeholder 3"/>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61780879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44343435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335225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685800" y="1981200"/>
            <a:ext cx="3810000" cy="4114800"/>
          </a:xfrm>
        </p:spPr>
        <p:txBody>
          <a:bodyPr/>
          <a:lstStyle/>
          <a:p>
            <a:endParaRPr lang="en-GB"/>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85800" y="6248400"/>
            <a:ext cx="1905000" cy="457200"/>
          </a:xfrm>
        </p:spPr>
        <p:txBody>
          <a:bodyPr/>
          <a:lstStyle>
            <a:lvl1pPr>
              <a:defRPr/>
            </a:lvl1pPr>
          </a:lstStyle>
          <a:p>
            <a:r>
              <a:rPr lang="en-GB" smtClean="0"/>
              <a:t>14:10</a:t>
            </a:r>
            <a:endParaRPr lang="en-GB"/>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EE72F9CC-6323-48AD-9A7A-A6358157A699}" type="slidenum">
              <a:rPr lang="en-GB"/>
              <a:pPr/>
              <a:t>‹#›</a:t>
            </a:fld>
            <a:endParaRPr lang="en-GB"/>
          </a:p>
        </p:txBody>
      </p:sp>
    </p:spTree>
    <p:extLst>
      <p:ext uri="{BB962C8B-B14F-4D97-AF65-F5344CB8AC3E}">
        <p14:creationId xmlns:p14="http://schemas.microsoft.com/office/powerpoint/2010/main" val="2522036923"/>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739435598"/>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294191552"/>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0A632C5-82DE-48D3-867E-8A09F01B3C5A}"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487432867"/>
      </p:ext>
    </p:extLst>
  </p:cSld>
  <p:clrMapOvr>
    <a:masterClrMapping/>
  </p:clrMapOvr>
  <p:transition spd="med">
    <p:cover dir="rd"/>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1219200" y="2044700"/>
            <a:ext cx="3810000" cy="4114800"/>
          </a:xfrm>
        </p:spPr>
        <p:txBody>
          <a:bodyPr/>
          <a:lstStyle/>
          <a:p>
            <a:endParaRPr lang="en-GB"/>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5825736B-5F2E-4097-AB77-EF05A9DD2F39}"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966617629"/>
      </p:ext>
    </p:extLst>
  </p:cSld>
  <p:clrMapOvr>
    <a:masterClrMapping/>
  </p:clrMapOvr>
  <p:transition spd="med">
    <p:cover dir="rd"/>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F4AC41AE-EFC6-4718-9719-30876EB26D71}"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036937423"/>
      </p:ext>
    </p:extLst>
  </p:cSld>
  <p:clrMapOvr>
    <a:masterClrMapping/>
  </p:clrMapOvr>
  <p:transition spd="med">
    <p:cover dir="rd"/>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136265832"/>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408465925"/>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776267532"/>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233549619"/>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8" name="Footer Placeholder 7"/>
          <p:cNvSpPr>
            <a:spLocks noGrp="1"/>
          </p:cNvSpPr>
          <p:nvPr>
            <p:ph type="ftr" sz="quarter" idx="11"/>
          </p:nvPr>
        </p:nvSpPr>
        <p:spPr/>
        <p:txBody>
          <a:bodyPr/>
          <a:lstStyle/>
          <a:p>
            <a:endParaRPr lang="en-GB">
              <a:solidFill>
                <a:prstClr val="white">
                  <a:tint val="75000"/>
                </a:prstClr>
              </a:solidFill>
            </a:endParaRPr>
          </a:p>
        </p:txBody>
      </p:sp>
      <p:sp>
        <p:nvSpPr>
          <p:cNvPr id="9" name="Slide Number Placeholder 8"/>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2309599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685800" y="6248400"/>
            <a:ext cx="1905000" cy="457200"/>
          </a:xfrm>
        </p:spPr>
        <p:txBody>
          <a:bodyPr/>
          <a:lstStyle>
            <a:lvl1pPr>
              <a:defRPr/>
            </a:lvl1pPr>
          </a:lstStyle>
          <a:p>
            <a:r>
              <a:rPr lang="en-GB" smtClean="0">
                <a:solidFill>
                  <a:srgbClr val="3333CC"/>
                </a:solidFill>
              </a:rPr>
              <a:t>14:10</a:t>
            </a:r>
            <a:endParaRPr lang="en-GB">
              <a:solidFill>
                <a:srgbClr val="3333CC"/>
              </a:solidFill>
            </a:endParaRPr>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GB">
              <a:solidFill>
                <a:srgbClr val="3333CC"/>
              </a:solidFill>
            </a:endParaRPr>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7005AB5A-3B55-40F0-A47B-279831DA9835}" type="slidenum">
              <a:rPr lang="en-GB">
                <a:solidFill>
                  <a:srgbClr val="3333CC"/>
                </a:solidFill>
              </a:rPr>
              <a:pPr/>
              <a:t>‹#›</a:t>
            </a:fld>
            <a:endParaRPr lang="en-GB">
              <a:solidFill>
                <a:srgbClr val="3333CC"/>
              </a:solidFill>
            </a:endParaRPr>
          </a:p>
        </p:txBody>
      </p:sp>
    </p:spTree>
    <p:extLst>
      <p:ext uri="{BB962C8B-B14F-4D97-AF65-F5344CB8AC3E}">
        <p14:creationId xmlns:p14="http://schemas.microsoft.com/office/powerpoint/2010/main" val="157340516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4" name="Footer Placeholder 3"/>
          <p:cNvSpPr>
            <a:spLocks noGrp="1"/>
          </p:cNvSpPr>
          <p:nvPr>
            <p:ph type="ftr" sz="quarter" idx="11"/>
          </p:nvPr>
        </p:nvSpPr>
        <p:spPr/>
        <p:txBody>
          <a:bodyPr/>
          <a:lstStyle/>
          <a:p>
            <a:endParaRPr lang="en-GB">
              <a:solidFill>
                <a:prstClr val="white">
                  <a:tint val="75000"/>
                </a:prstClr>
              </a:solidFill>
            </a:endParaRPr>
          </a:p>
        </p:txBody>
      </p:sp>
      <p:sp>
        <p:nvSpPr>
          <p:cNvPr id="5" name="Slide Number Placeholder 4"/>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499933080"/>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3" name="Footer Placeholder 2"/>
          <p:cNvSpPr>
            <a:spLocks noGrp="1"/>
          </p:cNvSpPr>
          <p:nvPr>
            <p:ph type="ftr" sz="quarter" idx="11"/>
          </p:nvPr>
        </p:nvSpPr>
        <p:spPr/>
        <p:txBody>
          <a:bodyPr/>
          <a:lstStyle/>
          <a:p>
            <a:endParaRPr lang="en-GB">
              <a:solidFill>
                <a:prstClr val="white">
                  <a:tint val="75000"/>
                </a:prstClr>
              </a:solidFill>
            </a:endParaRPr>
          </a:p>
        </p:txBody>
      </p:sp>
      <p:sp>
        <p:nvSpPr>
          <p:cNvPr id="4" name="Slide Number Placeholder 3"/>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91556074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720138354"/>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86750284"/>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835321897"/>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39041632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0A632C5-82DE-48D3-867E-8A09F01B3C5A}"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044795075"/>
      </p:ext>
    </p:extLst>
  </p:cSld>
  <p:clrMapOvr>
    <a:masterClrMapping/>
  </p:clrMapOvr>
  <p:transition spd="med">
    <p:cover dir="rd"/>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1219200" y="2044700"/>
            <a:ext cx="3810000" cy="4114800"/>
          </a:xfrm>
        </p:spPr>
        <p:txBody>
          <a:bodyPr/>
          <a:lstStyle/>
          <a:p>
            <a:endParaRPr lang="en-GB"/>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5825736B-5F2E-4097-AB77-EF05A9DD2F39}"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884050983"/>
      </p:ext>
    </p:extLst>
  </p:cSld>
  <p:clrMapOvr>
    <a:masterClrMapping/>
  </p:clrMapOvr>
  <p:transition spd="med">
    <p:cover dir="rd"/>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F4AC41AE-EFC6-4718-9719-30876EB26D71}"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519559590"/>
      </p:ext>
    </p:extLst>
  </p:cSld>
  <p:clrMapOvr>
    <a:masterClrMapping/>
  </p:clrMapOvr>
  <p:transition spd="med">
    <p:cover dir="rd"/>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black">
                    <a:tint val="75000"/>
                  </a:prstClr>
                </a:solidFill>
              </a:rPr>
              <a:t>14:10</a:t>
            </a:r>
            <a:endParaRPr lang="en-GB"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GB"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4DBD07F-6F0D-4104-B64A-E0DAA1B4B6DB}"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6259239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GB" smtClean="0">
                <a:solidFill>
                  <a:srgbClr val="3333CC"/>
                </a:solidFill>
              </a:rPr>
              <a:t>14:10</a:t>
            </a:r>
            <a:endParaRPr lang="en-US">
              <a:solidFill>
                <a:srgbClr val="3333CC"/>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3333CC"/>
              </a:solidFill>
            </a:endParaRPr>
          </a:p>
        </p:txBody>
      </p:sp>
      <p:sp>
        <p:nvSpPr>
          <p:cNvPr id="4" name="Slide Number Placeholder 3"/>
          <p:cNvSpPr>
            <a:spLocks noGrp="1"/>
          </p:cNvSpPr>
          <p:nvPr>
            <p:ph type="sldNum" sz="quarter" idx="12"/>
          </p:nvPr>
        </p:nvSpPr>
        <p:spPr/>
        <p:txBody>
          <a:bodyPr/>
          <a:lstStyle>
            <a:lvl1pPr>
              <a:defRPr/>
            </a:lvl1pPr>
          </a:lstStyle>
          <a:p>
            <a:fld id="{BE096FA9-FBE4-47BE-8B07-B08B432FFBCC}" type="slidenum">
              <a:rPr lang="en-US">
                <a:solidFill>
                  <a:srgbClr val="3333CC"/>
                </a:solidFill>
              </a:rPr>
              <a:pPr/>
              <a:t>‹#›</a:t>
            </a:fld>
            <a:endParaRPr lang="en-US">
              <a:solidFill>
                <a:srgbClr val="3333CC"/>
              </a:solidFill>
            </a:endParaRPr>
          </a:p>
        </p:txBody>
      </p:sp>
    </p:spTree>
    <p:extLst>
      <p:ext uri="{BB962C8B-B14F-4D97-AF65-F5344CB8AC3E}">
        <p14:creationId xmlns:p14="http://schemas.microsoft.com/office/powerpoint/2010/main" val="467728054"/>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339567770"/>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53708962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35540703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91893704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8" name="Footer Placeholder 7"/>
          <p:cNvSpPr>
            <a:spLocks noGrp="1"/>
          </p:cNvSpPr>
          <p:nvPr>
            <p:ph type="ftr" sz="quarter" idx="11"/>
          </p:nvPr>
        </p:nvSpPr>
        <p:spPr/>
        <p:txBody>
          <a:bodyPr/>
          <a:lstStyle/>
          <a:p>
            <a:endParaRPr lang="en-GB">
              <a:solidFill>
                <a:prstClr val="white">
                  <a:tint val="75000"/>
                </a:prstClr>
              </a:solidFill>
            </a:endParaRPr>
          </a:p>
        </p:txBody>
      </p:sp>
      <p:sp>
        <p:nvSpPr>
          <p:cNvPr id="9" name="Slide Number Placeholder 8"/>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653730014"/>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4" name="Footer Placeholder 3"/>
          <p:cNvSpPr>
            <a:spLocks noGrp="1"/>
          </p:cNvSpPr>
          <p:nvPr>
            <p:ph type="ftr" sz="quarter" idx="11"/>
          </p:nvPr>
        </p:nvSpPr>
        <p:spPr/>
        <p:txBody>
          <a:bodyPr/>
          <a:lstStyle/>
          <a:p>
            <a:endParaRPr lang="en-GB">
              <a:solidFill>
                <a:prstClr val="white">
                  <a:tint val="75000"/>
                </a:prstClr>
              </a:solidFill>
            </a:endParaRPr>
          </a:p>
        </p:txBody>
      </p:sp>
      <p:sp>
        <p:nvSpPr>
          <p:cNvPr id="5" name="Slide Number Placeholder 4"/>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500716355"/>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3" name="Footer Placeholder 2"/>
          <p:cNvSpPr>
            <a:spLocks noGrp="1"/>
          </p:cNvSpPr>
          <p:nvPr>
            <p:ph type="ftr" sz="quarter" idx="11"/>
          </p:nvPr>
        </p:nvSpPr>
        <p:spPr/>
        <p:txBody>
          <a:bodyPr/>
          <a:lstStyle/>
          <a:p>
            <a:endParaRPr lang="en-GB">
              <a:solidFill>
                <a:prstClr val="white">
                  <a:tint val="75000"/>
                </a:prstClr>
              </a:solidFill>
            </a:endParaRPr>
          </a:p>
        </p:txBody>
      </p:sp>
      <p:sp>
        <p:nvSpPr>
          <p:cNvPr id="4" name="Slide Number Placeholder 3"/>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445314934"/>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574713411"/>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468094744"/>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6282486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GB" smtClean="0">
                <a:solidFill>
                  <a:srgbClr val="3333CC"/>
                </a:solidFill>
              </a:rPr>
              <a:t>14:10</a:t>
            </a:r>
            <a:endParaRPr lang="en-US">
              <a:solidFill>
                <a:srgbClr val="3333CC"/>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3333CC"/>
              </a:solidFill>
            </a:endParaRPr>
          </a:p>
        </p:txBody>
      </p:sp>
      <p:sp>
        <p:nvSpPr>
          <p:cNvPr id="6" name="Slide Number Placeholder 5"/>
          <p:cNvSpPr>
            <a:spLocks noGrp="1"/>
          </p:cNvSpPr>
          <p:nvPr>
            <p:ph type="sldNum" sz="quarter" idx="12"/>
          </p:nvPr>
        </p:nvSpPr>
        <p:spPr/>
        <p:txBody>
          <a:bodyPr/>
          <a:lstStyle>
            <a:lvl1pPr>
              <a:defRPr/>
            </a:lvl1pPr>
          </a:lstStyle>
          <a:p>
            <a:fld id="{E6DC3341-CD07-4306-9D04-6AD00C2E3177}" type="slidenum">
              <a:rPr lang="en-US">
                <a:solidFill>
                  <a:srgbClr val="3333CC"/>
                </a:solidFill>
              </a:rPr>
              <a:pPr/>
              <a:t>‹#›</a:t>
            </a:fld>
            <a:endParaRPr lang="en-US">
              <a:solidFill>
                <a:srgbClr val="3333CC"/>
              </a:solidFill>
            </a:endParaRPr>
          </a:p>
        </p:txBody>
      </p:sp>
    </p:spTree>
    <p:extLst>
      <p:ext uri="{BB962C8B-B14F-4D97-AF65-F5344CB8AC3E}">
        <p14:creationId xmlns:p14="http://schemas.microsoft.com/office/powerpoint/2010/main" val="2084900864"/>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14947917"/>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0A632C5-82DE-48D3-867E-8A09F01B3C5A}"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577957229"/>
      </p:ext>
    </p:extLst>
  </p:cSld>
  <p:clrMapOvr>
    <a:masterClrMapping/>
  </p:clrMapOvr>
  <p:transition spd="med">
    <p:cover dir="rd"/>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1219200" y="2044700"/>
            <a:ext cx="3810000" cy="4114800"/>
          </a:xfrm>
        </p:spPr>
        <p:txBody>
          <a:bodyPr/>
          <a:lstStyle/>
          <a:p>
            <a:endParaRPr lang="en-GB"/>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5825736B-5F2E-4097-AB77-EF05A9DD2F39}"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149106265"/>
      </p:ext>
    </p:extLst>
  </p:cSld>
  <p:clrMapOvr>
    <a:masterClrMapping/>
  </p:clrMapOvr>
  <p:transition spd="med">
    <p:cover dir="rd"/>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F4AC41AE-EFC6-4718-9719-30876EB26D71}"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255510152"/>
      </p:ext>
    </p:extLst>
  </p:cSld>
  <p:clrMapOvr>
    <a:masterClrMapping/>
  </p:clrMapOvr>
  <p:transition spd="med">
    <p:cover dir="rd"/>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5181600" y="2044700"/>
            <a:ext cx="3810000" cy="4114800"/>
          </a:xfrm>
        </p:spPr>
        <p:txBody>
          <a:bodyPr/>
          <a:lstStyle/>
          <a:p>
            <a:r>
              <a:rPr lang="en-US" smtClean="0"/>
              <a:t>Click icon to add chart</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0A632C5-82DE-48D3-867E-8A09F01B3C5A}"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065611075"/>
      </p:ext>
    </p:extLst>
  </p:cSld>
  <p:clrMapOvr>
    <a:masterClrMapping/>
  </p:clrMapOvr>
  <p:transition spd="med">
    <p:cover dir="rd"/>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1219200" y="2044700"/>
            <a:ext cx="3810000" cy="4114800"/>
          </a:xfrm>
        </p:spPr>
        <p:txBody>
          <a:bodyPr/>
          <a:lstStyle/>
          <a:p>
            <a:endParaRPr lang="en-GB"/>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5825736B-5F2E-4097-AB77-EF05A9DD2F39}"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72737983"/>
      </p:ext>
    </p:extLst>
  </p:cSld>
  <p:clrMapOvr>
    <a:masterClrMapping/>
  </p:clrMapOvr>
  <p:transition spd="med">
    <p:cover dir="rd"/>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srgbClr val="FFFFFF"/>
                </a:solidFill>
              </a:rPr>
              <a:t>14:10</a:t>
            </a:r>
            <a:endParaRPr lang="en-GB">
              <a:solidFill>
                <a:srgbClr val="FFFFFF"/>
              </a:solidFill>
            </a:endParaRPr>
          </a:p>
        </p:txBody>
      </p:sp>
      <p:sp>
        <p:nvSpPr>
          <p:cNvPr id="4" name="Footer Placeholder 3"/>
          <p:cNvSpPr>
            <a:spLocks noGrp="1"/>
          </p:cNvSpPr>
          <p:nvPr>
            <p:ph type="ftr" sz="quarter" idx="11"/>
          </p:nvPr>
        </p:nvSpPr>
        <p:spPr/>
        <p:txBody>
          <a:bodyPr/>
          <a:lstStyle/>
          <a:p>
            <a:endParaRPr lang="en-GB">
              <a:solidFill>
                <a:srgbClr val="FFFFFF"/>
              </a:solidFill>
            </a:endParaRPr>
          </a:p>
        </p:txBody>
      </p:sp>
      <p:sp>
        <p:nvSpPr>
          <p:cNvPr id="5" name="Slide Number Placeholder 4"/>
          <p:cNvSpPr>
            <a:spLocks noGrp="1"/>
          </p:cNvSpPr>
          <p:nvPr>
            <p:ph type="sldNum" sz="quarter" idx="12"/>
          </p:nvPr>
        </p:nvSpPr>
        <p:spPr/>
        <p:txBody>
          <a:bodyPr/>
          <a:lstStyle/>
          <a:p>
            <a:fld id="{5D2614CD-30CF-4B43-A075-04F87145E42A}" type="slidenum">
              <a:rPr lang="en-GB" smtClean="0">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040113502"/>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srgbClr val="FFFFFF"/>
                </a:solidFill>
              </a:rPr>
              <a:t>14:10</a:t>
            </a:r>
            <a:endParaRPr lang="en-GB">
              <a:solidFill>
                <a:srgbClr val="FFFFFF"/>
              </a:solidFill>
            </a:endParaRPr>
          </a:p>
        </p:txBody>
      </p:sp>
      <p:sp>
        <p:nvSpPr>
          <p:cNvPr id="5" name="Footer Placeholder 4"/>
          <p:cNvSpPr>
            <a:spLocks noGrp="1"/>
          </p:cNvSpPr>
          <p:nvPr>
            <p:ph type="ftr" sz="quarter" idx="11"/>
          </p:nvPr>
        </p:nvSpPr>
        <p:spPr/>
        <p:txBody>
          <a:bodyPr/>
          <a:lstStyle/>
          <a:p>
            <a:endParaRPr lang="en-GB">
              <a:solidFill>
                <a:srgbClr val="FFFFFF"/>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804004375"/>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srgbClr val="FFFFFF"/>
                </a:solidFill>
              </a:rPr>
              <a:t>14:10</a:t>
            </a:r>
            <a:endParaRPr lang="en-GB">
              <a:solidFill>
                <a:srgbClr val="FFFFFF"/>
              </a:solidFill>
            </a:endParaRPr>
          </a:p>
        </p:txBody>
      </p:sp>
      <p:sp>
        <p:nvSpPr>
          <p:cNvPr id="6" name="Footer Placeholder 5"/>
          <p:cNvSpPr>
            <a:spLocks noGrp="1"/>
          </p:cNvSpPr>
          <p:nvPr>
            <p:ph type="ftr" sz="quarter" idx="11"/>
          </p:nvPr>
        </p:nvSpPr>
        <p:spPr/>
        <p:txBody>
          <a:bodyPr/>
          <a:lstStyle/>
          <a:p>
            <a:endParaRPr lang="en-GB">
              <a:solidFill>
                <a:srgbClr val="FFFFFF"/>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586120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t>14:10</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2614CD-30CF-4B43-A075-04F87145E42A}" type="slidenum">
              <a:rPr lang="en-GB" smtClean="0"/>
              <a:t>‹#›</a:t>
            </a:fld>
            <a:endParaRPr lang="en-GB"/>
          </a:p>
        </p:txBody>
      </p:sp>
    </p:spTree>
    <p:extLst>
      <p:ext uri="{BB962C8B-B14F-4D97-AF65-F5344CB8AC3E}">
        <p14:creationId xmlns:p14="http://schemas.microsoft.com/office/powerpoint/2010/main" val="2804004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6938290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7222254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9938773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1553598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8" name="Footer Placeholder 7"/>
          <p:cNvSpPr>
            <a:spLocks noGrp="1"/>
          </p:cNvSpPr>
          <p:nvPr>
            <p:ph type="ftr" sz="quarter" idx="11"/>
          </p:nvPr>
        </p:nvSpPr>
        <p:spPr/>
        <p:txBody>
          <a:bodyPr/>
          <a:lstStyle/>
          <a:p>
            <a:endParaRPr lang="en-GB">
              <a:solidFill>
                <a:prstClr val="white">
                  <a:tint val="75000"/>
                </a:prstClr>
              </a:solidFill>
            </a:endParaRPr>
          </a:p>
        </p:txBody>
      </p:sp>
      <p:sp>
        <p:nvSpPr>
          <p:cNvPr id="9" name="Slide Number Placeholder 8"/>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0126784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4" name="Footer Placeholder 3"/>
          <p:cNvSpPr>
            <a:spLocks noGrp="1"/>
          </p:cNvSpPr>
          <p:nvPr>
            <p:ph type="ftr" sz="quarter" idx="11"/>
          </p:nvPr>
        </p:nvSpPr>
        <p:spPr/>
        <p:txBody>
          <a:bodyPr/>
          <a:lstStyle/>
          <a:p>
            <a:endParaRPr lang="en-GB">
              <a:solidFill>
                <a:prstClr val="white">
                  <a:tint val="75000"/>
                </a:prstClr>
              </a:solidFill>
            </a:endParaRPr>
          </a:p>
        </p:txBody>
      </p:sp>
      <p:sp>
        <p:nvSpPr>
          <p:cNvPr id="5" name="Slide Number Placeholder 4"/>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2073419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3" name="Footer Placeholder 2"/>
          <p:cNvSpPr>
            <a:spLocks noGrp="1"/>
          </p:cNvSpPr>
          <p:nvPr>
            <p:ph type="ftr" sz="quarter" idx="11"/>
          </p:nvPr>
        </p:nvSpPr>
        <p:spPr/>
        <p:txBody>
          <a:bodyPr/>
          <a:lstStyle/>
          <a:p>
            <a:endParaRPr lang="en-GB">
              <a:solidFill>
                <a:prstClr val="white">
                  <a:tint val="75000"/>
                </a:prstClr>
              </a:solidFill>
            </a:endParaRPr>
          </a:p>
        </p:txBody>
      </p:sp>
      <p:sp>
        <p:nvSpPr>
          <p:cNvPr id="4" name="Slide Number Placeholder 3"/>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3129206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3606578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976142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193591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t>14:10</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D2614CD-30CF-4B43-A075-04F87145E42A}" type="slidenum">
              <a:rPr lang="en-GB" smtClean="0"/>
              <a:t>‹#›</a:t>
            </a:fld>
            <a:endParaRPr lang="en-GB"/>
          </a:p>
        </p:txBody>
      </p:sp>
    </p:spTree>
    <p:extLst>
      <p:ext uri="{BB962C8B-B14F-4D97-AF65-F5344CB8AC3E}">
        <p14:creationId xmlns:p14="http://schemas.microsoft.com/office/powerpoint/2010/main" val="26109934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0109053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GB" smtClean="0">
                <a:solidFill>
                  <a:srgbClr val="6666FF"/>
                </a:solidFill>
              </a:rPr>
              <a:t>14:10</a:t>
            </a:r>
            <a:endParaRPr lang="en-GB">
              <a:solidFill>
                <a:srgbClr val="6666FF"/>
              </a:solidFill>
            </a:endParaRPr>
          </a:p>
        </p:txBody>
      </p:sp>
      <p:sp>
        <p:nvSpPr>
          <p:cNvPr id="3" name="Footer Placeholder 2"/>
          <p:cNvSpPr>
            <a:spLocks noGrp="1"/>
          </p:cNvSpPr>
          <p:nvPr>
            <p:ph type="ftr" sz="quarter" idx="11"/>
          </p:nvPr>
        </p:nvSpPr>
        <p:spPr/>
        <p:txBody>
          <a:bodyPr/>
          <a:lstStyle>
            <a:lvl1pPr>
              <a:defRPr/>
            </a:lvl1pPr>
          </a:lstStyle>
          <a:p>
            <a:endParaRPr lang="en-GB">
              <a:solidFill>
                <a:srgbClr val="6666FF"/>
              </a:solidFill>
            </a:endParaRPr>
          </a:p>
        </p:txBody>
      </p:sp>
      <p:sp>
        <p:nvSpPr>
          <p:cNvPr id="4" name="Slide Number Placeholder 3"/>
          <p:cNvSpPr>
            <a:spLocks noGrp="1"/>
          </p:cNvSpPr>
          <p:nvPr>
            <p:ph type="sldNum" sz="quarter" idx="12"/>
          </p:nvPr>
        </p:nvSpPr>
        <p:spPr/>
        <p:txBody>
          <a:bodyPr/>
          <a:lstStyle>
            <a:lvl1pPr>
              <a:defRPr/>
            </a:lvl1pPr>
          </a:lstStyle>
          <a:p>
            <a:fld id="{45BA5F80-6C0D-4D69-9736-BE1FA0D4031D}" type="slidenum">
              <a:rPr lang="en-GB">
                <a:solidFill>
                  <a:srgbClr val="6666FF"/>
                </a:solidFill>
              </a:rPr>
              <a:pPr/>
              <a:t>‹#›</a:t>
            </a:fld>
            <a:endParaRPr lang="en-GB">
              <a:solidFill>
                <a:srgbClr val="6666FF"/>
              </a:solidFill>
            </a:endParaRPr>
          </a:p>
        </p:txBody>
      </p:sp>
    </p:spTree>
    <p:extLst>
      <p:ext uri="{BB962C8B-B14F-4D97-AF65-F5344CB8AC3E}">
        <p14:creationId xmlns:p14="http://schemas.microsoft.com/office/powerpoint/2010/main" val="41021229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GB" smtClean="0">
                <a:solidFill>
                  <a:srgbClr val="6666FF"/>
                </a:solidFill>
              </a:rPr>
              <a:t>14:10</a:t>
            </a:r>
            <a:endParaRPr lang="en-GB">
              <a:solidFill>
                <a:srgbClr val="6666FF"/>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6666FF"/>
              </a:solidFill>
            </a:endParaRPr>
          </a:p>
        </p:txBody>
      </p:sp>
      <p:sp>
        <p:nvSpPr>
          <p:cNvPr id="5" name="Slide Number Placeholder 4"/>
          <p:cNvSpPr>
            <a:spLocks noGrp="1"/>
          </p:cNvSpPr>
          <p:nvPr>
            <p:ph type="sldNum" sz="quarter" idx="12"/>
          </p:nvPr>
        </p:nvSpPr>
        <p:spPr/>
        <p:txBody>
          <a:bodyPr/>
          <a:lstStyle>
            <a:lvl1pPr>
              <a:defRPr/>
            </a:lvl1pPr>
          </a:lstStyle>
          <a:p>
            <a:fld id="{09DCFE6C-65EB-4463-8267-AA72F1AD0EF0}" type="slidenum">
              <a:rPr lang="en-GB">
                <a:solidFill>
                  <a:srgbClr val="6666FF"/>
                </a:solidFill>
              </a:rPr>
              <a:pPr/>
              <a:t>‹#›</a:t>
            </a:fld>
            <a:endParaRPr lang="en-GB">
              <a:solidFill>
                <a:srgbClr val="6666FF"/>
              </a:solidFill>
            </a:endParaRPr>
          </a:p>
        </p:txBody>
      </p:sp>
    </p:spTree>
    <p:extLst>
      <p:ext uri="{BB962C8B-B14F-4D97-AF65-F5344CB8AC3E}">
        <p14:creationId xmlns:p14="http://schemas.microsoft.com/office/powerpoint/2010/main" val="23070452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srgbClr val="FFFFFF"/>
                </a:solidFill>
              </a:rPr>
              <a:t>14:10</a:t>
            </a:r>
            <a:endParaRPr lang="en-GB">
              <a:solidFill>
                <a:srgbClr val="FFFFFF"/>
              </a:solidFill>
            </a:endParaRPr>
          </a:p>
        </p:txBody>
      </p:sp>
      <p:sp>
        <p:nvSpPr>
          <p:cNvPr id="5" name="Footer Placeholder 4"/>
          <p:cNvSpPr>
            <a:spLocks noGrp="1"/>
          </p:cNvSpPr>
          <p:nvPr>
            <p:ph type="ftr" sz="quarter" idx="11"/>
          </p:nvPr>
        </p:nvSpPr>
        <p:spPr/>
        <p:txBody>
          <a:bodyPr/>
          <a:lstStyle/>
          <a:p>
            <a:endParaRPr lang="en-GB">
              <a:solidFill>
                <a:srgbClr val="FFFFFF"/>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42599459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GB" smtClean="0">
                <a:solidFill>
                  <a:srgbClr val="6666FF"/>
                </a:solidFill>
              </a:rPr>
              <a:t>14:10</a:t>
            </a:r>
            <a:endParaRPr lang="en-GB">
              <a:solidFill>
                <a:srgbClr val="6666FF"/>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6666FF"/>
              </a:solidFill>
            </a:endParaRPr>
          </a:p>
        </p:txBody>
      </p:sp>
      <p:sp>
        <p:nvSpPr>
          <p:cNvPr id="5" name="Slide Number Placeholder 4"/>
          <p:cNvSpPr>
            <a:spLocks noGrp="1"/>
          </p:cNvSpPr>
          <p:nvPr>
            <p:ph type="sldNum" sz="quarter" idx="12"/>
          </p:nvPr>
        </p:nvSpPr>
        <p:spPr/>
        <p:txBody>
          <a:bodyPr/>
          <a:lstStyle>
            <a:lvl1pPr>
              <a:defRPr/>
            </a:lvl1pPr>
          </a:lstStyle>
          <a:p>
            <a:fld id="{09DCFE6C-65EB-4463-8267-AA72F1AD0EF0}" type="slidenum">
              <a:rPr lang="en-GB">
                <a:solidFill>
                  <a:srgbClr val="6666FF"/>
                </a:solidFill>
              </a:rPr>
              <a:pPr/>
              <a:t>‹#›</a:t>
            </a:fld>
            <a:endParaRPr lang="en-GB">
              <a:solidFill>
                <a:srgbClr val="6666FF"/>
              </a:solidFill>
            </a:endParaRPr>
          </a:p>
        </p:txBody>
      </p:sp>
    </p:spTree>
    <p:extLst>
      <p:ext uri="{BB962C8B-B14F-4D97-AF65-F5344CB8AC3E}">
        <p14:creationId xmlns:p14="http://schemas.microsoft.com/office/powerpoint/2010/main" val="23070452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GB" smtClean="0">
                <a:solidFill>
                  <a:srgbClr val="6666FF"/>
                </a:solidFill>
              </a:rPr>
              <a:t>14:10</a:t>
            </a:r>
            <a:endParaRPr lang="en-GB">
              <a:solidFill>
                <a:srgbClr val="6666FF"/>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6666FF"/>
              </a:solidFill>
            </a:endParaRPr>
          </a:p>
        </p:txBody>
      </p:sp>
      <p:sp>
        <p:nvSpPr>
          <p:cNvPr id="5" name="Slide Number Placeholder 4"/>
          <p:cNvSpPr>
            <a:spLocks noGrp="1"/>
          </p:cNvSpPr>
          <p:nvPr>
            <p:ph type="sldNum" sz="quarter" idx="12"/>
          </p:nvPr>
        </p:nvSpPr>
        <p:spPr/>
        <p:txBody>
          <a:bodyPr/>
          <a:lstStyle>
            <a:lvl1pPr>
              <a:defRPr/>
            </a:lvl1pPr>
          </a:lstStyle>
          <a:p>
            <a:fld id="{09DCFE6C-65EB-4463-8267-AA72F1AD0EF0}" type="slidenum">
              <a:rPr lang="en-GB">
                <a:solidFill>
                  <a:srgbClr val="6666FF"/>
                </a:solidFill>
              </a:rPr>
              <a:pPr/>
              <a:t>‹#›</a:t>
            </a:fld>
            <a:endParaRPr lang="en-GB">
              <a:solidFill>
                <a:srgbClr val="6666FF"/>
              </a:solidFill>
            </a:endParaRPr>
          </a:p>
        </p:txBody>
      </p:sp>
    </p:spTree>
    <p:extLst>
      <p:ext uri="{BB962C8B-B14F-4D97-AF65-F5344CB8AC3E}">
        <p14:creationId xmlns:p14="http://schemas.microsoft.com/office/powerpoint/2010/main" val="23070452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GB" smtClean="0">
                <a:solidFill>
                  <a:srgbClr val="6666FF"/>
                </a:solidFill>
              </a:rPr>
              <a:t>14:10</a:t>
            </a:r>
            <a:endParaRPr lang="en-GB">
              <a:solidFill>
                <a:srgbClr val="6666FF"/>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6666FF"/>
              </a:solidFill>
            </a:endParaRPr>
          </a:p>
        </p:txBody>
      </p:sp>
      <p:sp>
        <p:nvSpPr>
          <p:cNvPr id="5" name="Slide Number Placeholder 4"/>
          <p:cNvSpPr>
            <a:spLocks noGrp="1"/>
          </p:cNvSpPr>
          <p:nvPr>
            <p:ph type="sldNum" sz="quarter" idx="12"/>
          </p:nvPr>
        </p:nvSpPr>
        <p:spPr/>
        <p:txBody>
          <a:bodyPr/>
          <a:lstStyle>
            <a:lvl1pPr>
              <a:defRPr/>
            </a:lvl1pPr>
          </a:lstStyle>
          <a:p>
            <a:fld id="{09DCFE6C-65EB-4463-8267-AA72F1AD0EF0}" type="slidenum">
              <a:rPr lang="en-GB">
                <a:solidFill>
                  <a:srgbClr val="6666FF"/>
                </a:solidFill>
              </a:rPr>
              <a:pPr/>
              <a:t>‹#›</a:t>
            </a:fld>
            <a:endParaRPr lang="en-GB">
              <a:solidFill>
                <a:srgbClr val="6666FF"/>
              </a:solidFill>
            </a:endParaRPr>
          </a:p>
        </p:txBody>
      </p:sp>
    </p:spTree>
    <p:extLst>
      <p:ext uri="{BB962C8B-B14F-4D97-AF65-F5344CB8AC3E}">
        <p14:creationId xmlns:p14="http://schemas.microsoft.com/office/powerpoint/2010/main" val="23070452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GB" smtClean="0">
                <a:solidFill>
                  <a:srgbClr val="6666FF"/>
                </a:solidFill>
              </a:rPr>
              <a:t>14:10</a:t>
            </a:r>
            <a:endParaRPr lang="en-GB">
              <a:solidFill>
                <a:srgbClr val="6666FF"/>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6666FF"/>
              </a:solidFill>
            </a:endParaRPr>
          </a:p>
        </p:txBody>
      </p:sp>
      <p:sp>
        <p:nvSpPr>
          <p:cNvPr id="5" name="Slide Number Placeholder 4"/>
          <p:cNvSpPr>
            <a:spLocks noGrp="1"/>
          </p:cNvSpPr>
          <p:nvPr>
            <p:ph type="sldNum" sz="quarter" idx="12"/>
          </p:nvPr>
        </p:nvSpPr>
        <p:spPr/>
        <p:txBody>
          <a:bodyPr/>
          <a:lstStyle>
            <a:lvl1pPr>
              <a:defRPr/>
            </a:lvl1pPr>
          </a:lstStyle>
          <a:p>
            <a:fld id="{09DCFE6C-65EB-4463-8267-AA72F1AD0EF0}" type="slidenum">
              <a:rPr lang="en-GB">
                <a:solidFill>
                  <a:srgbClr val="6666FF"/>
                </a:solidFill>
              </a:rPr>
              <a:pPr/>
              <a:t>‹#›</a:t>
            </a:fld>
            <a:endParaRPr lang="en-GB">
              <a:solidFill>
                <a:srgbClr val="6666FF"/>
              </a:solidFill>
            </a:endParaRPr>
          </a:p>
        </p:txBody>
      </p:sp>
    </p:spTree>
    <p:extLst>
      <p:ext uri="{BB962C8B-B14F-4D97-AF65-F5344CB8AC3E}">
        <p14:creationId xmlns:p14="http://schemas.microsoft.com/office/powerpoint/2010/main" val="23070452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GB" smtClean="0">
                <a:solidFill>
                  <a:srgbClr val="6666FF"/>
                </a:solidFill>
              </a:rPr>
              <a:t>14:10</a:t>
            </a:r>
            <a:endParaRPr lang="en-GB">
              <a:solidFill>
                <a:srgbClr val="6666FF"/>
              </a:solidFill>
            </a:endParaRPr>
          </a:p>
        </p:txBody>
      </p:sp>
      <p:sp>
        <p:nvSpPr>
          <p:cNvPr id="4" name="Footer Placeholder 3"/>
          <p:cNvSpPr>
            <a:spLocks noGrp="1"/>
          </p:cNvSpPr>
          <p:nvPr>
            <p:ph type="ftr" sz="quarter" idx="11"/>
          </p:nvPr>
        </p:nvSpPr>
        <p:spPr/>
        <p:txBody>
          <a:bodyPr/>
          <a:lstStyle>
            <a:lvl1pPr>
              <a:defRPr/>
            </a:lvl1pPr>
          </a:lstStyle>
          <a:p>
            <a:endParaRPr lang="en-GB">
              <a:solidFill>
                <a:srgbClr val="6666FF"/>
              </a:solidFill>
            </a:endParaRPr>
          </a:p>
        </p:txBody>
      </p:sp>
      <p:sp>
        <p:nvSpPr>
          <p:cNvPr id="5" name="Slide Number Placeholder 4"/>
          <p:cNvSpPr>
            <a:spLocks noGrp="1"/>
          </p:cNvSpPr>
          <p:nvPr>
            <p:ph type="sldNum" sz="quarter" idx="12"/>
          </p:nvPr>
        </p:nvSpPr>
        <p:spPr/>
        <p:txBody>
          <a:bodyPr/>
          <a:lstStyle>
            <a:lvl1pPr>
              <a:defRPr/>
            </a:lvl1pPr>
          </a:lstStyle>
          <a:p>
            <a:fld id="{09DCFE6C-65EB-4463-8267-AA72F1AD0EF0}" type="slidenum">
              <a:rPr lang="en-GB">
                <a:solidFill>
                  <a:srgbClr val="6666FF"/>
                </a:solidFill>
              </a:rPr>
              <a:pPr/>
              <a:t>‹#›</a:t>
            </a:fld>
            <a:endParaRPr lang="en-GB">
              <a:solidFill>
                <a:srgbClr val="6666FF"/>
              </a:solidFill>
            </a:endParaRPr>
          </a:p>
        </p:txBody>
      </p:sp>
    </p:spTree>
    <p:extLst>
      <p:ext uri="{BB962C8B-B14F-4D97-AF65-F5344CB8AC3E}">
        <p14:creationId xmlns:p14="http://schemas.microsoft.com/office/powerpoint/2010/main" val="23070452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solidFill>
                  <a:srgbClr val="000000"/>
                </a:solidFill>
              </a:rPr>
              <a:t>14:10</a:t>
            </a: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F9554EA1-E705-42F2-AB6D-C2B6EBCC755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70662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t>14:10</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2614CD-30CF-4B43-A075-04F87145E42A}" type="slidenum">
              <a:rPr lang="en-GB" smtClean="0"/>
              <a:t>‹#›</a:t>
            </a:fld>
            <a:endParaRPr lang="en-GB"/>
          </a:p>
        </p:txBody>
      </p:sp>
    </p:spTree>
    <p:extLst>
      <p:ext uri="{BB962C8B-B14F-4D97-AF65-F5344CB8AC3E}">
        <p14:creationId xmlns:p14="http://schemas.microsoft.com/office/powerpoint/2010/main" val="358612033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13041168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1162712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6756848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5953411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8" name="Footer Placeholder 7"/>
          <p:cNvSpPr>
            <a:spLocks noGrp="1"/>
          </p:cNvSpPr>
          <p:nvPr>
            <p:ph type="ftr" sz="quarter" idx="11"/>
          </p:nvPr>
        </p:nvSpPr>
        <p:spPr/>
        <p:txBody>
          <a:bodyPr/>
          <a:lstStyle/>
          <a:p>
            <a:endParaRPr lang="en-GB">
              <a:solidFill>
                <a:prstClr val="white">
                  <a:tint val="75000"/>
                </a:prstClr>
              </a:solidFill>
            </a:endParaRPr>
          </a:p>
        </p:txBody>
      </p:sp>
      <p:sp>
        <p:nvSpPr>
          <p:cNvPr id="9" name="Slide Number Placeholder 8"/>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9354932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4" name="Footer Placeholder 3"/>
          <p:cNvSpPr>
            <a:spLocks noGrp="1"/>
          </p:cNvSpPr>
          <p:nvPr>
            <p:ph type="ftr" sz="quarter" idx="11"/>
          </p:nvPr>
        </p:nvSpPr>
        <p:spPr/>
        <p:txBody>
          <a:bodyPr/>
          <a:lstStyle/>
          <a:p>
            <a:endParaRPr lang="en-GB">
              <a:solidFill>
                <a:prstClr val="white">
                  <a:tint val="75000"/>
                </a:prstClr>
              </a:solidFill>
            </a:endParaRPr>
          </a:p>
        </p:txBody>
      </p:sp>
      <p:sp>
        <p:nvSpPr>
          <p:cNvPr id="5" name="Slide Number Placeholder 4"/>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40587299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3" name="Footer Placeholder 2"/>
          <p:cNvSpPr>
            <a:spLocks noGrp="1"/>
          </p:cNvSpPr>
          <p:nvPr>
            <p:ph type="ftr" sz="quarter" idx="11"/>
          </p:nvPr>
        </p:nvSpPr>
        <p:spPr/>
        <p:txBody>
          <a:bodyPr/>
          <a:lstStyle/>
          <a:p>
            <a:endParaRPr lang="en-GB">
              <a:solidFill>
                <a:prstClr val="white">
                  <a:tint val="75000"/>
                </a:prstClr>
              </a:solidFill>
            </a:endParaRPr>
          </a:p>
        </p:txBody>
      </p:sp>
      <p:sp>
        <p:nvSpPr>
          <p:cNvPr id="4" name="Slide Number Placeholder 3"/>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0692224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6213693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7446698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99936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t>14:10</a:t>
            </a:r>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D2614CD-30CF-4B43-A075-04F87145E42A}" type="slidenum">
              <a:rPr lang="en-GB" smtClean="0"/>
              <a:t>‹#›</a:t>
            </a:fld>
            <a:endParaRPr lang="en-GB"/>
          </a:p>
        </p:txBody>
      </p:sp>
    </p:spTree>
    <p:extLst>
      <p:ext uri="{BB962C8B-B14F-4D97-AF65-F5344CB8AC3E}">
        <p14:creationId xmlns:p14="http://schemas.microsoft.com/office/powerpoint/2010/main" val="35562615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41476885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0A632C5-82DE-48D3-867E-8A09F01B3C5A}"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281740101"/>
      </p:ext>
    </p:extLst>
  </p:cSld>
  <p:clrMapOvr>
    <a:masterClrMapping/>
  </p:clrMapOvr>
  <p:transition spd="med">
    <p:cover dir="rd"/>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1219200" y="2044700"/>
            <a:ext cx="3810000" cy="4114800"/>
          </a:xfrm>
        </p:spPr>
        <p:txBody>
          <a:bodyPr/>
          <a:lstStyle/>
          <a:p>
            <a:endParaRPr lang="en-GB"/>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5825736B-5F2E-4097-AB77-EF05A9DD2F39}"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359115124"/>
      </p:ext>
    </p:extLst>
  </p:cSld>
  <p:clrMapOvr>
    <a:masterClrMapping/>
  </p:clrMapOvr>
  <p:transition spd="med">
    <p:cover dir="rd"/>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F4AC41AE-EFC6-4718-9719-30876EB26D71}"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601839340"/>
      </p:ext>
    </p:extLst>
  </p:cSld>
  <p:clrMapOvr>
    <a:masterClrMapping/>
  </p:clrMapOvr>
  <p:transition spd="med">
    <p:cover dir="rd"/>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GB" smtClean="0">
                <a:solidFill>
                  <a:srgbClr val="3333CC"/>
                </a:solidFill>
              </a:rPr>
              <a:t>14:10</a:t>
            </a:r>
            <a:endParaRPr lang="en-US">
              <a:solidFill>
                <a:srgbClr val="3333CC"/>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3333CC"/>
              </a:solidFill>
            </a:endParaRPr>
          </a:p>
        </p:txBody>
      </p:sp>
      <p:sp>
        <p:nvSpPr>
          <p:cNvPr id="5" name="Slide Number Placeholder 4"/>
          <p:cNvSpPr>
            <a:spLocks noGrp="1"/>
          </p:cNvSpPr>
          <p:nvPr>
            <p:ph type="sldNum" sz="quarter" idx="12"/>
          </p:nvPr>
        </p:nvSpPr>
        <p:spPr/>
        <p:txBody>
          <a:bodyPr/>
          <a:lstStyle>
            <a:lvl1pPr>
              <a:defRPr/>
            </a:lvl1pPr>
          </a:lstStyle>
          <a:p>
            <a:fld id="{405F0CA3-A8E8-415F-96B3-3121C4EED7FF}" type="slidenum">
              <a:rPr lang="en-US">
                <a:solidFill>
                  <a:srgbClr val="3333CC"/>
                </a:solidFill>
              </a:rPr>
              <a:pPr/>
              <a:t>‹#›</a:t>
            </a:fld>
            <a:endParaRPr lang="en-US">
              <a:solidFill>
                <a:srgbClr val="3333CC"/>
              </a:solidFill>
            </a:endParaRPr>
          </a:p>
        </p:txBody>
      </p:sp>
    </p:spTree>
    <p:extLst>
      <p:ext uri="{BB962C8B-B14F-4D97-AF65-F5344CB8AC3E}">
        <p14:creationId xmlns:p14="http://schemas.microsoft.com/office/powerpoint/2010/main" val="3059341878"/>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Date Placeholder 5"/>
          <p:cNvSpPr>
            <a:spLocks noGrp="1"/>
          </p:cNvSpPr>
          <p:nvPr>
            <p:ph type="dt" sz="half" idx="10"/>
          </p:nvPr>
        </p:nvSpPr>
        <p:spPr>
          <a:xfrm>
            <a:off x="685800" y="6248400"/>
            <a:ext cx="1905000" cy="457200"/>
          </a:xfrm>
        </p:spPr>
        <p:txBody>
          <a:bodyPr/>
          <a:lstStyle>
            <a:lvl1pPr>
              <a:defRPr/>
            </a:lvl1pPr>
          </a:lstStyle>
          <a:p>
            <a:r>
              <a:rPr lang="en-GB" smtClean="0">
                <a:solidFill>
                  <a:srgbClr val="3333CC"/>
                </a:solidFill>
              </a:rPr>
              <a:t>14:10</a:t>
            </a:r>
            <a:endParaRPr lang="en-GB">
              <a:solidFill>
                <a:srgbClr val="3333CC"/>
              </a:solidFill>
            </a:endParaRPr>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GB">
              <a:solidFill>
                <a:srgbClr val="3333CC"/>
              </a:solidFill>
            </a:endParaRPr>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7005AB5A-3B55-40F0-A47B-279831DA9835}" type="slidenum">
              <a:rPr lang="en-GB">
                <a:solidFill>
                  <a:srgbClr val="3333CC"/>
                </a:solidFill>
              </a:rPr>
              <a:pPr/>
              <a:t>‹#›</a:t>
            </a:fld>
            <a:endParaRPr lang="en-GB">
              <a:solidFill>
                <a:srgbClr val="3333CC"/>
              </a:solidFill>
            </a:endParaRPr>
          </a:p>
        </p:txBody>
      </p:sp>
    </p:spTree>
    <p:extLst>
      <p:ext uri="{BB962C8B-B14F-4D97-AF65-F5344CB8AC3E}">
        <p14:creationId xmlns:p14="http://schemas.microsoft.com/office/powerpoint/2010/main" val="246044007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685800" y="1981200"/>
            <a:ext cx="3810000" cy="4114800"/>
          </a:xfrm>
        </p:spPr>
        <p:txBody>
          <a:bodyPr/>
          <a:lstStyle/>
          <a:p>
            <a:endParaRPr lang="en-GB"/>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85800" y="6248400"/>
            <a:ext cx="1905000" cy="457200"/>
          </a:xfrm>
        </p:spPr>
        <p:txBody>
          <a:bodyPr/>
          <a:lstStyle>
            <a:lvl1pPr>
              <a:defRPr/>
            </a:lvl1pPr>
          </a:lstStyle>
          <a:p>
            <a:r>
              <a:rPr lang="en-GB" smtClean="0">
                <a:solidFill>
                  <a:srgbClr val="3333CC"/>
                </a:solidFill>
              </a:rPr>
              <a:t>14:10</a:t>
            </a:r>
            <a:endParaRPr lang="en-GB">
              <a:solidFill>
                <a:srgbClr val="3333CC"/>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GB">
              <a:solidFill>
                <a:srgbClr val="3333CC"/>
              </a:solidFill>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EE72F9CC-6323-48AD-9A7A-A6358157A699}" type="slidenum">
              <a:rPr lang="en-GB">
                <a:solidFill>
                  <a:srgbClr val="3333CC"/>
                </a:solidFill>
              </a:rPr>
              <a:pPr/>
              <a:t>‹#›</a:t>
            </a:fld>
            <a:endParaRPr lang="en-GB">
              <a:solidFill>
                <a:srgbClr val="3333CC"/>
              </a:solidFill>
            </a:endParaRPr>
          </a:p>
        </p:txBody>
      </p:sp>
    </p:spTree>
    <p:extLst>
      <p:ext uri="{BB962C8B-B14F-4D97-AF65-F5344CB8AC3E}">
        <p14:creationId xmlns:p14="http://schemas.microsoft.com/office/powerpoint/2010/main" val="123023516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48200" y="1981200"/>
            <a:ext cx="3810000" cy="4114800"/>
          </a:xfrm>
        </p:spPr>
        <p:txBody>
          <a:bodyPr/>
          <a:lstStyle/>
          <a:p>
            <a:endParaRPr lang="en-GB"/>
          </a:p>
        </p:txBody>
      </p:sp>
      <p:sp>
        <p:nvSpPr>
          <p:cNvPr id="5" name="Date Placeholder 4"/>
          <p:cNvSpPr>
            <a:spLocks noGrp="1"/>
          </p:cNvSpPr>
          <p:nvPr>
            <p:ph type="dt" sz="half" idx="10"/>
          </p:nvPr>
        </p:nvSpPr>
        <p:spPr>
          <a:xfrm>
            <a:off x="685800" y="6248400"/>
            <a:ext cx="1905000" cy="457200"/>
          </a:xfrm>
        </p:spPr>
        <p:txBody>
          <a:bodyPr/>
          <a:lstStyle>
            <a:lvl1pPr>
              <a:defRPr/>
            </a:lvl1pPr>
          </a:lstStyle>
          <a:p>
            <a:r>
              <a:rPr lang="en-GB" smtClean="0">
                <a:solidFill>
                  <a:srgbClr val="3333CC"/>
                </a:solidFill>
              </a:rPr>
              <a:t>14:10</a:t>
            </a:r>
            <a:endParaRPr lang="en-GB">
              <a:solidFill>
                <a:srgbClr val="3333CC"/>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GB">
              <a:solidFill>
                <a:srgbClr val="3333CC"/>
              </a:solidFill>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A8EB915B-C608-41BE-91B0-5C660AB20514}" type="slidenum">
              <a:rPr lang="en-GB">
                <a:solidFill>
                  <a:srgbClr val="3333CC"/>
                </a:solidFill>
              </a:rPr>
              <a:pPr/>
              <a:t>‹#›</a:t>
            </a:fld>
            <a:endParaRPr lang="en-GB">
              <a:solidFill>
                <a:srgbClr val="3333CC"/>
              </a:solidFill>
            </a:endParaRPr>
          </a:p>
        </p:txBody>
      </p:sp>
    </p:spTree>
    <p:extLst>
      <p:ext uri="{BB962C8B-B14F-4D97-AF65-F5344CB8AC3E}">
        <p14:creationId xmlns:p14="http://schemas.microsoft.com/office/powerpoint/2010/main" val="416265995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GB" smtClean="0">
                <a:solidFill>
                  <a:srgbClr val="3333CC"/>
                </a:solidFill>
              </a:rPr>
              <a:t>14:10</a:t>
            </a:r>
            <a:endParaRPr lang="en-US">
              <a:solidFill>
                <a:srgbClr val="3333CC"/>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3333CC"/>
              </a:solidFill>
            </a:endParaRPr>
          </a:p>
        </p:txBody>
      </p:sp>
      <p:sp>
        <p:nvSpPr>
          <p:cNvPr id="4" name="Slide Number Placeholder 3"/>
          <p:cNvSpPr>
            <a:spLocks noGrp="1"/>
          </p:cNvSpPr>
          <p:nvPr>
            <p:ph type="sldNum" sz="quarter" idx="12"/>
          </p:nvPr>
        </p:nvSpPr>
        <p:spPr/>
        <p:txBody>
          <a:bodyPr/>
          <a:lstStyle>
            <a:lvl1pPr>
              <a:defRPr/>
            </a:lvl1pPr>
          </a:lstStyle>
          <a:p>
            <a:fld id="{BE096FA9-FBE4-47BE-8B07-B08B432FFBCC}" type="slidenum">
              <a:rPr lang="en-US">
                <a:solidFill>
                  <a:srgbClr val="3333CC"/>
                </a:solidFill>
              </a:rPr>
              <a:pPr/>
              <a:t>‹#›</a:t>
            </a:fld>
            <a:endParaRPr lang="en-US">
              <a:solidFill>
                <a:srgbClr val="3333CC"/>
              </a:solidFill>
            </a:endParaRPr>
          </a:p>
        </p:txBody>
      </p:sp>
    </p:spTree>
    <p:extLst>
      <p:ext uri="{BB962C8B-B14F-4D97-AF65-F5344CB8AC3E}">
        <p14:creationId xmlns:p14="http://schemas.microsoft.com/office/powerpoint/2010/main" val="1008868070"/>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GB" smtClean="0">
                <a:solidFill>
                  <a:srgbClr val="3333CC"/>
                </a:solidFill>
              </a:rPr>
              <a:t>14:10</a:t>
            </a:r>
            <a:endParaRPr lang="en-US">
              <a:solidFill>
                <a:srgbClr val="3333CC"/>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3333CC"/>
              </a:solidFill>
            </a:endParaRPr>
          </a:p>
        </p:txBody>
      </p:sp>
      <p:sp>
        <p:nvSpPr>
          <p:cNvPr id="6" name="Slide Number Placeholder 5"/>
          <p:cNvSpPr>
            <a:spLocks noGrp="1"/>
          </p:cNvSpPr>
          <p:nvPr>
            <p:ph type="sldNum" sz="quarter" idx="12"/>
          </p:nvPr>
        </p:nvSpPr>
        <p:spPr/>
        <p:txBody>
          <a:bodyPr/>
          <a:lstStyle>
            <a:lvl1pPr>
              <a:defRPr/>
            </a:lvl1pPr>
          </a:lstStyle>
          <a:p>
            <a:fld id="{E6DC3341-CD07-4306-9D04-6AD00C2E3177}" type="slidenum">
              <a:rPr lang="en-US">
                <a:solidFill>
                  <a:srgbClr val="3333CC"/>
                </a:solidFill>
              </a:rPr>
              <a:pPr/>
              <a:t>‹#›</a:t>
            </a:fld>
            <a:endParaRPr lang="en-US">
              <a:solidFill>
                <a:srgbClr val="3333CC"/>
              </a:solidFill>
            </a:endParaRPr>
          </a:p>
        </p:txBody>
      </p:sp>
    </p:spTree>
    <p:extLst>
      <p:ext uri="{BB962C8B-B14F-4D97-AF65-F5344CB8AC3E}">
        <p14:creationId xmlns:p14="http://schemas.microsoft.com/office/powerpoint/2010/main" val="14594159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t>14:10</a:t>
            </a: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D2614CD-30CF-4B43-A075-04F87145E42A}" type="slidenum">
              <a:rPr lang="en-GB" smtClean="0"/>
              <a:t>‹#›</a:t>
            </a:fld>
            <a:endParaRPr lang="en-GB"/>
          </a:p>
        </p:txBody>
      </p:sp>
    </p:spTree>
    <p:extLst>
      <p:ext uri="{BB962C8B-B14F-4D97-AF65-F5344CB8AC3E}">
        <p14:creationId xmlns:p14="http://schemas.microsoft.com/office/powerpoint/2010/main" val="20401135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0493866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45927933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75681795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98122955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8" name="Footer Placeholder 7"/>
          <p:cNvSpPr>
            <a:spLocks noGrp="1"/>
          </p:cNvSpPr>
          <p:nvPr>
            <p:ph type="ftr" sz="quarter" idx="11"/>
          </p:nvPr>
        </p:nvSpPr>
        <p:spPr/>
        <p:txBody>
          <a:bodyPr/>
          <a:lstStyle/>
          <a:p>
            <a:endParaRPr lang="en-GB">
              <a:solidFill>
                <a:prstClr val="white">
                  <a:tint val="75000"/>
                </a:prstClr>
              </a:solidFill>
            </a:endParaRPr>
          </a:p>
        </p:txBody>
      </p:sp>
      <p:sp>
        <p:nvSpPr>
          <p:cNvPr id="9" name="Slide Number Placeholder 8"/>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0029399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4" name="Footer Placeholder 3"/>
          <p:cNvSpPr>
            <a:spLocks noGrp="1"/>
          </p:cNvSpPr>
          <p:nvPr>
            <p:ph type="ftr" sz="quarter" idx="11"/>
          </p:nvPr>
        </p:nvSpPr>
        <p:spPr/>
        <p:txBody>
          <a:bodyPr/>
          <a:lstStyle/>
          <a:p>
            <a:endParaRPr lang="en-GB">
              <a:solidFill>
                <a:prstClr val="white">
                  <a:tint val="75000"/>
                </a:prstClr>
              </a:solidFill>
            </a:endParaRPr>
          </a:p>
        </p:txBody>
      </p:sp>
      <p:sp>
        <p:nvSpPr>
          <p:cNvPr id="5" name="Slide Number Placeholder 4"/>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92222707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3" name="Footer Placeholder 2"/>
          <p:cNvSpPr>
            <a:spLocks noGrp="1"/>
          </p:cNvSpPr>
          <p:nvPr>
            <p:ph type="ftr" sz="quarter" idx="11"/>
          </p:nvPr>
        </p:nvSpPr>
        <p:spPr/>
        <p:txBody>
          <a:bodyPr/>
          <a:lstStyle/>
          <a:p>
            <a:endParaRPr lang="en-GB">
              <a:solidFill>
                <a:prstClr val="white">
                  <a:tint val="75000"/>
                </a:prstClr>
              </a:solidFill>
            </a:endParaRPr>
          </a:p>
        </p:txBody>
      </p:sp>
      <p:sp>
        <p:nvSpPr>
          <p:cNvPr id="4" name="Slide Number Placeholder 3"/>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14978377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0738916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65312275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05662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14:10</a:t>
            </a:r>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D2614CD-30CF-4B43-A075-04F87145E42A}" type="slidenum">
              <a:rPr lang="en-GB" smtClean="0"/>
              <a:t>‹#›</a:t>
            </a:fld>
            <a:endParaRPr lang="en-GB"/>
          </a:p>
        </p:txBody>
      </p:sp>
    </p:spTree>
    <p:extLst>
      <p:ext uri="{BB962C8B-B14F-4D97-AF65-F5344CB8AC3E}">
        <p14:creationId xmlns:p14="http://schemas.microsoft.com/office/powerpoint/2010/main" val="369590058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91915569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0A632C5-82DE-48D3-867E-8A09F01B3C5A}"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540244682"/>
      </p:ext>
    </p:extLst>
  </p:cSld>
  <p:clrMapOvr>
    <a:masterClrMapping/>
  </p:clrMapOvr>
  <p:transition spd="med">
    <p:cover dir="rd"/>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1219200" y="2044700"/>
            <a:ext cx="3810000" cy="4114800"/>
          </a:xfrm>
        </p:spPr>
        <p:txBody>
          <a:bodyPr/>
          <a:lstStyle/>
          <a:p>
            <a:endParaRPr lang="en-GB"/>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5825736B-5F2E-4097-AB77-EF05A9DD2F39}"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816923509"/>
      </p:ext>
    </p:extLst>
  </p:cSld>
  <p:clrMapOvr>
    <a:masterClrMapping/>
  </p:clrMapOvr>
  <p:transition spd="med">
    <p:cover dir="rd"/>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F4AC41AE-EFC6-4718-9719-30876EB26D71}"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607076077"/>
      </p:ext>
    </p:extLst>
  </p:cSld>
  <p:clrMapOvr>
    <a:masterClrMapping/>
  </p:clrMapOvr>
  <p:transition spd="med">
    <p:cover dir="rd"/>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97042936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51266040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48569957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97645010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8" name="Footer Placeholder 7"/>
          <p:cNvSpPr>
            <a:spLocks noGrp="1"/>
          </p:cNvSpPr>
          <p:nvPr>
            <p:ph type="ftr" sz="quarter" idx="11"/>
          </p:nvPr>
        </p:nvSpPr>
        <p:spPr/>
        <p:txBody>
          <a:bodyPr/>
          <a:lstStyle/>
          <a:p>
            <a:endParaRPr lang="en-GB">
              <a:solidFill>
                <a:prstClr val="white">
                  <a:tint val="75000"/>
                </a:prstClr>
              </a:solidFill>
            </a:endParaRPr>
          </a:p>
        </p:txBody>
      </p:sp>
      <p:sp>
        <p:nvSpPr>
          <p:cNvPr id="9" name="Slide Number Placeholder 8"/>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25014026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4" name="Footer Placeholder 3"/>
          <p:cNvSpPr>
            <a:spLocks noGrp="1"/>
          </p:cNvSpPr>
          <p:nvPr>
            <p:ph type="ftr" sz="quarter" idx="11"/>
          </p:nvPr>
        </p:nvSpPr>
        <p:spPr/>
        <p:txBody>
          <a:bodyPr/>
          <a:lstStyle/>
          <a:p>
            <a:endParaRPr lang="en-GB">
              <a:solidFill>
                <a:prstClr val="white">
                  <a:tint val="75000"/>
                </a:prstClr>
              </a:solidFill>
            </a:endParaRPr>
          </a:p>
        </p:txBody>
      </p:sp>
      <p:sp>
        <p:nvSpPr>
          <p:cNvPr id="5" name="Slide Number Placeholder 4"/>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22058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14:10</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2614CD-30CF-4B43-A075-04F87145E42A}" type="slidenum">
              <a:rPr lang="en-GB" smtClean="0"/>
              <a:t>‹#›</a:t>
            </a:fld>
            <a:endParaRPr lang="en-GB"/>
          </a:p>
        </p:txBody>
      </p:sp>
    </p:spTree>
    <p:extLst>
      <p:ext uri="{BB962C8B-B14F-4D97-AF65-F5344CB8AC3E}">
        <p14:creationId xmlns:p14="http://schemas.microsoft.com/office/powerpoint/2010/main" val="239359650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3" name="Footer Placeholder 2"/>
          <p:cNvSpPr>
            <a:spLocks noGrp="1"/>
          </p:cNvSpPr>
          <p:nvPr>
            <p:ph type="ftr" sz="quarter" idx="11"/>
          </p:nvPr>
        </p:nvSpPr>
        <p:spPr/>
        <p:txBody>
          <a:bodyPr/>
          <a:lstStyle/>
          <a:p>
            <a:endParaRPr lang="en-GB">
              <a:solidFill>
                <a:prstClr val="white">
                  <a:tint val="75000"/>
                </a:prstClr>
              </a:solidFill>
            </a:endParaRPr>
          </a:p>
        </p:txBody>
      </p:sp>
      <p:sp>
        <p:nvSpPr>
          <p:cNvPr id="4" name="Slide Number Placeholder 3"/>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40582034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51924086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68043461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37760930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4636666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0A632C5-82DE-48D3-867E-8A09F01B3C5A}"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191189965"/>
      </p:ext>
    </p:extLst>
  </p:cSld>
  <p:clrMapOvr>
    <a:masterClrMapping/>
  </p:clrMapOvr>
  <p:transition spd="med">
    <p:cover dir="rd"/>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1219200" y="2044700"/>
            <a:ext cx="3810000" cy="4114800"/>
          </a:xfrm>
        </p:spPr>
        <p:txBody>
          <a:bodyPr/>
          <a:lstStyle/>
          <a:p>
            <a:endParaRPr lang="en-GB"/>
          </a:p>
        </p:txBody>
      </p:sp>
      <p:sp>
        <p:nvSpPr>
          <p:cNvPr id="4" name="Text Placeholder 3"/>
          <p:cNvSpPr>
            <a:spLocks noGrp="1"/>
          </p:cNvSpPr>
          <p:nvPr>
            <p:ph type="body" sz="half" idx="2"/>
          </p:nvPr>
        </p:nvSpPr>
        <p:spPr>
          <a:xfrm>
            <a:off x="51816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5825736B-5F2E-4097-AB77-EF05A9DD2F39}"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631454851"/>
      </p:ext>
    </p:extLst>
  </p:cSld>
  <p:clrMapOvr>
    <a:masterClrMapping/>
  </p:clrMapOvr>
  <p:transition spd="med">
    <p:cover dir="rd"/>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F4AC41AE-EFC6-4718-9719-30876EB26D71}"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0527744"/>
      </p:ext>
    </p:extLst>
  </p:cSld>
  <p:clrMapOvr>
    <a:masterClrMapping/>
  </p:clrMapOvr>
  <p:transition spd="med">
    <p:cover dir="rd"/>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70363824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09619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t>14:10</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D2614CD-30CF-4B43-A075-04F87145E42A}" type="slidenum">
              <a:rPr lang="en-GB" smtClean="0"/>
              <a:t>‹#›</a:t>
            </a:fld>
            <a:endParaRPr lang="en-GB"/>
          </a:p>
        </p:txBody>
      </p:sp>
    </p:spTree>
    <p:extLst>
      <p:ext uri="{BB962C8B-B14F-4D97-AF65-F5344CB8AC3E}">
        <p14:creationId xmlns:p14="http://schemas.microsoft.com/office/powerpoint/2010/main" val="92194269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98781294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24880093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8" name="Footer Placeholder 7"/>
          <p:cNvSpPr>
            <a:spLocks noGrp="1"/>
          </p:cNvSpPr>
          <p:nvPr>
            <p:ph type="ftr" sz="quarter" idx="11"/>
          </p:nvPr>
        </p:nvSpPr>
        <p:spPr/>
        <p:txBody>
          <a:bodyPr/>
          <a:lstStyle/>
          <a:p>
            <a:endParaRPr lang="en-GB">
              <a:solidFill>
                <a:prstClr val="white">
                  <a:tint val="75000"/>
                </a:prstClr>
              </a:solidFill>
            </a:endParaRPr>
          </a:p>
        </p:txBody>
      </p:sp>
      <p:sp>
        <p:nvSpPr>
          <p:cNvPr id="9" name="Slide Number Placeholder 8"/>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6699065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4" name="Footer Placeholder 3"/>
          <p:cNvSpPr>
            <a:spLocks noGrp="1"/>
          </p:cNvSpPr>
          <p:nvPr>
            <p:ph type="ftr" sz="quarter" idx="11"/>
          </p:nvPr>
        </p:nvSpPr>
        <p:spPr/>
        <p:txBody>
          <a:bodyPr/>
          <a:lstStyle/>
          <a:p>
            <a:endParaRPr lang="en-GB">
              <a:solidFill>
                <a:prstClr val="white">
                  <a:tint val="75000"/>
                </a:prstClr>
              </a:solidFill>
            </a:endParaRPr>
          </a:p>
        </p:txBody>
      </p:sp>
      <p:sp>
        <p:nvSpPr>
          <p:cNvPr id="5" name="Slide Number Placeholder 4"/>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3538517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3" name="Footer Placeholder 2"/>
          <p:cNvSpPr>
            <a:spLocks noGrp="1"/>
          </p:cNvSpPr>
          <p:nvPr>
            <p:ph type="ftr" sz="quarter" idx="11"/>
          </p:nvPr>
        </p:nvSpPr>
        <p:spPr/>
        <p:txBody>
          <a:bodyPr/>
          <a:lstStyle/>
          <a:p>
            <a:endParaRPr lang="en-GB">
              <a:solidFill>
                <a:prstClr val="white">
                  <a:tint val="75000"/>
                </a:prstClr>
              </a:solidFill>
            </a:endParaRPr>
          </a:p>
        </p:txBody>
      </p:sp>
      <p:sp>
        <p:nvSpPr>
          <p:cNvPr id="4" name="Slide Number Placeholder 3"/>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0481288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33511231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6" name="Footer Placeholder 5"/>
          <p:cNvSpPr>
            <a:spLocks noGrp="1"/>
          </p:cNvSpPr>
          <p:nvPr>
            <p:ph type="ftr" sz="quarter" idx="11"/>
          </p:nvPr>
        </p:nvSpPr>
        <p:spPr/>
        <p:txBody>
          <a:bodyPr/>
          <a:lstStyle/>
          <a:p>
            <a:endParaRPr lang="en-GB">
              <a:solidFill>
                <a:prstClr val="white">
                  <a:tint val="75000"/>
                </a:prstClr>
              </a:solidFill>
            </a:endParaRPr>
          </a:p>
        </p:txBody>
      </p:sp>
      <p:sp>
        <p:nvSpPr>
          <p:cNvPr id="7" name="Slide Number Placeholder 6"/>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63238481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08142897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11"/>
          </p:nvPr>
        </p:nvSpPr>
        <p:spPr/>
        <p:txBody>
          <a:bodyPr/>
          <a:lstStyle/>
          <a:p>
            <a:endParaRPr lang="en-GB">
              <a:solidFill>
                <a:prstClr val="white">
                  <a:tint val="75000"/>
                </a:prstClr>
              </a:solidFill>
            </a:endParaRPr>
          </a:p>
        </p:txBody>
      </p:sp>
      <p:sp>
        <p:nvSpPr>
          <p:cNvPr id="6" name="Slide Number Placeholder 5"/>
          <p:cNvSpPr>
            <a:spLocks noGrp="1"/>
          </p:cNvSpPr>
          <p:nvPr>
            <p:ph type="sldNum" sz="quarter" idx="12"/>
          </p:nvPr>
        </p:nvSpPr>
        <p:spPr/>
        <p:txBody>
          <a:body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86460521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1219200" y="4191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219200" y="20447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5181600" y="2044700"/>
            <a:ext cx="3810000" cy="4114800"/>
          </a:xfrm>
        </p:spPr>
        <p:txBody>
          <a:bodyPr/>
          <a:lstStyle/>
          <a:p>
            <a:endParaRPr lang="en-GB"/>
          </a:p>
        </p:txBody>
      </p:sp>
      <p:sp>
        <p:nvSpPr>
          <p:cNvPr id="5" name="Date Placeholder 4"/>
          <p:cNvSpPr>
            <a:spLocks noGrp="1"/>
          </p:cNvSpPr>
          <p:nvPr>
            <p:ph type="dt" sz="half" idx="10"/>
          </p:nvPr>
        </p:nvSpPr>
        <p:spPr>
          <a:xfrm>
            <a:off x="1225550" y="6248400"/>
            <a:ext cx="1905000" cy="457200"/>
          </a:xfrm>
        </p:spPr>
        <p:txBody>
          <a:bodyPr/>
          <a:lstStyle>
            <a:lvl1pPr>
              <a:defRPr/>
            </a:lvl1pPr>
          </a:lstStyle>
          <a:p>
            <a:endParaRPr lang="en-US">
              <a:solidFill>
                <a:prstClr val="white">
                  <a:tint val="75000"/>
                </a:prstClr>
              </a:solidFill>
            </a:endParaRPr>
          </a:p>
        </p:txBody>
      </p:sp>
      <p:sp>
        <p:nvSpPr>
          <p:cNvPr id="6" name="Footer Placeholder 5"/>
          <p:cNvSpPr>
            <a:spLocks noGrp="1"/>
          </p:cNvSpPr>
          <p:nvPr>
            <p:ph type="ftr" sz="quarter" idx="11"/>
          </p:nvPr>
        </p:nvSpPr>
        <p:spPr>
          <a:xfrm>
            <a:off x="3663950" y="6248400"/>
            <a:ext cx="2895600" cy="457200"/>
          </a:xfrm>
        </p:spPr>
        <p:txBody>
          <a:bodyPr/>
          <a:lstStyle>
            <a:lvl1pPr>
              <a:defRPr/>
            </a:lvl1p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092950" y="6248400"/>
            <a:ext cx="1905000" cy="457200"/>
          </a:xfrm>
        </p:spPr>
        <p:txBody>
          <a:bodyPr/>
          <a:lstStyle>
            <a:lvl1pPr>
              <a:defRPr/>
            </a:lvl1pPr>
          </a:lstStyle>
          <a:p>
            <a:fld id="{30A632C5-82DE-48D3-867E-8A09F01B3C5A}" type="slidenum">
              <a:rPr lang="en-US">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209911037"/>
      </p:ext>
    </p:extLst>
  </p:cSld>
  <p:clrMapOvr>
    <a:masterClrMapping/>
  </p:clrMapOvr>
  <p:transition spd="med">
    <p:cover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38.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3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theme" Target="../theme/theme12.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56.xml"/><Relationship Id="rId7" Type="http://schemas.openxmlformats.org/officeDocument/2006/relationships/theme" Target="../theme/theme13.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5" Type="http://schemas.openxmlformats.org/officeDocument/2006/relationships/slideLayout" Target="../slideLayouts/slideLayout58.xml"/><Relationship Id="rId4" Type="http://schemas.openxmlformats.org/officeDocument/2006/relationships/slideLayout" Target="../slideLayouts/slideLayout57.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slideLayout" Target="../slideLayouts/slideLayout72.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theme" Target="../theme/theme1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slideLayout" Target="../slideLayouts/slideLayout86.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theme" Target="../theme/theme15.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slideLayout" Target="../slideLayouts/slideLayout87.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5" Type="http://schemas.openxmlformats.org/officeDocument/2006/relationships/theme" Target="../theme/theme16.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slideLayout" Target="../slideLayouts/slideLayout114.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5" Type="http://schemas.openxmlformats.org/officeDocument/2006/relationships/theme" Target="../theme/theme17.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118.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4"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26.xml"/><Relationship Id="rId13" Type="http://schemas.openxmlformats.org/officeDocument/2006/relationships/slideLayout" Target="../slideLayouts/slideLayout131.xml"/><Relationship Id="rId3" Type="http://schemas.openxmlformats.org/officeDocument/2006/relationships/slideLayout" Target="../slideLayouts/slideLayout121.xml"/><Relationship Id="rId7" Type="http://schemas.openxmlformats.org/officeDocument/2006/relationships/slideLayout" Target="../slideLayouts/slideLayout125.xml"/><Relationship Id="rId12" Type="http://schemas.openxmlformats.org/officeDocument/2006/relationships/slideLayout" Target="../slideLayouts/slideLayout130.xml"/><Relationship Id="rId2" Type="http://schemas.openxmlformats.org/officeDocument/2006/relationships/slideLayout" Target="../slideLayouts/slideLayout120.x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11" Type="http://schemas.openxmlformats.org/officeDocument/2006/relationships/slideLayout" Target="../slideLayouts/slideLayout129.xml"/><Relationship Id="rId5" Type="http://schemas.openxmlformats.org/officeDocument/2006/relationships/slideLayout" Target="../slideLayouts/slideLayout123.xml"/><Relationship Id="rId15" Type="http://schemas.openxmlformats.org/officeDocument/2006/relationships/theme" Target="../theme/theme19.xml"/><Relationship Id="rId10" Type="http://schemas.openxmlformats.org/officeDocument/2006/relationships/slideLayout" Target="../slideLayouts/slideLayout128.xml"/><Relationship Id="rId4" Type="http://schemas.openxmlformats.org/officeDocument/2006/relationships/slideLayout" Target="../slideLayouts/slideLayout122.xml"/><Relationship Id="rId9" Type="http://schemas.openxmlformats.org/officeDocument/2006/relationships/slideLayout" Target="../slideLayouts/slideLayout127.xml"/><Relationship Id="rId14" Type="http://schemas.openxmlformats.org/officeDocument/2006/relationships/slideLayout" Target="../slideLayouts/slideLayout13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2.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20.xml.rels><?xml version="1.0" encoding="UTF-8" standalone="yes"?>
<Relationships xmlns="http://schemas.openxmlformats.org/package/2006/relationships"><Relationship Id="rId3" Type="http://schemas.openxmlformats.org/officeDocument/2006/relationships/slideLayout" Target="../slideLayouts/slideLayout135.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4" Type="http://schemas.openxmlformats.org/officeDocument/2006/relationships/theme" Target="../theme/theme20.xml"/></Relationships>
</file>

<file path=ppt/slideMasters/_rels/slideMaster21.xml.rels><?xml version="1.0" encoding="UTF-8" standalone="yes"?>
<Relationships xmlns="http://schemas.openxmlformats.org/package/2006/relationships"><Relationship Id="rId2" Type="http://schemas.openxmlformats.org/officeDocument/2006/relationships/theme" Target="../theme/theme21.xml"/><Relationship Id="rId1" Type="http://schemas.openxmlformats.org/officeDocument/2006/relationships/slideLayout" Target="../slideLayouts/slideLayout136.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3" Type="http://schemas.openxmlformats.org/officeDocument/2006/relationships/slideLayout" Target="../slideLayouts/slideLayout139.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2" Type="http://schemas.openxmlformats.org/officeDocument/2006/relationships/slideLayout" Target="../slideLayouts/slideLayout138.xml"/><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5" Type="http://schemas.openxmlformats.org/officeDocument/2006/relationships/slideLayout" Target="../slideLayouts/slideLayout141.xml"/><Relationship Id="rId15" Type="http://schemas.openxmlformats.org/officeDocument/2006/relationships/theme" Target="../theme/theme22.xml"/><Relationship Id="rId10" Type="http://schemas.openxmlformats.org/officeDocument/2006/relationships/slideLayout" Target="../slideLayouts/slideLayout146.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158.xml"/><Relationship Id="rId13" Type="http://schemas.openxmlformats.org/officeDocument/2006/relationships/slideLayout" Target="../slideLayouts/slideLayout163.xml"/><Relationship Id="rId3" Type="http://schemas.openxmlformats.org/officeDocument/2006/relationships/slideLayout" Target="../slideLayouts/slideLayout153.xml"/><Relationship Id="rId7" Type="http://schemas.openxmlformats.org/officeDocument/2006/relationships/slideLayout" Target="../slideLayouts/slideLayout157.xml"/><Relationship Id="rId12" Type="http://schemas.openxmlformats.org/officeDocument/2006/relationships/slideLayout" Target="../slideLayouts/slideLayout162.xml"/><Relationship Id="rId2" Type="http://schemas.openxmlformats.org/officeDocument/2006/relationships/slideLayout" Target="../slideLayouts/slideLayout152.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5" Type="http://schemas.openxmlformats.org/officeDocument/2006/relationships/slideLayout" Target="../slideLayouts/slideLayout155.xml"/><Relationship Id="rId15" Type="http://schemas.openxmlformats.org/officeDocument/2006/relationships/theme" Target="../theme/theme23.xml"/><Relationship Id="rId10" Type="http://schemas.openxmlformats.org/officeDocument/2006/relationships/slideLayout" Target="../slideLayouts/slideLayout160.xml"/><Relationship Id="rId4" Type="http://schemas.openxmlformats.org/officeDocument/2006/relationships/slideLayout" Target="../slideLayouts/slideLayout154.xml"/><Relationship Id="rId9" Type="http://schemas.openxmlformats.org/officeDocument/2006/relationships/slideLayout" Target="../slideLayouts/slideLayout159.xml"/><Relationship Id="rId14" Type="http://schemas.openxmlformats.org/officeDocument/2006/relationships/slideLayout" Target="../slideLayouts/slideLayout164.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172.xml"/><Relationship Id="rId13" Type="http://schemas.openxmlformats.org/officeDocument/2006/relationships/slideLayout" Target="../slideLayouts/slideLayout177.xml"/><Relationship Id="rId3" Type="http://schemas.openxmlformats.org/officeDocument/2006/relationships/slideLayout" Target="../slideLayouts/slideLayout167.xml"/><Relationship Id="rId7" Type="http://schemas.openxmlformats.org/officeDocument/2006/relationships/slideLayout" Target="../slideLayouts/slideLayout171.xml"/><Relationship Id="rId12" Type="http://schemas.openxmlformats.org/officeDocument/2006/relationships/slideLayout" Target="../slideLayouts/slideLayout176.xml"/><Relationship Id="rId2" Type="http://schemas.openxmlformats.org/officeDocument/2006/relationships/slideLayout" Target="../slideLayouts/slideLayout166.xml"/><Relationship Id="rId1" Type="http://schemas.openxmlformats.org/officeDocument/2006/relationships/slideLayout" Target="../slideLayouts/slideLayout165.xml"/><Relationship Id="rId6" Type="http://schemas.openxmlformats.org/officeDocument/2006/relationships/slideLayout" Target="../slideLayouts/slideLayout170.xml"/><Relationship Id="rId11" Type="http://schemas.openxmlformats.org/officeDocument/2006/relationships/slideLayout" Target="../slideLayouts/slideLayout175.xml"/><Relationship Id="rId5" Type="http://schemas.openxmlformats.org/officeDocument/2006/relationships/slideLayout" Target="../slideLayouts/slideLayout169.xml"/><Relationship Id="rId15" Type="http://schemas.openxmlformats.org/officeDocument/2006/relationships/theme" Target="../theme/theme24.xml"/><Relationship Id="rId10" Type="http://schemas.openxmlformats.org/officeDocument/2006/relationships/slideLayout" Target="../slideLayouts/slideLayout174.xml"/><Relationship Id="rId4" Type="http://schemas.openxmlformats.org/officeDocument/2006/relationships/slideLayout" Target="../slideLayouts/slideLayout168.xml"/><Relationship Id="rId9" Type="http://schemas.openxmlformats.org/officeDocument/2006/relationships/slideLayout" Target="../slideLayouts/slideLayout173.xml"/><Relationship Id="rId14" Type="http://schemas.openxmlformats.org/officeDocument/2006/relationships/slideLayout" Target="../slideLayouts/slideLayout178.xml"/></Relationships>
</file>

<file path=ppt/slideMasters/_rels/slideMaster25.xml.rels><?xml version="1.0" encoding="UTF-8" standalone="yes"?>
<Relationships xmlns="http://schemas.openxmlformats.org/package/2006/relationships"><Relationship Id="rId2" Type="http://schemas.openxmlformats.org/officeDocument/2006/relationships/theme" Target="../theme/theme25.xml"/><Relationship Id="rId1" Type="http://schemas.openxmlformats.org/officeDocument/2006/relationships/slideLayout" Target="../slideLayouts/slideLayout179.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187.xml"/><Relationship Id="rId13" Type="http://schemas.openxmlformats.org/officeDocument/2006/relationships/slideLayout" Target="../slideLayouts/slideLayout192.xml"/><Relationship Id="rId3" Type="http://schemas.openxmlformats.org/officeDocument/2006/relationships/slideLayout" Target="../slideLayouts/slideLayout182.xml"/><Relationship Id="rId7" Type="http://schemas.openxmlformats.org/officeDocument/2006/relationships/slideLayout" Target="../slideLayouts/slideLayout186.xml"/><Relationship Id="rId12" Type="http://schemas.openxmlformats.org/officeDocument/2006/relationships/slideLayout" Target="../slideLayouts/slideLayout191.xml"/><Relationship Id="rId2" Type="http://schemas.openxmlformats.org/officeDocument/2006/relationships/slideLayout" Target="../slideLayouts/slideLayout181.xml"/><Relationship Id="rId1" Type="http://schemas.openxmlformats.org/officeDocument/2006/relationships/slideLayout" Target="../slideLayouts/slideLayout180.xml"/><Relationship Id="rId6" Type="http://schemas.openxmlformats.org/officeDocument/2006/relationships/slideLayout" Target="../slideLayouts/slideLayout185.xml"/><Relationship Id="rId11" Type="http://schemas.openxmlformats.org/officeDocument/2006/relationships/slideLayout" Target="../slideLayouts/slideLayout190.xml"/><Relationship Id="rId5" Type="http://schemas.openxmlformats.org/officeDocument/2006/relationships/slideLayout" Target="../slideLayouts/slideLayout184.xml"/><Relationship Id="rId15" Type="http://schemas.openxmlformats.org/officeDocument/2006/relationships/theme" Target="../theme/theme26.xml"/><Relationship Id="rId10" Type="http://schemas.openxmlformats.org/officeDocument/2006/relationships/slideLayout" Target="../slideLayouts/slideLayout189.xml"/><Relationship Id="rId4" Type="http://schemas.openxmlformats.org/officeDocument/2006/relationships/slideLayout" Target="../slideLayouts/slideLayout183.xml"/><Relationship Id="rId9" Type="http://schemas.openxmlformats.org/officeDocument/2006/relationships/slideLayout" Target="../slideLayouts/slideLayout188.xml"/><Relationship Id="rId14" Type="http://schemas.openxmlformats.org/officeDocument/2006/relationships/slideLayout" Target="../slideLayouts/slideLayout193.xml"/></Relationships>
</file>

<file path=ppt/slideMasters/_rels/slideMaster27.xml.rels><?xml version="1.0" encoding="UTF-8" standalone="yes"?>
<Relationships xmlns="http://schemas.openxmlformats.org/package/2006/relationships"><Relationship Id="rId3" Type="http://schemas.openxmlformats.org/officeDocument/2006/relationships/slideLayout" Target="../slideLayouts/slideLayout196.xml"/><Relationship Id="rId2" Type="http://schemas.openxmlformats.org/officeDocument/2006/relationships/slideLayout" Target="../slideLayouts/slideLayout195.xml"/><Relationship Id="rId1" Type="http://schemas.openxmlformats.org/officeDocument/2006/relationships/slideLayout" Target="../slideLayouts/slideLayout194.xml"/><Relationship Id="rId6" Type="http://schemas.openxmlformats.org/officeDocument/2006/relationships/theme" Target="../theme/theme27.xml"/><Relationship Id="rId5" Type="http://schemas.openxmlformats.org/officeDocument/2006/relationships/slideLayout" Target="../slideLayouts/slideLayout198.xml"/><Relationship Id="rId4" Type="http://schemas.openxmlformats.org/officeDocument/2006/relationships/slideLayout" Target="../slideLayouts/slideLayout19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3.xml"/><Relationship Id="rId1" Type="http://schemas.openxmlformats.org/officeDocument/2006/relationships/slideLayout" Target="../slideLayouts/slideLayout32.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4.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35.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36.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14:10</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614CD-30CF-4B43-A075-04F87145E42A}" type="slidenum">
              <a:rPr lang="en-GB" smtClean="0"/>
              <a:t>‹#›</a:t>
            </a:fld>
            <a:endParaRPr lang="en-GB"/>
          </a:p>
        </p:txBody>
      </p:sp>
    </p:spTree>
    <p:extLst>
      <p:ext uri="{BB962C8B-B14F-4D97-AF65-F5344CB8AC3E}">
        <p14:creationId xmlns:p14="http://schemas.microsoft.com/office/powerpoint/2010/main" val="17406926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867" r:id="rId12"/>
    <p:sldLayoutId id="2147483868" r:id="rId13"/>
    <p:sldLayoutId id="2147483869"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r>
              <a:rPr lang="en-GB" smtClean="0">
                <a:solidFill>
                  <a:srgbClr val="6666FF"/>
                </a:solidFill>
              </a:rPr>
              <a:t>14:10</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GB" smtClean="0">
              <a:solidFill>
                <a:srgbClr val="6666FF"/>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8D1A8B9-C10E-43F4-BD08-DB6A69DBAA86}" type="slidenum">
              <a:rPr lang="en-GB" smtClean="0">
                <a:solidFill>
                  <a:srgbClr val="6666FF"/>
                </a:solidFill>
              </a:rPr>
              <a:pPr fontAlgn="base">
                <a:spcBef>
                  <a:spcPct val="0"/>
                </a:spcBef>
                <a:spcAft>
                  <a:spcPct val="0"/>
                </a:spcAft>
              </a:pPr>
              <a:t>‹#›</a:t>
            </a:fld>
            <a:endParaRPr lang="en-GB" smtClean="0">
              <a:solidFill>
                <a:srgbClr val="6666FF"/>
              </a:solidFill>
            </a:endParaRPr>
          </a:p>
        </p:txBody>
      </p:sp>
    </p:spTree>
  </p:cSld>
  <p:clrMap bg1="lt1" tx1="dk1" bg2="lt2" tx2="dk2" accent1="accent1" accent2="accent2" accent3="accent3" accent4="accent4" accent5="accent5" accent6="accent6" hlink="hlink" folHlink="folHlink"/>
  <p:sldLayoutIdLst>
    <p:sldLayoutId id="2147483832" r:id="rId1"/>
  </p:sldLayoutIdLst>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Comic Sans MS" pitchFamily="66" charset="0"/>
        </a:defRPr>
      </a:lvl2pPr>
      <a:lvl3pPr algn="ctr" rtl="0" fontAlgn="base">
        <a:spcBef>
          <a:spcPct val="0"/>
        </a:spcBef>
        <a:spcAft>
          <a:spcPct val="0"/>
        </a:spcAft>
        <a:defRPr sz="4400">
          <a:solidFill>
            <a:schemeClr val="tx2"/>
          </a:solidFill>
          <a:latin typeface="Comic Sans MS" pitchFamily="66" charset="0"/>
        </a:defRPr>
      </a:lvl3pPr>
      <a:lvl4pPr algn="ctr" rtl="0" fontAlgn="base">
        <a:spcBef>
          <a:spcPct val="0"/>
        </a:spcBef>
        <a:spcAft>
          <a:spcPct val="0"/>
        </a:spcAft>
        <a:defRPr sz="4400">
          <a:solidFill>
            <a:schemeClr val="tx2"/>
          </a:solidFill>
          <a:latin typeface="Comic Sans MS" pitchFamily="66" charset="0"/>
        </a:defRPr>
      </a:lvl4pPr>
      <a:lvl5pPr algn="ctr" rtl="0" fontAlgn="base">
        <a:spcBef>
          <a:spcPct val="0"/>
        </a:spcBef>
        <a:spcAft>
          <a:spcPct val="0"/>
        </a:spcAft>
        <a:defRPr sz="4400">
          <a:solidFill>
            <a:schemeClr val="tx2"/>
          </a:solidFill>
          <a:latin typeface="Comic Sans MS" pitchFamily="66" charset="0"/>
        </a:defRPr>
      </a:lvl5pPr>
      <a:lvl6pPr marL="457200" algn="ctr" rtl="0" fontAlgn="base">
        <a:spcBef>
          <a:spcPct val="0"/>
        </a:spcBef>
        <a:spcAft>
          <a:spcPct val="0"/>
        </a:spcAft>
        <a:defRPr sz="4400">
          <a:solidFill>
            <a:schemeClr val="tx2"/>
          </a:solidFill>
          <a:latin typeface="Comic Sans MS" pitchFamily="66" charset="0"/>
        </a:defRPr>
      </a:lvl6pPr>
      <a:lvl7pPr marL="914400" algn="ctr" rtl="0" fontAlgn="base">
        <a:spcBef>
          <a:spcPct val="0"/>
        </a:spcBef>
        <a:spcAft>
          <a:spcPct val="0"/>
        </a:spcAft>
        <a:defRPr sz="4400">
          <a:solidFill>
            <a:schemeClr val="tx2"/>
          </a:solidFill>
          <a:latin typeface="Comic Sans MS" pitchFamily="66" charset="0"/>
        </a:defRPr>
      </a:lvl7pPr>
      <a:lvl8pPr marL="1371600" algn="ctr" rtl="0" fontAlgn="base">
        <a:spcBef>
          <a:spcPct val="0"/>
        </a:spcBef>
        <a:spcAft>
          <a:spcPct val="0"/>
        </a:spcAft>
        <a:defRPr sz="4400">
          <a:solidFill>
            <a:schemeClr val="tx2"/>
          </a:solidFill>
          <a:latin typeface="Comic Sans MS" pitchFamily="66" charset="0"/>
        </a:defRPr>
      </a:lvl8pPr>
      <a:lvl9pPr marL="1828800" algn="ctr" rtl="0" fontAlgn="base">
        <a:spcBef>
          <a:spcPct val="0"/>
        </a:spcBef>
        <a:spcAft>
          <a:spcPct val="0"/>
        </a:spcAft>
        <a:defRPr sz="4400">
          <a:solidFill>
            <a:schemeClr val="tx2"/>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fontAlgn="base">
              <a:spcBef>
                <a:spcPct val="0"/>
              </a:spcBef>
              <a:spcAft>
                <a:spcPct val="0"/>
              </a:spcAft>
              <a:defRPr/>
            </a:pPr>
            <a:r>
              <a:rPr lang="en-GB" smtClean="0">
                <a:solidFill>
                  <a:srgbClr val="000000"/>
                </a:solidFill>
              </a:rPr>
              <a:t>14:10</a:t>
            </a: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800">
                <a:latin typeface="Arial"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46C316D7-EEB0-42B2-A16B-8A206970537D}" type="slidenum">
              <a:rPr lang="en-GB">
                <a:solidFill>
                  <a:srgbClr val="000000"/>
                </a:solidFill>
              </a:rPr>
              <a:pPr fontAlgn="base">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3025706800"/>
      </p:ext>
    </p:extLst>
  </p:cSld>
  <p:clrMap bg1="lt1" tx1="dk1" bg2="lt2" tx2="dk2" accent1="accent1" accent2="accent2" accent3="accent3" accent4="accent4" accent5="accent5" accent6="accent6" hlink="hlink" folHlink="folHlink"/>
  <p:sldLayoutIdLst>
    <p:sldLayoutId id="2147483926" r:id="rId1"/>
  </p:sldLayoutIdLst>
  <p:hf sldNum="0" hdr="0" ftr="0" dt="0"/>
  <p:txStyles>
    <p:titleStyle>
      <a:lvl1pPr algn="ctr" rtl="0" eaLnBrk="0" fontAlgn="base" hangingPunct="0">
        <a:spcBef>
          <a:spcPct val="0"/>
        </a:spcBef>
        <a:spcAft>
          <a:spcPct val="0"/>
        </a:spcAft>
        <a:defRPr sz="3200" b="1">
          <a:solidFill>
            <a:srgbClr val="D60093"/>
          </a:solidFill>
          <a:latin typeface="+mj-lt"/>
          <a:ea typeface="+mj-ea"/>
          <a:cs typeface="+mj-cs"/>
        </a:defRPr>
      </a:lvl1pPr>
      <a:lvl2pPr algn="ctr" rtl="0" eaLnBrk="0" fontAlgn="base" hangingPunct="0">
        <a:spcBef>
          <a:spcPct val="0"/>
        </a:spcBef>
        <a:spcAft>
          <a:spcPct val="0"/>
        </a:spcAft>
        <a:defRPr sz="3200" b="1">
          <a:solidFill>
            <a:srgbClr val="D60093"/>
          </a:solidFill>
          <a:latin typeface="Comic Sans MS" pitchFamily="66" charset="0"/>
        </a:defRPr>
      </a:lvl2pPr>
      <a:lvl3pPr algn="ctr" rtl="0" eaLnBrk="0" fontAlgn="base" hangingPunct="0">
        <a:spcBef>
          <a:spcPct val="0"/>
        </a:spcBef>
        <a:spcAft>
          <a:spcPct val="0"/>
        </a:spcAft>
        <a:defRPr sz="3200" b="1">
          <a:solidFill>
            <a:srgbClr val="D60093"/>
          </a:solidFill>
          <a:latin typeface="Comic Sans MS" pitchFamily="66" charset="0"/>
        </a:defRPr>
      </a:lvl3pPr>
      <a:lvl4pPr algn="ctr" rtl="0" eaLnBrk="0" fontAlgn="base" hangingPunct="0">
        <a:spcBef>
          <a:spcPct val="0"/>
        </a:spcBef>
        <a:spcAft>
          <a:spcPct val="0"/>
        </a:spcAft>
        <a:defRPr sz="3200" b="1">
          <a:solidFill>
            <a:srgbClr val="D60093"/>
          </a:solidFill>
          <a:latin typeface="Comic Sans MS" pitchFamily="66" charset="0"/>
        </a:defRPr>
      </a:lvl4pPr>
      <a:lvl5pPr algn="ctr" rtl="0" eaLnBrk="0" fontAlgn="base" hangingPunct="0">
        <a:spcBef>
          <a:spcPct val="0"/>
        </a:spcBef>
        <a:spcAft>
          <a:spcPct val="0"/>
        </a:spcAft>
        <a:defRPr sz="3200" b="1">
          <a:solidFill>
            <a:srgbClr val="D60093"/>
          </a:solidFill>
          <a:latin typeface="Comic Sans MS" pitchFamily="66" charset="0"/>
        </a:defRPr>
      </a:lvl5pPr>
      <a:lvl6pPr marL="457200" algn="ctr" rtl="0" fontAlgn="base">
        <a:spcBef>
          <a:spcPct val="0"/>
        </a:spcBef>
        <a:spcAft>
          <a:spcPct val="0"/>
        </a:spcAft>
        <a:defRPr sz="3200" b="1">
          <a:solidFill>
            <a:srgbClr val="D60093"/>
          </a:solidFill>
          <a:latin typeface="Comic Sans MS" pitchFamily="66" charset="0"/>
        </a:defRPr>
      </a:lvl6pPr>
      <a:lvl7pPr marL="914400" algn="ctr" rtl="0" fontAlgn="base">
        <a:spcBef>
          <a:spcPct val="0"/>
        </a:spcBef>
        <a:spcAft>
          <a:spcPct val="0"/>
        </a:spcAft>
        <a:defRPr sz="3200" b="1">
          <a:solidFill>
            <a:srgbClr val="D60093"/>
          </a:solidFill>
          <a:latin typeface="Comic Sans MS" pitchFamily="66" charset="0"/>
        </a:defRPr>
      </a:lvl7pPr>
      <a:lvl8pPr marL="1371600" algn="ctr" rtl="0" fontAlgn="base">
        <a:spcBef>
          <a:spcPct val="0"/>
        </a:spcBef>
        <a:spcAft>
          <a:spcPct val="0"/>
        </a:spcAft>
        <a:defRPr sz="3200" b="1">
          <a:solidFill>
            <a:srgbClr val="D60093"/>
          </a:solidFill>
          <a:latin typeface="Comic Sans MS" pitchFamily="66" charset="0"/>
        </a:defRPr>
      </a:lvl8pPr>
      <a:lvl9pPr marL="1828800" algn="ctr" rtl="0" fontAlgn="base">
        <a:spcBef>
          <a:spcPct val="0"/>
        </a:spcBef>
        <a:spcAft>
          <a:spcPct val="0"/>
        </a:spcAft>
        <a:defRPr sz="3200" b="1">
          <a:solidFill>
            <a:srgbClr val="D60093"/>
          </a:solidFill>
          <a:latin typeface="Comic Sans MS" pitchFamily="66"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fontAlgn="base">
        <a:spcBef>
          <a:spcPct val="20000"/>
        </a:spcBef>
        <a:spcAft>
          <a:spcPct val="0"/>
        </a:spcAft>
        <a:buChar char="»"/>
        <a:defRPr sz="2800">
          <a:solidFill>
            <a:schemeClr val="tx1"/>
          </a:solidFill>
          <a:latin typeface="+mn-lt"/>
        </a:defRPr>
      </a:lvl6pPr>
      <a:lvl7pPr marL="2971800" indent="-228600" algn="l" rtl="0" fontAlgn="base">
        <a:spcBef>
          <a:spcPct val="20000"/>
        </a:spcBef>
        <a:spcAft>
          <a:spcPct val="0"/>
        </a:spcAft>
        <a:buChar char="»"/>
        <a:defRPr sz="2800">
          <a:solidFill>
            <a:schemeClr val="tx1"/>
          </a:solidFill>
          <a:latin typeface="+mn-lt"/>
        </a:defRPr>
      </a:lvl7pPr>
      <a:lvl8pPr marL="3429000" indent="-228600" algn="l" rtl="0" fontAlgn="base">
        <a:spcBef>
          <a:spcPct val="20000"/>
        </a:spcBef>
        <a:spcAft>
          <a:spcPct val="0"/>
        </a:spcAft>
        <a:buChar char="»"/>
        <a:defRPr sz="2800">
          <a:solidFill>
            <a:schemeClr val="tx1"/>
          </a:solidFill>
          <a:latin typeface="+mn-lt"/>
        </a:defRPr>
      </a:lvl8pPr>
      <a:lvl9pPr marL="3886200" indent="-228600" algn="l" rtl="0" fontAlgn="base">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668565481"/>
      </p:ext>
    </p:extLst>
  </p:cSld>
  <p:clrMap bg1="dk1" tx1="lt1" bg2="dk2" tx2="lt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 id="2147483978" r:id="rId12"/>
    <p:sldLayoutId id="2147483979" r:id="rId13"/>
    <p:sldLayoutId id="2147483980"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fontAlgn="base">
              <a:spcBef>
                <a:spcPct val="0"/>
              </a:spcBef>
              <a:spcAft>
                <a:spcPct val="0"/>
              </a:spcAft>
            </a:pPr>
            <a:r>
              <a:rPr lang="en-GB" smtClean="0">
                <a:solidFill>
                  <a:srgbClr val="3333CC"/>
                </a:solidFill>
              </a:rPr>
              <a:t>14:10</a:t>
            </a:r>
            <a:endParaRPr lang="en-US" smtClean="0">
              <a:solidFill>
                <a:srgbClr val="3333CC"/>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pPr fontAlgn="base">
              <a:spcBef>
                <a:spcPct val="0"/>
              </a:spcBef>
              <a:spcAft>
                <a:spcPct val="0"/>
              </a:spcAft>
            </a:pPr>
            <a:endParaRPr lang="en-US" smtClean="0">
              <a:solidFill>
                <a:srgbClr val="3333CC"/>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fontAlgn="base">
              <a:spcBef>
                <a:spcPct val="0"/>
              </a:spcBef>
              <a:spcAft>
                <a:spcPct val="0"/>
              </a:spcAft>
            </a:pPr>
            <a:fld id="{8222E542-8DC9-491F-B4B9-9DED86C6DC30}" type="slidenum">
              <a:rPr lang="en-US" smtClean="0">
                <a:solidFill>
                  <a:srgbClr val="3333CC"/>
                </a:solidFill>
              </a:rPr>
              <a:pPr fontAlgn="base">
                <a:spcBef>
                  <a:spcPct val="0"/>
                </a:spcBef>
                <a:spcAft>
                  <a:spcPct val="0"/>
                </a:spcAft>
              </a:pPr>
              <a:t>‹#›</a:t>
            </a:fld>
            <a:endParaRPr lang="en-US" smtClean="0">
              <a:solidFill>
                <a:srgbClr val="3333CC"/>
              </a:solidFill>
            </a:endParaRPr>
          </a:p>
        </p:txBody>
      </p:sp>
    </p:spTree>
    <p:extLst>
      <p:ext uri="{BB962C8B-B14F-4D97-AF65-F5344CB8AC3E}">
        <p14:creationId xmlns:p14="http://schemas.microsoft.com/office/powerpoint/2010/main" val="1538204459"/>
      </p:ext>
    </p:extLst>
  </p:cSld>
  <p:clrMap bg1="lt1" tx1="dk1" bg2="lt2" tx2="dk2" accent1="accent1" accent2="accent2" accent3="accent3" accent4="accent4" accent5="accent5" accent6="accent6" hlink="hlink" folHlink="folHlink"/>
  <p:sldLayoutIdLst>
    <p:sldLayoutId id="2147484034" r:id="rId1"/>
    <p:sldLayoutId id="2147484035" r:id="rId2"/>
    <p:sldLayoutId id="2147484036" r:id="rId3"/>
    <p:sldLayoutId id="2147484037" r:id="rId4"/>
    <p:sldLayoutId id="2147484038" r:id="rId5"/>
    <p:sldLayoutId id="2147484039" r:id="rId6"/>
  </p:sldLayoutIdLst>
  <p:transition/>
  <p:hf sldNum="0" hdr="0" ftr="0" dt="0"/>
  <p:txStyles>
    <p:titleStyle>
      <a:lvl1pPr algn="ctr" rtl="0" fontAlgn="base">
        <a:spcBef>
          <a:spcPct val="0"/>
        </a:spcBef>
        <a:spcAft>
          <a:spcPct val="0"/>
        </a:spcAft>
        <a:defRPr sz="3200" b="1">
          <a:solidFill>
            <a:srgbClr val="D60093"/>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2pPr>
      <a:lvl3pPr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3pPr>
      <a:lvl4pPr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4pPr>
      <a:lvl5pPr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5pPr>
      <a:lvl6pPr marL="457200"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6pPr>
      <a:lvl7pPr marL="914400"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7pPr>
      <a:lvl8pPr marL="1371600"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8pPr>
      <a:lvl9pPr marL="1828800"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9pPr>
    </p:titleStyle>
    <p:bodyStyle>
      <a:lvl1pPr marL="342900" indent="-342900" algn="l" rtl="0" fontAlgn="base">
        <a:spcBef>
          <a:spcPct val="20000"/>
        </a:spcBef>
        <a:spcAft>
          <a:spcPct val="0"/>
        </a:spcAft>
        <a:buClr>
          <a:srgbClr val="D60093"/>
        </a:buClr>
        <a:buFont typeface="Symbol" pitchFamily="18" charset="2"/>
        <a:buChar char="*"/>
        <a:defRPr sz="2400">
          <a:solidFill>
            <a:schemeClr val="tx1"/>
          </a:solidFill>
          <a:latin typeface="+mn-lt"/>
          <a:ea typeface="+mn-ea"/>
          <a:cs typeface="+mn-cs"/>
        </a:defRPr>
      </a:lvl1pPr>
      <a:lvl2pPr marL="742950" indent="-285750" algn="l" rtl="0" fontAlgn="base">
        <a:spcBef>
          <a:spcPct val="20000"/>
        </a:spcBef>
        <a:spcAft>
          <a:spcPct val="0"/>
        </a:spcAft>
        <a:buClr>
          <a:srgbClr val="D60093"/>
        </a:buClr>
        <a:buFont typeface="Symbol" pitchFamily="18" charset="2"/>
        <a:buChar char="*"/>
        <a:defRPr sz="2400">
          <a:solidFill>
            <a:schemeClr val="tx1"/>
          </a:solidFill>
          <a:latin typeface="+mn-lt"/>
        </a:defRPr>
      </a:lvl2pPr>
      <a:lvl3pPr marL="11430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3pPr>
      <a:lvl4pPr marL="16002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4pPr>
      <a:lvl5pPr marL="20574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5pPr>
      <a:lvl6pPr marL="25146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6pPr>
      <a:lvl7pPr marL="29718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7pPr>
      <a:lvl8pPr marL="34290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8pPr>
      <a:lvl9pPr marL="38862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126069424"/>
      </p:ext>
    </p:extLst>
  </p:cSld>
  <p:clrMap bg1="dk1" tx1="lt1" bg2="dk2" tx2="lt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 id="2147484052" r:id="rId12"/>
    <p:sldLayoutId id="2147484053" r:id="rId13"/>
    <p:sldLayoutId id="2147484054"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899656049"/>
      </p:ext>
    </p:extLst>
  </p:cSld>
  <p:clrMap bg1="dk1" tx1="lt1" bg2="dk2" tx2="lt2" accent1="accent1" accent2="accent2" accent3="accent3" accent4="accent4" accent5="accent5" accent6="accent6" hlink="hlink" folHlink="folHlink"/>
  <p:sldLayoutIdLst>
    <p:sldLayoutId id="2147484056" r:id="rId1"/>
    <p:sldLayoutId id="2147484057" r:id="rId2"/>
    <p:sldLayoutId id="2147484058" r:id="rId3"/>
    <p:sldLayoutId id="2147484059" r:id="rId4"/>
    <p:sldLayoutId id="2147484060" r:id="rId5"/>
    <p:sldLayoutId id="2147484061" r:id="rId6"/>
    <p:sldLayoutId id="2147484062" r:id="rId7"/>
    <p:sldLayoutId id="2147484063" r:id="rId8"/>
    <p:sldLayoutId id="2147484064" r:id="rId9"/>
    <p:sldLayoutId id="2147484065" r:id="rId10"/>
    <p:sldLayoutId id="2147484066" r:id="rId11"/>
    <p:sldLayoutId id="2147484067" r:id="rId12"/>
    <p:sldLayoutId id="2147484068" r:id="rId13"/>
    <p:sldLayoutId id="2147484069"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563986966"/>
      </p:ext>
    </p:extLst>
  </p:cSld>
  <p:clrMap bg1="dk1" tx1="lt1" bg2="dk2" tx2="lt2" accent1="accent1" accent2="accent2" accent3="accent3" accent4="accent4" accent5="accent5" accent6="accent6" hlink="hlink" folHlink="folHlink"/>
  <p:sldLayoutIdLst>
    <p:sldLayoutId id="2147484071" r:id="rId1"/>
    <p:sldLayoutId id="2147484072" r:id="rId2"/>
    <p:sldLayoutId id="2147484073" r:id="rId3"/>
    <p:sldLayoutId id="2147484074" r:id="rId4"/>
    <p:sldLayoutId id="2147484075" r:id="rId5"/>
    <p:sldLayoutId id="2147484076" r:id="rId6"/>
    <p:sldLayoutId id="2147484077" r:id="rId7"/>
    <p:sldLayoutId id="2147484078" r:id="rId8"/>
    <p:sldLayoutId id="2147484079" r:id="rId9"/>
    <p:sldLayoutId id="2147484080" r:id="rId10"/>
    <p:sldLayoutId id="2147484081" r:id="rId11"/>
    <p:sldLayoutId id="2147484082" r:id="rId12"/>
    <p:sldLayoutId id="2147484083" r:id="rId13"/>
    <p:sldLayoutId id="2147484084"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484283984"/>
      </p:ext>
    </p:extLst>
  </p:cSld>
  <p:clrMap bg1="dk1" tx1="lt1" bg2="dk2" tx2="lt2" accent1="accent1" accent2="accent2" accent3="accent3" accent4="accent4" accent5="accent5" accent6="accent6" hlink="hlink" folHlink="folHlink"/>
  <p:sldLayoutIdLst>
    <p:sldLayoutId id="2147484086" r:id="rId1"/>
    <p:sldLayoutId id="2147484087" r:id="rId2"/>
    <p:sldLayoutId id="2147484088" r:id="rId3"/>
    <p:sldLayoutId id="2147484089" r:id="rId4"/>
    <p:sldLayoutId id="2147484090" r:id="rId5"/>
    <p:sldLayoutId id="2147484091" r:id="rId6"/>
    <p:sldLayoutId id="2147484092" r:id="rId7"/>
    <p:sldLayoutId id="2147484093" r:id="rId8"/>
    <p:sldLayoutId id="2147484094" r:id="rId9"/>
    <p:sldLayoutId id="2147484095" r:id="rId10"/>
    <p:sldLayoutId id="2147484096" r:id="rId11"/>
    <p:sldLayoutId id="2147484097" r:id="rId12"/>
    <p:sldLayoutId id="2147484098" r:id="rId13"/>
    <p:sldLayoutId id="2147484099"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pPr fontAlgn="base">
              <a:spcBef>
                <a:spcPct val="0"/>
              </a:spcBef>
              <a:spcAft>
                <a:spcPct val="0"/>
              </a:spcAft>
            </a:pPr>
            <a:r>
              <a:rPr lang="en-GB" smtClean="0">
                <a:solidFill>
                  <a:srgbClr val="000000"/>
                </a:solidFill>
              </a:rPr>
              <a:t>14:10</a:t>
            </a: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Times New Roman" pitchFamily="18" charset="0"/>
              </a:defRPr>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Times New Roman" pitchFamily="18" charset="0"/>
              </a:defRPr>
            </a:lvl1pPr>
          </a:lstStyle>
          <a:p>
            <a:pPr fontAlgn="base">
              <a:spcBef>
                <a:spcPct val="0"/>
              </a:spcBef>
              <a:spcAft>
                <a:spcPct val="0"/>
              </a:spcAft>
            </a:pPr>
            <a:fld id="{41622609-D679-48E2-BA87-F85E699790C9}"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extLst>
      <p:ext uri="{BB962C8B-B14F-4D97-AF65-F5344CB8AC3E}">
        <p14:creationId xmlns:p14="http://schemas.microsoft.com/office/powerpoint/2010/main" val="4098060767"/>
      </p:ext>
    </p:extLst>
  </p:cSld>
  <p:clrMap bg1="lt1" tx1="dk1" bg2="lt2" tx2="dk2" accent1="accent1" accent2="accent2" accent3="accent3" accent4="accent4" accent5="accent5" accent6="accent6" hlink="hlink" folHlink="folHlink"/>
  <p:sldLayoutIdLst>
    <p:sldLayoutId id="2147484101" r:id="rId1"/>
    <p:sldLayoutId id="2147484102" r:id="rId2"/>
    <p:sldLayoutId id="2147484103" r:id="rId3"/>
  </p:sldLayoutIdLst>
  <p:hf sldNum="0" hdr="0" ftr="0" dt="0"/>
  <p:txStyles>
    <p:titleStyle>
      <a:lvl1pPr algn="ctr" rtl="0" fontAlgn="base">
        <a:spcBef>
          <a:spcPct val="0"/>
        </a:spcBef>
        <a:spcAft>
          <a:spcPct val="0"/>
        </a:spcAft>
        <a:defRPr sz="32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3200" b="1">
          <a:solidFill>
            <a:schemeClr val="tx2"/>
          </a:solidFill>
          <a:effectLst>
            <a:outerShdw blurRad="38100" dist="38100" dir="2700000" algn="tl">
              <a:srgbClr val="000000"/>
            </a:outerShdw>
          </a:effectLst>
          <a:latin typeface="Comic Sans MS" pitchFamily="66" charset="0"/>
        </a:defRPr>
      </a:lvl2pPr>
      <a:lvl3pPr algn="ctr" rtl="0" fontAlgn="base">
        <a:spcBef>
          <a:spcPct val="0"/>
        </a:spcBef>
        <a:spcAft>
          <a:spcPct val="0"/>
        </a:spcAft>
        <a:defRPr sz="3200" b="1">
          <a:solidFill>
            <a:schemeClr val="tx2"/>
          </a:solidFill>
          <a:effectLst>
            <a:outerShdw blurRad="38100" dist="38100" dir="2700000" algn="tl">
              <a:srgbClr val="000000"/>
            </a:outerShdw>
          </a:effectLst>
          <a:latin typeface="Comic Sans MS" pitchFamily="66" charset="0"/>
        </a:defRPr>
      </a:lvl3pPr>
      <a:lvl4pPr algn="ctr" rtl="0" fontAlgn="base">
        <a:spcBef>
          <a:spcPct val="0"/>
        </a:spcBef>
        <a:spcAft>
          <a:spcPct val="0"/>
        </a:spcAft>
        <a:defRPr sz="3200" b="1">
          <a:solidFill>
            <a:schemeClr val="tx2"/>
          </a:solidFill>
          <a:effectLst>
            <a:outerShdw blurRad="38100" dist="38100" dir="2700000" algn="tl">
              <a:srgbClr val="000000"/>
            </a:outerShdw>
          </a:effectLst>
          <a:latin typeface="Comic Sans MS" pitchFamily="66" charset="0"/>
        </a:defRPr>
      </a:lvl4pPr>
      <a:lvl5pPr algn="ctr" rtl="0" fontAlgn="base">
        <a:spcBef>
          <a:spcPct val="0"/>
        </a:spcBef>
        <a:spcAft>
          <a:spcPct val="0"/>
        </a:spcAft>
        <a:defRPr sz="3200" b="1">
          <a:solidFill>
            <a:schemeClr val="tx2"/>
          </a:solidFill>
          <a:effectLst>
            <a:outerShdw blurRad="38100" dist="38100" dir="2700000" algn="tl">
              <a:srgbClr val="000000"/>
            </a:outerShdw>
          </a:effectLst>
          <a:latin typeface="Comic Sans MS" pitchFamily="66" charset="0"/>
        </a:defRPr>
      </a:lvl5pPr>
      <a:lvl6pPr marL="457200" algn="ctr" rtl="0" fontAlgn="base">
        <a:spcBef>
          <a:spcPct val="0"/>
        </a:spcBef>
        <a:spcAft>
          <a:spcPct val="0"/>
        </a:spcAft>
        <a:defRPr sz="3200" b="1">
          <a:solidFill>
            <a:schemeClr val="tx2"/>
          </a:solidFill>
          <a:effectLst>
            <a:outerShdw blurRad="38100" dist="38100" dir="2700000" algn="tl">
              <a:srgbClr val="000000"/>
            </a:outerShdw>
          </a:effectLst>
          <a:latin typeface="Comic Sans MS" pitchFamily="66" charset="0"/>
        </a:defRPr>
      </a:lvl6pPr>
      <a:lvl7pPr marL="914400" algn="ctr" rtl="0" fontAlgn="base">
        <a:spcBef>
          <a:spcPct val="0"/>
        </a:spcBef>
        <a:spcAft>
          <a:spcPct val="0"/>
        </a:spcAft>
        <a:defRPr sz="3200" b="1">
          <a:solidFill>
            <a:schemeClr val="tx2"/>
          </a:solidFill>
          <a:effectLst>
            <a:outerShdw blurRad="38100" dist="38100" dir="2700000" algn="tl">
              <a:srgbClr val="000000"/>
            </a:outerShdw>
          </a:effectLst>
          <a:latin typeface="Comic Sans MS" pitchFamily="66" charset="0"/>
        </a:defRPr>
      </a:lvl7pPr>
      <a:lvl8pPr marL="1371600" algn="ctr" rtl="0" fontAlgn="base">
        <a:spcBef>
          <a:spcPct val="0"/>
        </a:spcBef>
        <a:spcAft>
          <a:spcPct val="0"/>
        </a:spcAft>
        <a:defRPr sz="3200" b="1">
          <a:solidFill>
            <a:schemeClr val="tx2"/>
          </a:solidFill>
          <a:effectLst>
            <a:outerShdw blurRad="38100" dist="38100" dir="2700000" algn="tl">
              <a:srgbClr val="000000"/>
            </a:outerShdw>
          </a:effectLst>
          <a:latin typeface="Comic Sans MS" pitchFamily="66" charset="0"/>
        </a:defRPr>
      </a:lvl8pPr>
      <a:lvl9pPr marL="1828800" algn="ctr" rtl="0" fontAlgn="base">
        <a:spcBef>
          <a:spcPct val="0"/>
        </a:spcBef>
        <a:spcAft>
          <a:spcPct val="0"/>
        </a:spcAft>
        <a:defRPr sz="3200" b="1">
          <a:solidFill>
            <a:schemeClr val="tx2"/>
          </a:solidFill>
          <a:effectLst>
            <a:outerShdw blurRad="38100" dist="38100" dir="2700000" algn="tl">
              <a:srgbClr val="000000"/>
            </a:outerShdw>
          </a:effectLst>
          <a:latin typeface="Comic Sans MS" pitchFamily="66" charset="0"/>
        </a:defRPr>
      </a:lvl9pPr>
    </p:titleStyle>
    <p:bodyStyle>
      <a:lvl1pPr marL="342900" indent="-342900" algn="l" rtl="0" fontAlgn="base">
        <a:spcBef>
          <a:spcPct val="20000"/>
        </a:spcBef>
        <a:spcAft>
          <a:spcPct val="0"/>
        </a:spcAft>
        <a:buClr>
          <a:schemeClr val="tx2"/>
        </a:buClr>
        <a:buFont typeface="Symbol" pitchFamily="18" charset="2"/>
        <a:buChar char="*"/>
        <a:defRPr sz="2800">
          <a:solidFill>
            <a:schemeClr val="tx1"/>
          </a:solidFill>
          <a:latin typeface="+mn-lt"/>
          <a:ea typeface="+mn-ea"/>
          <a:cs typeface="+mn-cs"/>
        </a:defRPr>
      </a:lvl1pPr>
      <a:lvl2pPr marL="742950" indent="-285750" algn="l" rtl="0" fontAlgn="base">
        <a:spcBef>
          <a:spcPct val="20000"/>
        </a:spcBef>
        <a:spcAft>
          <a:spcPct val="0"/>
        </a:spcAft>
        <a:buClr>
          <a:schemeClr val="tx2"/>
        </a:buClr>
        <a:buFont typeface="Symbol" pitchFamily="18" charset="2"/>
        <a:buChar char="*"/>
        <a:defRPr sz="2800">
          <a:solidFill>
            <a:schemeClr val="tx1"/>
          </a:solidFill>
          <a:latin typeface="+mn-lt"/>
        </a:defRPr>
      </a:lvl2pPr>
      <a:lvl3pPr marL="1143000" indent="-228600" algn="l" rtl="0" fontAlgn="base">
        <a:spcBef>
          <a:spcPct val="20000"/>
        </a:spcBef>
        <a:spcAft>
          <a:spcPct val="0"/>
        </a:spcAft>
        <a:buClr>
          <a:schemeClr val="tx2"/>
        </a:buClr>
        <a:buFont typeface="Symbol" pitchFamily="18" charset="2"/>
        <a:buChar char="*"/>
        <a:defRPr sz="2800">
          <a:solidFill>
            <a:schemeClr val="tx1"/>
          </a:solidFill>
          <a:latin typeface="+mn-lt"/>
        </a:defRPr>
      </a:lvl3pPr>
      <a:lvl4pPr marL="1600200" indent="-228600" algn="l" rtl="0" fontAlgn="base">
        <a:spcBef>
          <a:spcPct val="20000"/>
        </a:spcBef>
        <a:spcAft>
          <a:spcPct val="0"/>
        </a:spcAft>
        <a:buClr>
          <a:schemeClr val="tx2"/>
        </a:buClr>
        <a:buFont typeface="Symbol" pitchFamily="18" charset="2"/>
        <a:buChar char="*"/>
        <a:defRPr sz="2800">
          <a:solidFill>
            <a:schemeClr val="tx1"/>
          </a:solidFill>
          <a:latin typeface="+mn-lt"/>
        </a:defRPr>
      </a:lvl4pPr>
      <a:lvl5pPr marL="2057400" indent="-228600" algn="l" rtl="0" fontAlgn="base">
        <a:spcBef>
          <a:spcPct val="20000"/>
        </a:spcBef>
        <a:spcAft>
          <a:spcPct val="0"/>
        </a:spcAft>
        <a:buClr>
          <a:schemeClr val="tx2"/>
        </a:buClr>
        <a:buFont typeface="Symbol" pitchFamily="18" charset="2"/>
        <a:buChar char="*"/>
        <a:defRPr sz="2800">
          <a:solidFill>
            <a:schemeClr val="tx1"/>
          </a:solidFill>
          <a:latin typeface="+mn-lt"/>
        </a:defRPr>
      </a:lvl5pPr>
      <a:lvl6pPr marL="2514600" indent="-228600" algn="l" rtl="0" fontAlgn="base">
        <a:spcBef>
          <a:spcPct val="20000"/>
        </a:spcBef>
        <a:spcAft>
          <a:spcPct val="0"/>
        </a:spcAft>
        <a:buClr>
          <a:schemeClr val="tx2"/>
        </a:buClr>
        <a:buFont typeface="Symbol" pitchFamily="18" charset="2"/>
        <a:buChar char="*"/>
        <a:defRPr sz="2800">
          <a:solidFill>
            <a:schemeClr val="tx1"/>
          </a:solidFill>
          <a:latin typeface="+mn-lt"/>
        </a:defRPr>
      </a:lvl6pPr>
      <a:lvl7pPr marL="2971800" indent="-228600" algn="l" rtl="0" fontAlgn="base">
        <a:spcBef>
          <a:spcPct val="20000"/>
        </a:spcBef>
        <a:spcAft>
          <a:spcPct val="0"/>
        </a:spcAft>
        <a:buClr>
          <a:schemeClr val="tx2"/>
        </a:buClr>
        <a:buFont typeface="Symbol" pitchFamily="18" charset="2"/>
        <a:buChar char="*"/>
        <a:defRPr sz="2800">
          <a:solidFill>
            <a:schemeClr val="tx1"/>
          </a:solidFill>
          <a:latin typeface="+mn-lt"/>
        </a:defRPr>
      </a:lvl7pPr>
      <a:lvl8pPr marL="3429000" indent="-228600" algn="l" rtl="0" fontAlgn="base">
        <a:spcBef>
          <a:spcPct val="20000"/>
        </a:spcBef>
        <a:spcAft>
          <a:spcPct val="0"/>
        </a:spcAft>
        <a:buClr>
          <a:schemeClr val="tx2"/>
        </a:buClr>
        <a:buFont typeface="Symbol" pitchFamily="18" charset="2"/>
        <a:buChar char="*"/>
        <a:defRPr sz="2800">
          <a:solidFill>
            <a:schemeClr val="tx1"/>
          </a:solidFill>
          <a:latin typeface="+mn-lt"/>
        </a:defRPr>
      </a:lvl8pPr>
      <a:lvl9pPr marL="3886200" indent="-228600" algn="l" rtl="0" fontAlgn="base">
        <a:spcBef>
          <a:spcPct val="20000"/>
        </a:spcBef>
        <a:spcAft>
          <a:spcPct val="0"/>
        </a:spcAft>
        <a:buClr>
          <a:schemeClr val="tx2"/>
        </a:buClr>
        <a:buFont typeface="Symbol" pitchFamily="18" charset="2"/>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474080591"/>
      </p:ext>
    </p:extLst>
  </p:cSld>
  <p:clrMap bg1="dk1" tx1="lt1" bg2="dk2" tx2="lt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 id="2147484116" r:id="rId12"/>
    <p:sldLayoutId id="2147484117" r:id="rId13"/>
    <p:sldLayoutId id="2147484118"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fontAlgn="base">
              <a:spcBef>
                <a:spcPct val="0"/>
              </a:spcBef>
              <a:spcAft>
                <a:spcPct val="0"/>
              </a:spcAft>
            </a:pPr>
            <a:r>
              <a:rPr lang="en-GB" smtClean="0">
                <a:solidFill>
                  <a:srgbClr val="3333CC"/>
                </a:solidFill>
              </a:rPr>
              <a:t>14:10</a:t>
            </a:r>
            <a:endParaRPr lang="en-US" smtClean="0">
              <a:solidFill>
                <a:srgbClr val="3333CC"/>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pPr fontAlgn="base">
              <a:spcBef>
                <a:spcPct val="0"/>
              </a:spcBef>
              <a:spcAft>
                <a:spcPct val="0"/>
              </a:spcAft>
            </a:pPr>
            <a:endParaRPr lang="en-US" smtClean="0">
              <a:solidFill>
                <a:srgbClr val="3333CC"/>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fontAlgn="base">
              <a:spcBef>
                <a:spcPct val="0"/>
              </a:spcBef>
              <a:spcAft>
                <a:spcPct val="0"/>
              </a:spcAft>
            </a:pPr>
            <a:fld id="{8222E542-8DC9-491F-B4B9-9DED86C6DC30}" type="slidenum">
              <a:rPr lang="en-US" smtClean="0">
                <a:solidFill>
                  <a:srgbClr val="3333CC"/>
                </a:solidFill>
              </a:rPr>
              <a:pPr fontAlgn="base">
                <a:spcBef>
                  <a:spcPct val="0"/>
                </a:spcBef>
                <a:spcAft>
                  <a:spcPct val="0"/>
                </a:spcAft>
              </a:pPr>
              <a:t>‹#›</a:t>
            </a:fld>
            <a:endParaRPr lang="en-US" smtClean="0">
              <a:solidFill>
                <a:srgbClr val="3333CC"/>
              </a:solidFill>
            </a:endParaRPr>
          </a:p>
        </p:txBody>
      </p:sp>
    </p:spTree>
  </p:cSld>
  <p:clrMap bg1="lt1" tx1="dk1" bg2="lt2" tx2="dk2" accent1="accent1" accent2="accent2" accent3="accent3" accent4="accent4" accent5="accent5" accent6="accent6" hlink="hlink" folHlink="folHlink"/>
  <p:sldLayoutIdLst>
    <p:sldLayoutId id="2147483755" r:id="rId1"/>
    <p:sldLayoutId id="2147483801" r:id="rId2"/>
    <p:sldLayoutId id="2147484119" r:id="rId3"/>
    <p:sldLayoutId id="2147484201" r:id="rId4"/>
    <p:sldLayoutId id="2147484202" r:id="rId5"/>
  </p:sldLayoutIdLst>
  <p:transition/>
  <p:hf sldNum="0" hdr="0" ftr="0" dt="0"/>
  <p:txStyles>
    <p:titleStyle>
      <a:lvl1pPr algn="ctr" rtl="0" fontAlgn="base">
        <a:spcBef>
          <a:spcPct val="0"/>
        </a:spcBef>
        <a:spcAft>
          <a:spcPct val="0"/>
        </a:spcAft>
        <a:defRPr sz="3200" b="1">
          <a:solidFill>
            <a:srgbClr val="D60093"/>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2pPr>
      <a:lvl3pPr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3pPr>
      <a:lvl4pPr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4pPr>
      <a:lvl5pPr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5pPr>
      <a:lvl6pPr marL="457200"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6pPr>
      <a:lvl7pPr marL="914400"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7pPr>
      <a:lvl8pPr marL="1371600"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8pPr>
      <a:lvl9pPr marL="1828800" algn="ctr" rtl="0" fontAlgn="base">
        <a:spcBef>
          <a:spcPct val="0"/>
        </a:spcBef>
        <a:spcAft>
          <a:spcPct val="0"/>
        </a:spcAft>
        <a:defRPr sz="3200" b="1">
          <a:solidFill>
            <a:srgbClr val="D60093"/>
          </a:solidFill>
          <a:effectLst>
            <a:outerShdw blurRad="38100" dist="38100" dir="2700000" algn="tl">
              <a:srgbClr val="000000"/>
            </a:outerShdw>
          </a:effectLst>
          <a:latin typeface="Comic Sans MS" pitchFamily="66" charset="0"/>
        </a:defRPr>
      </a:lvl9pPr>
    </p:titleStyle>
    <p:bodyStyle>
      <a:lvl1pPr marL="342900" indent="-342900" algn="l" rtl="0" fontAlgn="base">
        <a:spcBef>
          <a:spcPct val="20000"/>
        </a:spcBef>
        <a:spcAft>
          <a:spcPct val="0"/>
        </a:spcAft>
        <a:buClr>
          <a:srgbClr val="D60093"/>
        </a:buClr>
        <a:buFont typeface="Symbol" pitchFamily="18" charset="2"/>
        <a:buChar char="*"/>
        <a:defRPr sz="2400">
          <a:solidFill>
            <a:schemeClr val="tx1"/>
          </a:solidFill>
          <a:latin typeface="+mn-lt"/>
          <a:ea typeface="+mn-ea"/>
          <a:cs typeface="+mn-cs"/>
        </a:defRPr>
      </a:lvl1pPr>
      <a:lvl2pPr marL="742950" indent="-285750" algn="l" rtl="0" fontAlgn="base">
        <a:spcBef>
          <a:spcPct val="20000"/>
        </a:spcBef>
        <a:spcAft>
          <a:spcPct val="0"/>
        </a:spcAft>
        <a:buClr>
          <a:srgbClr val="D60093"/>
        </a:buClr>
        <a:buFont typeface="Symbol" pitchFamily="18" charset="2"/>
        <a:buChar char="*"/>
        <a:defRPr sz="2400">
          <a:solidFill>
            <a:schemeClr val="tx1"/>
          </a:solidFill>
          <a:latin typeface="+mn-lt"/>
        </a:defRPr>
      </a:lvl2pPr>
      <a:lvl3pPr marL="11430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3pPr>
      <a:lvl4pPr marL="16002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4pPr>
      <a:lvl5pPr marL="20574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5pPr>
      <a:lvl6pPr marL="25146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6pPr>
      <a:lvl7pPr marL="29718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7pPr>
      <a:lvl8pPr marL="34290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8pPr>
      <a:lvl9pPr marL="3886200" indent="-228600" algn="l" rtl="0" fontAlgn="base">
        <a:spcBef>
          <a:spcPct val="20000"/>
        </a:spcBef>
        <a:spcAft>
          <a:spcPct val="0"/>
        </a:spcAft>
        <a:buClr>
          <a:srgbClr val="D60093"/>
        </a:buClr>
        <a:buFont typeface="Symbol" pitchFamily="18" charset="2"/>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fontAlgn="base">
              <a:spcBef>
                <a:spcPct val="0"/>
              </a:spcBef>
              <a:spcAft>
                <a:spcPct val="0"/>
              </a:spcAft>
              <a:defRPr/>
            </a:pPr>
            <a:r>
              <a:rPr lang="en-GB" smtClean="0">
                <a:solidFill>
                  <a:srgbClr val="000000"/>
                </a:solidFill>
              </a:rPr>
              <a:t>14:10</a:t>
            </a: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800">
                <a:latin typeface="Arial"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46C316D7-EEB0-42B2-A16B-8A206970537D}" type="slidenum">
              <a:rPr lang="en-GB">
                <a:solidFill>
                  <a:srgbClr val="000000"/>
                </a:solidFill>
              </a:rPr>
              <a:pPr fontAlgn="base">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3158532925"/>
      </p:ext>
    </p:extLst>
  </p:cSld>
  <p:clrMap bg1="lt1" tx1="dk1" bg2="lt2" tx2="dk2" accent1="accent1" accent2="accent2" accent3="accent3" accent4="accent4" accent5="accent5" accent6="accent6" hlink="hlink" folHlink="folHlink"/>
  <p:sldLayoutIdLst>
    <p:sldLayoutId id="2147484136" r:id="rId1"/>
    <p:sldLayoutId id="2147484137" r:id="rId2"/>
    <p:sldLayoutId id="2147484138" r:id="rId3"/>
  </p:sldLayoutIdLst>
  <p:hf sldNum="0" hdr="0" ftr="0" dt="0"/>
  <p:txStyles>
    <p:titleStyle>
      <a:lvl1pPr algn="ctr" rtl="0" eaLnBrk="0" fontAlgn="base" hangingPunct="0">
        <a:spcBef>
          <a:spcPct val="0"/>
        </a:spcBef>
        <a:spcAft>
          <a:spcPct val="0"/>
        </a:spcAft>
        <a:defRPr sz="3200" b="1">
          <a:solidFill>
            <a:srgbClr val="D60093"/>
          </a:solidFill>
          <a:latin typeface="+mj-lt"/>
          <a:ea typeface="+mj-ea"/>
          <a:cs typeface="+mj-cs"/>
        </a:defRPr>
      </a:lvl1pPr>
      <a:lvl2pPr algn="ctr" rtl="0" eaLnBrk="0" fontAlgn="base" hangingPunct="0">
        <a:spcBef>
          <a:spcPct val="0"/>
        </a:spcBef>
        <a:spcAft>
          <a:spcPct val="0"/>
        </a:spcAft>
        <a:defRPr sz="3200" b="1">
          <a:solidFill>
            <a:srgbClr val="D60093"/>
          </a:solidFill>
          <a:latin typeface="Comic Sans MS" pitchFamily="66" charset="0"/>
        </a:defRPr>
      </a:lvl2pPr>
      <a:lvl3pPr algn="ctr" rtl="0" eaLnBrk="0" fontAlgn="base" hangingPunct="0">
        <a:spcBef>
          <a:spcPct val="0"/>
        </a:spcBef>
        <a:spcAft>
          <a:spcPct val="0"/>
        </a:spcAft>
        <a:defRPr sz="3200" b="1">
          <a:solidFill>
            <a:srgbClr val="D60093"/>
          </a:solidFill>
          <a:latin typeface="Comic Sans MS" pitchFamily="66" charset="0"/>
        </a:defRPr>
      </a:lvl3pPr>
      <a:lvl4pPr algn="ctr" rtl="0" eaLnBrk="0" fontAlgn="base" hangingPunct="0">
        <a:spcBef>
          <a:spcPct val="0"/>
        </a:spcBef>
        <a:spcAft>
          <a:spcPct val="0"/>
        </a:spcAft>
        <a:defRPr sz="3200" b="1">
          <a:solidFill>
            <a:srgbClr val="D60093"/>
          </a:solidFill>
          <a:latin typeface="Comic Sans MS" pitchFamily="66" charset="0"/>
        </a:defRPr>
      </a:lvl4pPr>
      <a:lvl5pPr algn="ctr" rtl="0" eaLnBrk="0" fontAlgn="base" hangingPunct="0">
        <a:spcBef>
          <a:spcPct val="0"/>
        </a:spcBef>
        <a:spcAft>
          <a:spcPct val="0"/>
        </a:spcAft>
        <a:defRPr sz="3200" b="1">
          <a:solidFill>
            <a:srgbClr val="D60093"/>
          </a:solidFill>
          <a:latin typeface="Comic Sans MS" pitchFamily="66" charset="0"/>
        </a:defRPr>
      </a:lvl5pPr>
      <a:lvl6pPr marL="457200" algn="ctr" rtl="0" fontAlgn="base">
        <a:spcBef>
          <a:spcPct val="0"/>
        </a:spcBef>
        <a:spcAft>
          <a:spcPct val="0"/>
        </a:spcAft>
        <a:defRPr sz="3200" b="1">
          <a:solidFill>
            <a:srgbClr val="D60093"/>
          </a:solidFill>
          <a:latin typeface="Comic Sans MS" pitchFamily="66" charset="0"/>
        </a:defRPr>
      </a:lvl6pPr>
      <a:lvl7pPr marL="914400" algn="ctr" rtl="0" fontAlgn="base">
        <a:spcBef>
          <a:spcPct val="0"/>
        </a:spcBef>
        <a:spcAft>
          <a:spcPct val="0"/>
        </a:spcAft>
        <a:defRPr sz="3200" b="1">
          <a:solidFill>
            <a:srgbClr val="D60093"/>
          </a:solidFill>
          <a:latin typeface="Comic Sans MS" pitchFamily="66" charset="0"/>
        </a:defRPr>
      </a:lvl7pPr>
      <a:lvl8pPr marL="1371600" algn="ctr" rtl="0" fontAlgn="base">
        <a:spcBef>
          <a:spcPct val="0"/>
        </a:spcBef>
        <a:spcAft>
          <a:spcPct val="0"/>
        </a:spcAft>
        <a:defRPr sz="3200" b="1">
          <a:solidFill>
            <a:srgbClr val="D60093"/>
          </a:solidFill>
          <a:latin typeface="Comic Sans MS" pitchFamily="66" charset="0"/>
        </a:defRPr>
      </a:lvl8pPr>
      <a:lvl9pPr marL="1828800" algn="ctr" rtl="0" fontAlgn="base">
        <a:spcBef>
          <a:spcPct val="0"/>
        </a:spcBef>
        <a:spcAft>
          <a:spcPct val="0"/>
        </a:spcAft>
        <a:defRPr sz="3200" b="1">
          <a:solidFill>
            <a:srgbClr val="D60093"/>
          </a:solidFill>
          <a:latin typeface="Comic Sans MS" pitchFamily="66"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fontAlgn="base">
        <a:spcBef>
          <a:spcPct val="20000"/>
        </a:spcBef>
        <a:spcAft>
          <a:spcPct val="0"/>
        </a:spcAft>
        <a:buChar char="»"/>
        <a:defRPr sz="2800">
          <a:solidFill>
            <a:schemeClr val="tx1"/>
          </a:solidFill>
          <a:latin typeface="+mn-lt"/>
        </a:defRPr>
      </a:lvl6pPr>
      <a:lvl7pPr marL="2971800" indent="-228600" algn="l" rtl="0" fontAlgn="base">
        <a:spcBef>
          <a:spcPct val="20000"/>
        </a:spcBef>
        <a:spcAft>
          <a:spcPct val="0"/>
        </a:spcAft>
        <a:buChar char="»"/>
        <a:defRPr sz="2800">
          <a:solidFill>
            <a:schemeClr val="tx1"/>
          </a:solidFill>
          <a:latin typeface="+mn-lt"/>
        </a:defRPr>
      </a:lvl7pPr>
      <a:lvl8pPr marL="3429000" indent="-228600" algn="l" rtl="0" fontAlgn="base">
        <a:spcBef>
          <a:spcPct val="20000"/>
        </a:spcBef>
        <a:spcAft>
          <a:spcPct val="0"/>
        </a:spcAft>
        <a:buChar char="»"/>
        <a:defRPr sz="2800">
          <a:solidFill>
            <a:schemeClr val="tx1"/>
          </a:solidFill>
          <a:latin typeface="+mn-lt"/>
        </a:defRPr>
      </a:lvl8pPr>
      <a:lvl9pPr marL="3886200" indent="-228600" algn="l" rtl="0" fontAlgn="base">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fontAlgn="base">
              <a:spcBef>
                <a:spcPct val="0"/>
              </a:spcBef>
              <a:spcAft>
                <a:spcPct val="0"/>
              </a:spcAft>
              <a:defRPr/>
            </a:pPr>
            <a:r>
              <a:rPr lang="en-GB" smtClean="0">
                <a:solidFill>
                  <a:srgbClr val="000000"/>
                </a:solidFill>
              </a:rPr>
              <a:t>14:10</a:t>
            </a: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800">
                <a:latin typeface="Arial"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46C316D7-EEB0-42B2-A16B-8A206970537D}" type="slidenum">
              <a:rPr lang="en-GB">
                <a:solidFill>
                  <a:srgbClr val="000000"/>
                </a:solidFill>
              </a:rPr>
              <a:pPr fontAlgn="base">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279968218"/>
      </p:ext>
    </p:extLst>
  </p:cSld>
  <p:clrMap bg1="lt1" tx1="dk1" bg2="lt2" tx2="dk2" accent1="accent1" accent2="accent2" accent3="accent3" accent4="accent4" accent5="accent5" accent6="accent6" hlink="hlink" folHlink="folHlink"/>
  <p:sldLayoutIdLst>
    <p:sldLayoutId id="2147484140" r:id="rId1"/>
  </p:sldLayoutIdLst>
  <p:hf sldNum="0" hdr="0" ftr="0" dt="0"/>
  <p:txStyles>
    <p:titleStyle>
      <a:lvl1pPr algn="ctr" rtl="0" eaLnBrk="0" fontAlgn="base" hangingPunct="0">
        <a:spcBef>
          <a:spcPct val="0"/>
        </a:spcBef>
        <a:spcAft>
          <a:spcPct val="0"/>
        </a:spcAft>
        <a:defRPr sz="3200" b="1">
          <a:solidFill>
            <a:srgbClr val="D60093"/>
          </a:solidFill>
          <a:latin typeface="+mj-lt"/>
          <a:ea typeface="+mj-ea"/>
          <a:cs typeface="+mj-cs"/>
        </a:defRPr>
      </a:lvl1pPr>
      <a:lvl2pPr algn="ctr" rtl="0" eaLnBrk="0" fontAlgn="base" hangingPunct="0">
        <a:spcBef>
          <a:spcPct val="0"/>
        </a:spcBef>
        <a:spcAft>
          <a:spcPct val="0"/>
        </a:spcAft>
        <a:defRPr sz="3200" b="1">
          <a:solidFill>
            <a:srgbClr val="D60093"/>
          </a:solidFill>
          <a:latin typeface="Comic Sans MS" pitchFamily="66" charset="0"/>
        </a:defRPr>
      </a:lvl2pPr>
      <a:lvl3pPr algn="ctr" rtl="0" eaLnBrk="0" fontAlgn="base" hangingPunct="0">
        <a:spcBef>
          <a:spcPct val="0"/>
        </a:spcBef>
        <a:spcAft>
          <a:spcPct val="0"/>
        </a:spcAft>
        <a:defRPr sz="3200" b="1">
          <a:solidFill>
            <a:srgbClr val="D60093"/>
          </a:solidFill>
          <a:latin typeface="Comic Sans MS" pitchFamily="66" charset="0"/>
        </a:defRPr>
      </a:lvl3pPr>
      <a:lvl4pPr algn="ctr" rtl="0" eaLnBrk="0" fontAlgn="base" hangingPunct="0">
        <a:spcBef>
          <a:spcPct val="0"/>
        </a:spcBef>
        <a:spcAft>
          <a:spcPct val="0"/>
        </a:spcAft>
        <a:defRPr sz="3200" b="1">
          <a:solidFill>
            <a:srgbClr val="D60093"/>
          </a:solidFill>
          <a:latin typeface="Comic Sans MS" pitchFamily="66" charset="0"/>
        </a:defRPr>
      </a:lvl4pPr>
      <a:lvl5pPr algn="ctr" rtl="0" eaLnBrk="0" fontAlgn="base" hangingPunct="0">
        <a:spcBef>
          <a:spcPct val="0"/>
        </a:spcBef>
        <a:spcAft>
          <a:spcPct val="0"/>
        </a:spcAft>
        <a:defRPr sz="3200" b="1">
          <a:solidFill>
            <a:srgbClr val="D60093"/>
          </a:solidFill>
          <a:latin typeface="Comic Sans MS" pitchFamily="66" charset="0"/>
        </a:defRPr>
      </a:lvl5pPr>
      <a:lvl6pPr marL="457200" algn="ctr" rtl="0" fontAlgn="base">
        <a:spcBef>
          <a:spcPct val="0"/>
        </a:spcBef>
        <a:spcAft>
          <a:spcPct val="0"/>
        </a:spcAft>
        <a:defRPr sz="3200" b="1">
          <a:solidFill>
            <a:srgbClr val="D60093"/>
          </a:solidFill>
          <a:latin typeface="Comic Sans MS" pitchFamily="66" charset="0"/>
        </a:defRPr>
      </a:lvl6pPr>
      <a:lvl7pPr marL="914400" algn="ctr" rtl="0" fontAlgn="base">
        <a:spcBef>
          <a:spcPct val="0"/>
        </a:spcBef>
        <a:spcAft>
          <a:spcPct val="0"/>
        </a:spcAft>
        <a:defRPr sz="3200" b="1">
          <a:solidFill>
            <a:srgbClr val="D60093"/>
          </a:solidFill>
          <a:latin typeface="Comic Sans MS" pitchFamily="66" charset="0"/>
        </a:defRPr>
      </a:lvl7pPr>
      <a:lvl8pPr marL="1371600" algn="ctr" rtl="0" fontAlgn="base">
        <a:spcBef>
          <a:spcPct val="0"/>
        </a:spcBef>
        <a:spcAft>
          <a:spcPct val="0"/>
        </a:spcAft>
        <a:defRPr sz="3200" b="1">
          <a:solidFill>
            <a:srgbClr val="D60093"/>
          </a:solidFill>
          <a:latin typeface="Comic Sans MS" pitchFamily="66" charset="0"/>
        </a:defRPr>
      </a:lvl8pPr>
      <a:lvl9pPr marL="1828800" algn="ctr" rtl="0" fontAlgn="base">
        <a:spcBef>
          <a:spcPct val="0"/>
        </a:spcBef>
        <a:spcAft>
          <a:spcPct val="0"/>
        </a:spcAft>
        <a:defRPr sz="3200" b="1">
          <a:solidFill>
            <a:srgbClr val="D60093"/>
          </a:solidFill>
          <a:latin typeface="Comic Sans MS" pitchFamily="66"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800">
          <a:solidFill>
            <a:schemeClr val="tx1"/>
          </a:solidFill>
          <a:latin typeface="+mn-lt"/>
        </a:defRPr>
      </a:lvl4pPr>
      <a:lvl5pPr marL="2057400" indent="-228600" algn="l" rtl="0" eaLnBrk="0" fontAlgn="base" hangingPunct="0">
        <a:spcBef>
          <a:spcPct val="20000"/>
        </a:spcBef>
        <a:spcAft>
          <a:spcPct val="0"/>
        </a:spcAft>
        <a:buChar char="»"/>
        <a:defRPr sz="2800">
          <a:solidFill>
            <a:schemeClr val="tx1"/>
          </a:solidFill>
          <a:latin typeface="+mn-lt"/>
        </a:defRPr>
      </a:lvl5pPr>
      <a:lvl6pPr marL="2514600" indent="-228600" algn="l" rtl="0" fontAlgn="base">
        <a:spcBef>
          <a:spcPct val="20000"/>
        </a:spcBef>
        <a:spcAft>
          <a:spcPct val="0"/>
        </a:spcAft>
        <a:buChar char="»"/>
        <a:defRPr sz="2800">
          <a:solidFill>
            <a:schemeClr val="tx1"/>
          </a:solidFill>
          <a:latin typeface="+mn-lt"/>
        </a:defRPr>
      </a:lvl6pPr>
      <a:lvl7pPr marL="2971800" indent="-228600" algn="l" rtl="0" fontAlgn="base">
        <a:spcBef>
          <a:spcPct val="20000"/>
        </a:spcBef>
        <a:spcAft>
          <a:spcPct val="0"/>
        </a:spcAft>
        <a:buChar char="»"/>
        <a:defRPr sz="2800">
          <a:solidFill>
            <a:schemeClr val="tx1"/>
          </a:solidFill>
          <a:latin typeface="+mn-lt"/>
        </a:defRPr>
      </a:lvl7pPr>
      <a:lvl8pPr marL="3429000" indent="-228600" algn="l" rtl="0" fontAlgn="base">
        <a:spcBef>
          <a:spcPct val="20000"/>
        </a:spcBef>
        <a:spcAft>
          <a:spcPct val="0"/>
        </a:spcAft>
        <a:buChar char="»"/>
        <a:defRPr sz="2800">
          <a:solidFill>
            <a:schemeClr val="tx1"/>
          </a:solidFill>
          <a:latin typeface="+mn-lt"/>
        </a:defRPr>
      </a:lvl8pPr>
      <a:lvl9pPr marL="3886200" indent="-228600" algn="l" rtl="0" fontAlgn="base">
        <a:spcBef>
          <a:spcPct val="20000"/>
        </a:spcBef>
        <a:spcAft>
          <a:spcPct val="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1228055011"/>
      </p:ext>
    </p:extLst>
  </p:cSld>
  <p:clrMap bg1="dk1" tx1="lt1" bg2="dk2" tx2="lt2" accent1="accent1" accent2="accent2" accent3="accent3" accent4="accent4" accent5="accent5" accent6="accent6" hlink="hlink" folHlink="folHlink"/>
  <p:sldLayoutIdLst>
    <p:sldLayoutId id="2147484142" r:id="rId1"/>
    <p:sldLayoutId id="2147484143" r:id="rId2"/>
    <p:sldLayoutId id="2147484144" r:id="rId3"/>
    <p:sldLayoutId id="2147484145" r:id="rId4"/>
    <p:sldLayoutId id="2147484146" r:id="rId5"/>
    <p:sldLayoutId id="2147484147" r:id="rId6"/>
    <p:sldLayoutId id="2147484148" r:id="rId7"/>
    <p:sldLayoutId id="2147484149" r:id="rId8"/>
    <p:sldLayoutId id="2147484150" r:id="rId9"/>
    <p:sldLayoutId id="2147484151" r:id="rId10"/>
    <p:sldLayoutId id="2147484152" r:id="rId11"/>
    <p:sldLayoutId id="2147484153" r:id="rId12"/>
    <p:sldLayoutId id="2147484154" r:id="rId13"/>
    <p:sldLayoutId id="2147484155"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199869213"/>
      </p:ext>
    </p:extLst>
  </p:cSld>
  <p:clrMap bg1="dk1" tx1="lt1" bg2="dk2" tx2="lt2" accent1="accent1" accent2="accent2" accent3="accent3" accent4="accent4" accent5="accent5" accent6="accent6" hlink="hlink" folHlink="folHlink"/>
  <p:sldLayoutIdLst>
    <p:sldLayoutId id="2147484157" r:id="rId1"/>
    <p:sldLayoutId id="2147484158" r:id="rId2"/>
    <p:sldLayoutId id="2147484159" r:id="rId3"/>
    <p:sldLayoutId id="2147484160" r:id="rId4"/>
    <p:sldLayoutId id="2147484161" r:id="rId5"/>
    <p:sldLayoutId id="2147484162" r:id="rId6"/>
    <p:sldLayoutId id="2147484163" r:id="rId7"/>
    <p:sldLayoutId id="2147484164" r:id="rId8"/>
    <p:sldLayoutId id="2147484165" r:id="rId9"/>
    <p:sldLayoutId id="2147484166" r:id="rId10"/>
    <p:sldLayoutId id="2147484167" r:id="rId11"/>
    <p:sldLayoutId id="2147484168" r:id="rId12"/>
    <p:sldLayoutId id="2147484169" r:id="rId13"/>
    <p:sldLayoutId id="2147484170"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21760801"/>
      </p:ext>
    </p:extLst>
  </p:cSld>
  <p:clrMap bg1="dk1" tx1="lt1" bg2="dk2" tx2="lt2" accent1="accent1" accent2="accent2" accent3="accent3" accent4="accent4" accent5="accent5" accent6="accent6" hlink="hlink" folHlink="folHlink"/>
  <p:sldLayoutIdLst>
    <p:sldLayoutId id="2147484204" r:id="rId1"/>
    <p:sldLayoutId id="2147484205" r:id="rId2"/>
    <p:sldLayoutId id="2147484206" r:id="rId3"/>
    <p:sldLayoutId id="2147484207" r:id="rId4"/>
    <p:sldLayoutId id="2147484208" r:id="rId5"/>
    <p:sldLayoutId id="2147484209" r:id="rId6"/>
    <p:sldLayoutId id="2147484210" r:id="rId7"/>
    <p:sldLayoutId id="2147484211" r:id="rId8"/>
    <p:sldLayoutId id="2147484212" r:id="rId9"/>
    <p:sldLayoutId id="2147484213" r:id="rId10"/>
    <p:sldLayoutId id="2147484214" r:id="rId11"/>
    <p:sldLayoutId id="2147484215" r:id="rId12"/>
    <p:sldLayoutId id="2147484216" r:id="rId13"/>
    <p:sldLayoutId id="2147484217"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black">
                    <a:tint val="75000"/>
                  </a:prstClr>
                </a:solidFill>
              </a:rPr>
              <a:t>14:10</a:t>
            </a:r>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DBD07F-6F0D-4104-B64A-E0DAA1B4B6DB}"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286155468"/>
      </p:ext>
    </p:extLst>
  </p:cSld>
  <p:clrMap bg1="lt1" tx1="dk1" bg2="lt2" tx2="dk2" accent1="accent1" accent2="accent2" accent3="accent3" accent4="accent4" accent5="accent5" accent6="accent6" hlink="hlink" folHlink="folHlink"/>
  <p:sldLayoutIdLst>
    <p:sldLayoutId id="214748421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3226100941"/>
      </p:ext>
    </p:extLst>
  </p:cSld>
  <p:clrMap bg1="dk1" tx1="lt1" bg2="dk2" tx2="lt2" accent1="accent1" accent2="accent2" accent3="accent3" accent4="accent4" accent5="accent5" accent6="accent6" hlink="hlink" folHlink="folHlink"/>
  <p:sldLayoutIdLst>
    <p:sldLayoutId id="2147484221" r:id="rId1"/>
    <p:sldLayoutId id="2147484222" r:id="rId2"/>
    <p:sldLayoutId id="2147484223" r:id="rId3"/>
    <p:sldLayoutId id="2147484224" r:id="rId4"/>
    <p:sldLayoutId id="2147484225" r:id="rId5"/>
    <p:sldLayoutId id="2147484226" r:id="rId6"/>
    <p:sldLayoutId id="2147484227" r:id="rId7"/>
    <p:sldLayoutId id="2147484228" r:id="rId8"/>
    <p:sldLayoutId id="2147484229" r:id="rId9"/>
    <p:sldLayoutId id="2147484230" r:id="rId10"/>
    <p:sldLayoutId id="2147484231" r:id="rId11"/>
    <p:sldLayoutId id="2147484232" r:id="rId12"/>
    <p:sldLayoutId id="2147484233" r:id="rId13"/>
    <p:sldLayoutId id="2147484234"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219200" y="4191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1219200" y="20447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122555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l">
              <a:spcBef>
                <a:spcPct val="50000"/>
              </a:spcBef>
              <a:defRPr sz="1400">
                <a:solidFill>
                  <a:schemeClr val="tx1"/>
                </a:solidFill>
                <a:latin typeface="Arial Narrow" pitchFamily="34" charset="0"/>
              </a:defRPr>
            </a:lvl1pPr>
          </a:lstStyle>
          <a:p>
            <a:r>
              <a:rPr lang="en-GB" smtClean="0">
                <a:solidFill>
                  <a:srgbClr val="FFFFFF"/>
                </a:solidFill>
              </a:rPr>
              <a:t>14:10</a:t>
            </a:r>
            <a:endParaRPr lang="en-GB">
              <a:solidFill>
                <a:srgbClr val="FFFFFF"/>
              </a:solidFill>
            </a:endParaRPr>
          </a:p>
        </p:txBody>
      </p:sp>
      <p:sp>
        <p:nvSpPr>
          <p:cNvPr id="4101" name="Rectangle 5"/>
          <p:cNvSpPr>
            <a:spLocks noGrp="1" noChangeArrowheads="1"/>
          </p:cNvSpPr>
          <p:nvPr>
            <p:ph type="ftr" sz="quarter" idx="3"/>
          </p:nvPr>
        </p:nvSpPr>
        <p:spPr bwMode="auto">
          <a:xfrm>
            <a:off x="366395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spcBef>
                <a:spcPct val="50000"/>
              </a:spcBef>
              <a:defRPr sz="1400">
                <a:solidFill>
                  <a:schemeClr val="tx1"/>
                </a:solidFill>
                <a:latin typeface="Arial Narrow" pitchFamily="34" charset="0"/>
              </a:defRPr>
            </a:lvl1pPr>
          </a:lstStyle>
          <a:p>
            <a:endParaRPr lang="en-GB">
              <a:solidFill>
                <a:srgbClr val="FFFFFF"/>
              </a:solidFill>
            </a:endParaRPr>
          </a:p>
        </p:txBody>
      </p:sp>
      <p:sp>
        <p:nvSpPr>
          <p:cNvPr id="4102" name="Rectangle 6"/>
          <p:cNvSpPr>
            <a:spLocks noGrp="1" noChangeArrowheads="1"/>
          </p:cNvSpPr>
          <p:nvPr>
            <p:ph type="sldNum" sz="quarter" idx="4"/>
          </p:nvPr>
        </p:nvSpPr>
        <p:spPr bwMode="auto">
          <a:xfrm>
            <a:off x="709295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spcBef>
                <a:spcPct val="50000"/>
              </a:spcBef>
              <a:defRPr sz="1400">
                <a:solidFill>
                  <a:schemeClr val="tx1"/>
                </a:solidFill>
                <a:latin typeface="Arial Narrow" pitchFamily="34" charset="0"/>
              </a:defRPr>
            </a:lvl1pPr>
          </a:lstStyle>
          <a:p>
            <a:fld id="{5D2614CD-30CF-4B43-A075-04F87145E42A}" type="slidenum">
              <a:rPr lang="en-GB" smtClean="0">
                <a:solidFill>
                  <a:srgbClr val="FFFFFF"/>
                </a:solidFill>
              </a:rPr>
              <a:pPr/>
              <a:t>‹#›</a:t>
            </a:fld>
            <a:endParaRPr lang="en-GB">
              <a:solidFill>
                <a:srgbClr val="FFFFFF"/>
              </a:solidFill>
            </a:endParaRPr>
          </a:p>
        </p:txBody>
      </p:sp>
      <p:grpSp>
        <p:nvGrpSpPr>
          <p:cNvPr id="4103" name="Group 7"/>
          <p:cNvGrpSpPr>
            <a:grpSpLocks/>
          </p:cNvGrpSpPr>
          <p:nvPr/>
        </p:nvGrpSpPr>
        <p:grpSpPr bwMode="auto">
          <a:xfrm>
            <a:off x="152400" y="314325"/>
            <a:ext cx="847725" cy="6543675"/>
            <a:chOff x="96" y="198"/>
            <a:chExt cx="534" cy="4122"/>
          </a:xfrm>
        </p:grpSpPr>
        <p:sp>
          <p:nvSpPr>
            <p:cNvPr id="4104" name="AutoShape 8"/>
            <p:cNvSpPr>
              <a:spLocks noChangeArrowheads="1"/>
            </p:cNvSpPr>
            <p:nvPr/>
          </p:nvSpPr>
          <p:spPr bwMode="auto">
            <a:xfrm rot="5400000" flipH="1">
              <a:off x="82" y="1994"/>
              <a:ext cx="564" cy="533"/>
            </a:xfrm>
            <a:prstGeom prst="parallelogram">
              <a:avLst>
                <a:gd name="adj" fmla="val 56034"/>
              </a:avLst>
            </a:prstGeom>
            <a:gradFill rotWithShape="0">
              <a:gsLst>
                <a:gs pos="0">
                  <a:schemeClr val="accent1"/>
                </a:gs>
                <a:gs pos="100000">
                  <a:schemeClr val="accent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05" name="AutoShape 9"/>
            <p:cNvSpPr>
              <a:spLocks noChangeArrowheads="1"/>
            </p:cNvSpPr>
            <p:nvPr/>
          </p:nvSpPr>
          <p:spPr bwMode="auto">
            <a:xfrm rot="5400000" flipH="1">
              <a:off x="82" y="2588"/>
              <a:ext cx="564" cy="533"/>
            </a:xfrm>
            <a:prstGeom prst="parallelogram">
              <a:avLst>
                <a:gd name="adj" fmla="val 56034"/>
              </a:avLst>
            </a:prstGeom>
            <a:gradFill rotWithShape="0">
              <a:gsLst>
                <a:gs pos="0">
                  <a:schemeClr val="accent1"/>
                </a:gs>
                <a:gs pos="100000">
                  <a:schemeClr val="accent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06" name="AutoShape 10"/>
            <p:cNvSpPr>
              <a:spLocks noChangeArrowheads="1"/>
            </p:cNvSpPr>
            <p:nvPr/>
          </p:nvSpPr>
          <p:spPr bwMode="auto">
            <a:xfrm rot="5400000" flipH="1">
              <a:off x="81" y="3181"/>
              <a:ext cx="564" cy="533"/>
            </a:xfrm>
            <a:prstGeom prst="parallelogram">
              <a:avLst>
                <a:gd name="adj" fmla="val 56034"/>
              </a:avLst>
            </a:prstGeom>
            <a:gradFill rotWithShape="0">
              <a:gsLst>
                <a:gs pos="0">
                  <a:schemeClr val="accent1"/>
                </a:gs>
                <a:gs pos="100000">
                  <a:schemeClr val="accent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07" name="AutoShape 11"/>
            <p:cNvSpPr>
              <a:spLocks noChangeArrowheads="1"/>
            </p:cNvSpPr>
            <p:nvPr/>
          </p:nvSpPr>
          <p:spPr bwMode="auto">
            <a:xfrm rot="5400000" flipH="1">
              <a:off x="84" y="3774"/>
              <a:ext cx="558" cy="533"/>
            </a:xfrm>
            <a:prstGeom prst="parallelogram">
              <a:avLst>
                <a:gd name="adj" fmla="val 55437"/>
              </a:avLst>
            </a:prstGeom>
            <a:gradFill rotWithShape="0">
              <a:gsLst>
                <a:gs pos="0">
                  <a:schemeClr val="accent1"/>
                </a:gs>
                <a:gs pos="100000">
                  <a:schemeClr val="accent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08" name="AutoShape 12"/>
            <p:cNvSpPr>
              <a:spLocks noChangeArrowheads="1"/>
            </p:cNvSpPr>
            <p:nvPr/>
          </p:nvSpPr>
          <p:spPr bwMode="auto">
            <a:xfrm rot="5400000" flipH="1">
              <a:off x="82" y="213"/>
              <a:ext cx="564" cy="533"/>
            </a:xfrm>
            <a:prstGeom prst="parallelogram">
              <a:avLst>
                <a:gd name="adj" fmla="val 56034"/>
              </a:avLst>
            </a:prstGeom>
            <a:gradFill rotWithShape="0">
              <a:gsLst>
                <a:gs pos="0">
                  <a:schemeClr val="accent1"/>
                </a:gs>
                <a:gs pos="100000">
                  <a:schemeClr val="accent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09" name="AutoShape 13"/>
            <p:cNvSpPr>
              <a:spLocks noChangeArrowheads="1"/>
            </p:cNvSpPr>
            <p:nvPr/>
          </p:nvSpPr>
          <p:spPr bwMode="auto">
            <a:xfrm rot="5400000" flipH="1">
              <a:off x="81" y="803"/>
              <a:ext cx="564" cy="533"/>
            </a:xfrm>
            <a:prstGeom prst="parallelogram">
              <a:avLst>
                <a:gd name="adj" fmla="val 56034"/>
              </a:avLst>
            </a:prstGeom>
            <a:gradFill rotWithShape="0">
              <a:gsLst>
                <a:gs pos="0">
                  <a:schemeClr val="accent1"/>
                </a:gs>
                <a:gs pos="100000">
                  <a:schemeClr val="accent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10" name="AutoShape 14"/>
            <p:cNvSpPr>
              <a:spLocks noChangeArrowheads="1"/>
            </p:cNvSpPr>
            <p:nvPr/>
          </p:nvSpPr>
          <p:spPr bwMode="auto">
            <a:xfrm rot="5400000" flipH="1">
              <a:off x="81" y="1399"/>
              <a:ext cx="564" cy="533"/>
            </a:xfrm>
            <a:prstGeom prst="parallelogram">
              <a:avLst>
                <a:gd name="adj" fmla="val 56034"/>
              </a:avLst>
            </a:prstGeom>
            <a:gradFill rotWithShape="0">
              <a:gsLst>
                <a:gs pos="0">
                  <a:schemeClr val="accent1"/>
                </a:gs>
                <a:gs pos="100000">
                  <a:schemeClr val="accent2"/>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grpSp>
      <p:sp>
        <p:nvSpPr>
          <p:cNvPr id="4111" name="Rectangle 15"/>
          <p:cNvSpPr>
            <a:spLocks noChangeArrowheads="1"/>
          </p:cNvSpPr>
          <p:nvPr/>
        </p:nvSpPr>
        <p:spPr bwMode="auto">
          <a:xfrm>
            <a:off x="441325" y="0"/>
            <a:ext cx="276225" cy="6858000"/>
          </a:xfrm>
          <a:prstGeom prst="rect">
            <a:avLst/>
          </a:prstGeom>
          <a:gradFill rotWithShape="0">
            <a:gsLst>
              <a:gs pos="0">
                <a:schemeClr val="bg2"/>
              </a:gs>
              <a:gs pos="50000">
                <a:schemeClr val="folHlink"/>
              </a:gs>
              <a:gs pos="100000">
                <a:schemeClr val="bg2"/>
              </a:gs>
            </a:gsLst>
            <a:lin ang="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GB">
              <a:solidFill>
                <a:srgbClr val="FFFFFF"/>
              </a:solidFill>
            </a:endParaRPr>
          </a:p>
        </p:txBody>
      </p:sp>
      <p:sp>
        <p:nvSpPr>
          <p:cNvPr id="4112" name="AutoShape 16"/>
          <p:cNvSpPr>
            <a:spLocks noChangeArrowheads="1"/>
          </p:cNvSpPr>
          <p:nvPr/>
        </p:nvSpPr>
        <p:spPr bwMode="auto">
          <a:xfrm flipH="1">
            <a:off x="547688" y="1703388"/>
            <a:ext cx="8596312" cy="254000"/>
          </a:xfrm>
          <a:prstGeom prst="homePlate">
            <a:avLst>
              <a:gd name="adj" fmla="val 58913"/>
            </a:avLst>
          </a:prstGeom>
          <a:gradFill rotWithShape="0">
            <a:gsLst>
              <a:gs pos="0">
                <a:schemeClr val="bg2"/>
              </a:gs>
              <a:gs pos="50000">
                <a:schemeClr val="folHlink"/>
              </a:gs>
              <a:gs pos="100000">
                <a:schemeClr val="bg2"/>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solidFill>
                <a:srgbClr val="FFFFFF"/>
              </a:solidFill>
            </a:endParaRPr>
          </a:p>
        </p:txBody>
      </p:sp>
      <p:sp>
        <p:nvSpPr>
          <p:cNvPr id="4113" name="Oval 17"/>
          <p:cNvSpPr>
            <a:spLocks noChangeArrowheads="1"/>
          </p:cNvSpPr>
          <p:nvPr/>
        </p:nvSpPr>
        <p:spPr bwMode="auto">
          <a:xfrm>
            <a:off x="460375" y="1706563"/>
            <a:ext cx="295275" cy="274637"/>
          </a:xfrm>
          <a:prstGeom prst="ellipse">
            <a:avLst/>
          </a:prstGeom>
          <a:gradFill rotWithShape="0">
            <a:gsLst>
              <a:gs pos="0">
                <a:srgbClr val="FEFFFF"/>
              </a:gs>
              <a:gs pos="100000">
                <a:schemeClr val="folHlink"/>
              </a:gs>
            </a:gsLst>
            <a:path path="shape">
              <a:fillToRect l="50000" t="50000" r="50000" b="50000"/>
            </a:path>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en-GB">
              <a:solidFill>
                <a:srgbClr val="FFFFFF"/>
              </a:solidFill>
            </a:endParaRPr>
          </a:p>
        </p:txBody>
      </p:sp>
      <p:sp>
        <p:nvSpPr>
          <p:cNvPr id="4114" name="Rectangle 18"/>
          <p:cNvSpPr>
            <a:spLocks noChangeArrowheads="1"/>
          </p:cNvSpPr>
          <p:nvPr/>
        </p:nvSpPr>
        <p:spPr bwMode="auto">
          <a:xfrm>
            <a:off x="463550" y="1912938"/>
            <a:ext cx="190500" cy="4678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GB">
              <a:solidFill>
                <a:srgbClr val="FFFFFF"/>
              </a:solidFill>
            </a:endParaRPr>
          </a:p>
        </p:txBody>
      </p:sp>
      <p:sp>
        <p:nvSpPr>
          <p:cNvPr id="4115" name="Oval 19"/>
          <p:cNvSpPr>
            <a:spLocks noChangeArrowheads="1"/>
          </p:cNvSpPr>
          <p:nvPr/>
        </p:nvSpPr>
        <p:spPr bwMode="auto">
          <a:xfrm>
            <a:off x="9209088" y="1676400"/>
            <a:ext cx="304800" cy="274638"/>
          </a:xfrm>
          <a:prstGeom prst="ellipse">
            <a:avLst/>
          </a:prstGeom>
          <a:gradFill rotWithShape="0">
            <a:gsLst>
              <a:gs pos="0">
                <a:srgbClr val="FEFFFF"/>
              </a:gs>
              <a:gs pos="100000">
                <a:schemeClr val="folHlink"/>
              </a:gs>
            </a:gsLst>
            <a:path path="shape">
              <a:fillToRect l="50000" t="50000" r="50000" b="50000"/>
            </a:path>
          </a:gradFill>
          <a:ln>
            <a:noFill/>
          </a:ln>
          <a:extLst>
            <a:ext uri="{91240B29-F687-4F45-9708-019B960494DF}">
              <a14:hiddenLine xmlns:a14="http://schemas.microsoft.com/office/drawing/2010/main" w="9525">
                <a:solidFill>
                  <a:schemeClr val="tx1"/>
                </a:solidFill>
                <a:round/>
                <a:headEnd/>
                <a:tailEnd/>
              </a14:hiddenLine>
            </a:ext>
          </a:extLst>
        </p:spPr>
        <p:txBody>
          <a:bodyPr wrap="none" anchor="ctr"/>
          <a:lstStyle/>
          <a:p>
            <a:endParaRPr lang="en-GB">
              <a:solidFill>
                <a:srgbClr val="FFFFFF"/>
              </a:solidFill>
            </a:endParaRPr>
          </a:p>
        </p:txBody>
      </p:sp>
      <p:sp>
        <p:nvSpPr>
          <p:cNvPr id="4116" name="Rectangle 20"/>
          <p:cNvSpPr>
            <a:spLocks noChangeArrowheads="1"/>
          </p:cNvSpPr>
          <p:nvPr/>
        </p:nvSpPr>
        <p:spPr bwMode="auto">
          <a:xfrm>
            <a:off x="457200" y="1739900"/>
            <a:ext cx="8751888" cy="19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GB">
              <a:solidFill>
                <a:srgbClr val="FFFFFF"/>
              </a:solidFill>
            </a:endParaRPr>
          </a:p>
        </p:txBody>
      </p:sp>
      <p:grpSp>
        <p:nvGrpSpPr>
          <p:cNvPr id="4117" name="Group 21"/>
          <p:cNvGrpSpPr>
            <a:grpSpLocks/>
          </p:cNvGrpSpPr>
          <p:nvPr/>
        </p:nvGrpSpPr>
        <p:grpSpPr bwMode="auto">
          <a:xfrm>
            <a:off x="150813" y="0"/>
            <a:ext cx="849312" cy="6858000"/>
            <a:chOff x="95" y="0"/>
            <a:chExt cx="535" cy="4320"/>
          </a:xfrm>
        </p:grpSpPr>
        <p:sp>
          <p:nvSpPr>
            <p:cNvPr id="4118" name="AutoShape 22"/>
            <p:cNvSpPr>
              <a:spLocks noChangeArrowheads="1"/>
            </p:cNvSpPr>
            <p:nvPr/>
          </p:nvSpPr>
          <p:spPr bwMode="auto">
            <a:xfrm rot="-5400000">
              <a:off x="82" y="2291"/>
              <a:ext cx="564" cy="533"/>
            </a:xfrm>
            <a:prstGeom prst="parallelogram">
              <a:avLst>
                <a:gd name="adj" fmla="val 56034"/>
              </a:avLst>
            </a:prstGeom>
            <a:gradFill rotWithShape="0">
              <a:gsLst>
                <a:gs pos="0">
                  <a:schemeClr val="accent2"/>
                </a:gs>
                <a:gs pos="100000">
                  <a:schemeClr val="accent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19" name="AutoShape 23"/>
            <p:cNvSpPr>
              <a:spLocks noChangeArrowheads="1"/>
            </p:cNvSpPr>
            <p:nvPr/>
          </p:nvSpPr>
          <p:spPr bwMode="auto">
            <a:xfrm rot="-5400000">
              <a:off x="81" y="2886"/>
              <a:ext cx="565" cy="533"/>
            </a:xfrm>
            <a:prstGeom prst="parallelogram">
              <a:avLst>
                <a:gd name="adj" fmla="val 56133"/>
              </a:avLst>
            </a:prstGeom>
            <a:gradFill rotWithShape="0">
              <a:gsLst>
                <a:gs pos="0">
                  <a:schemeClr val="accent2"/>
                </a:gs>
                <a:gs pos="100000">
                  <a:schemeClr val="accent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20" name="AutoShape 24"/>
            <p:cNvSpPr>
              <a:spLocks noChangeArrowheads="1"/>
            </p:cNvSpPr>
            <p:nvPr/>
          </p:nvSpPr>
          <p:spPr bwMode="auto">
            <a:xfrm rot="-5400000">
              <a:off x="81" y="3479"/>
              <a:ext cx="564" cy="533"/>
            </a:xfrm>
            <a:prstGeom prst="parallelogram">
              <a:avLst>
                <a:gd name="adj" fmla="val 56034"/>
              </a:avLst>
            </a:prstGeom>
            <a:gradFill rotWithShape="0">
              <a:gsLst>
                <a:gs pos="0">
                  <a:schemeClr val="accent2"/>
                </a:gs>
                <a:gs pos="100000">
                  <a:schemeClr val="accent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21" name="AutoShape 25"/>
            <p:cNvSpPr>
              <a:spLocks noChangeArrowheads="1"/>
            </p:cNvSpPr>
            <p:nvPr/>
          </p:nvSpPr>
          <p:spPr bwMode="auto">
            <a:xfrm rot="-5400000">
              <a:off x="81" y="508"/>
              <a:ext cx="565" cy="533"/>
            </a:xfrm>
            <a:prstGeom prst="parallelogram">
              <a:avLst>
                <a:gd name="adj" fmla="val 56133"/>
              </a:avLst>
            </a:prstGeom>
            <a:gradFill rotWithShape="0">
              <a:gsLst>
                <a:gs pos="0">
                  <a:schemeClr val="accent2"/>
                </a:gs>
                <a:gs pos="100000">
                  <a:schemeClr val="accent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22" name="AutoShape 26"/>
            <p:cNvSpPr>
              <a:spLocks noChangeArrowheads="1"/>
            </p:cNvSpPr>
            <p:nvPr/>
          </p:nvSpPr>
          <p:spPr bwMode="auto">
            <a:xfrm rot="-5400000">
              <a:off x="81" y="1101"/>
              <a:ext cx="564" cy="533"/>
            </a:xfrm>
            <a:prstGeom prst="parallelogram">
              <a:avLst>
                <a:gd name="adj" fmla="val 56034"/>
              </a:avLst>
            </a:prstGeom>
            <a:gradFill rotWithShape="0">
              <a:gsLst>
                <a:gs pos="0">
                  <a:schemeClr val="accent2"/>
                </a:gs>
                <a:gs pos="100000">
                  <a:schemeClr val="accent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23" name="AutoShape 27"/>
            <p:cNvSpPr>
              <a:spLocks noChangeArrowheads="1"/>
            </p:cNvSpPr>
            <p:nvPr/>
          </p:nvSpPr>
          <p:spPr bwMode="auto">
            <a:xfrm rot="-5400000">
              <a:off x="81" y="1697"/>
              <a:ext cx="564" cy="533"/>
            </a:xfrm>
            <a:prstGeom prst="parallelogram">
              <a:avLst>
                <a:gd name="adj" fmla="val 56034"/>
              </a:avLst>
            </a:prstGeom>
            <a:gradFill rotWithShape="0">
              <a:gsLst>
                <a:gs pos="0">
                  <a:schemeClr val="accent2"/>
                </a:gs>
                <a:gs pos="100000">
                  <a:schemeClr val="accent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24" name="Freeform 28"/>
            <p:cNvSpPr>
              <a:spLocks/>
            </p:cNvSpPr>
            <p:nvPr/>
          </p:nvSpPr>
          <p:spPr bwMode="auto">
            <a:xfrm>
              <a:off x="98" y="0"/>
              <a:ext cx="532" cy="465"/>
            </a:xfrm>
            <a:custGeom>
              <a:avLst/>
              <a:gdLst>
                <a:gd name="T0" fmla="*/ 1 w 532"/>
                <a:gd name="T1" fmla="*/ 0 h 465"/>
                <a:gd name="T2" fmla="*/ 0 w 532"/>
                <a:gd name="T3" fmla="*/ 166 h 465"/>
                <a:gd name="T4" fmla="*/ 532 w 532"/>
                <a:gd name="T5" fmla="*/ 465 h 465"/>
                <a:gd name="T6" fmla="*/ 532 w 532"/>
                <a:gd name="T7" fmla="*/ 201 h 465"/>
                <a:gd name="T8" fmla="*/ 172 w 532"/>
                <a:gd name="T9" fmla="*/ 0 h 465"/>
                <a:gd name="T10" fmla="*/ 1 w 532"/>
                <a:gd name="T11" fmla="*/ 0 h 465"/>
              </a:gdLst>
              <a:ahLst/>
              <a:cxnLst>
                <a:cxn ang="0">
                  <a:pos x="T0" y="T1"/>
                </a:cxn>
                <a:cxn ang="0">
                  <a:pos x="T2" y="T3"/>
                </a:cxn>
                <a:cxn ang="0">
                  <a:pos x="T4" y="T5"/>
                </a:cxn>
                <a:cxn ang="0">
                  <a:pos x="T6" y="T7"/>
                </a:cxn>
                <a:cxn ang="0">
                  <a:pos x="T8" y="T9"/>
                </a:cxn>
                <a:cxn ang="0">
                  <a:pos x="T10" y="T11"/>
                </a:cxn>
              </a:cxnLst>
              <a:rect l="0" t="0" r="r" b="b"/>
              <a:pathLst>
                <a:path w="532" h="465">
                  <a:moveTo>
                    <a:pt x="1" y="0"/>
                  </a:moveTo>
                  <a:lnTo>
                    <a:pt x="0" y="166"/>
                  </a:lnTo>
                  <a:lnTo>
                    <a:pt x="532" y="465"/>
                  </a:lnTo>
                  <a:lnTo>
                    <a:pt x="532" y="201"/>
                  </a:lnTo>
                  <a:lnTo>
                    <a:pt x="172" y="0"/>
                  </a:lnTo>
                  <a:lnTo>
                    <a:pt x="1" y="0"/>
                  </a:lnTo>
                  <a:close/>
                </a:path>
              </a:pathLst>
            </a:custGeom>
            <a:gradFill rotWithShape="0">
              <a:gsLst>
                <a:gs pos="0">
                  <a:schemeClr val="accent2"/>
                </a:gs>
                <a:gs pos="100000">
                  <a:schemeClr val="accent1"/>
                </a:gs>
              </a:gsLst>
              <a:lin ang="0" scaled="1"/>
            </a:gra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sp>
          <p:nvSpPr>
            <p:cNvPr id="4125" name="Freeform 29"/>
            <p:cNvSpPr>
              <a:spLocks/>
            </p:cNvSpPr>
            <p:nvPr/>
          </p:nvSpPr>
          <p:spPr bwMode="auto">
            <a:xfrm>
              <a:off x="95" y="4060"/>
              <a:ext cx="457" cy="260"/>
            </a:xfrm>
            <a:custGeom>
              <a:avLst/>
              <a:gdLst>
                <a:gd name="T0" fmla="*/ 457 w 457"/>
                <a:gd name="T1" fmla="*/ 260 h 264"/>
                <a:gd name="T2" fmla="*/ 1 w 457"/>
                <a:gd name="T3" fmla="*/ 0 h 264"/>
                <a:gd name="T4" fmla="*/ 0 w 457"/>
                <a:gd name="T5" fmla="*/ 264 h 264"/>
                <a:gd name="T6" fmla="*/ 457 w 457"/>
                <a:gd name="T7" fmla="*/ 260 h 264"/>
              </a:gdLst>
              <a:ahLst/>
              <a:cxnLst>
                <a:cxn ang="0">
                  <a:pos x="T0" y="T1"/>
                </a:cxn>
                <a:cxn ang="0">
                  <a:pos x="T2" y="T3"/>
                </a:cxn>
                <a:cxn ang="0">
                  <a:pos x="T4" y="T5"/>
                </a:cxn>
                <a:cxn ang="0">
                  <a:pos x="T6" y="T7"/>
                </a:cxn>
              </a:cxnLst>
              <a:rect l="0" t="0" r="r" b="b"/>
              <a:pathLst>
                <a:path w="457" h="264">
                  <a:moveTo>
                    <a:pt x="457" y="260"/>
                  </a:moveTo>
                  <a:lnTo>
                    <a:pt x="1" y="0"/>
                  </a:lnTo>
                  <a:lnTo>
                    <a:pt x="0" y="264"/>
                  </a:lnTo>
                  <a:lnTo>
                    <a:pt x="457" y="260"/>
                  </a:lnTo>
                  <a:close/>
                </a:path>
              </a:pathLst>
            </a:custGeom>
            <a:gradFill rotWithShape="0">
              <a:gsLst>
                <a:gs pos="0">
                  <a:schemeClr val="accent2"/>
                </a:gs>
                <a:gs pos="100000">
                  <a:schemeClr val="accent1"/>
                </a:gs>
              </a:gsLst>
              <a:lin ang="0" scaled="1"/>
            </a:gra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rgbClr val="808080">
                        <a:alpha val="50000"/>
                      </a:srgbClr>
                    </a:outerShdw>
                  </a:effectLst>
                </a14:hiddenEffects>
              </a:ext>
            </a:extLst>
          </p:spPr>
          <p:txBody>
            <a:bodyPr wrap="none" anchor="ctr"/>
            <a:lstStyle/>
            <a:p>
              <a:endParaRPr lang="en-GB">
                <a:solidFill>
                  <a:srgbClr val="FFFFFF"/>
                </a:solidFill>
              </a:endParaRPr>
            </a:p>
          </p:txBody>
        </p:sp>
      </p:grpSp>
    </p:spTree>
    <p:extLst>
      <p:ext uri="{BB962C8B-B14F-4D97-AF65-F5344CB8AC3E}">
        <p14:creationId xmlns:p14="http://schemas.microsoft.com/office/powerpoint/2010/main" val="2543127272"/>
      </p:ext>
    </p:extLst>
  </p:cSld>
  <p:clrMap bg1="dk2" tx1="lt1" bg2="dk1" tx2="lt2" accent1="accent1" accent2="accent2" accent3="accent3" accent4="accent4" accent5="accent5" accent6="accent6" hlink="hlink" folHlink="folHlink"/>
  <p:sldLayoutIdLst>
    <p:sldLayoutId id="2147484236" r:id="rId1"/>
    <p:sldLayoutId id="2147484237" r:id="rId2"/>
    <p:sldLayoutId id="2147484238" r:id="rId3"/>
    <p:sldLayoutId id="2147484239" r:id="rId4"/>
    <p:sldLayoutId id="2147484240" r:id="rId5"/>
  </p:sldLayoutIdLst>
  <p:transition spd="med">
    <p:cover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113"/>
                                        </p:tgtEl>
                                        <p:attrNameLst>
                                          <p:attrName>style.visibility</p:attrName>
                                        </p:attrNameLst>
                                      </p:cBhvr>
                                      <p:to>
                                        <p:strVal val="visible"/>
                                      </p:to>
                                    </p:set>
                                    <p:anim calcmode="lin" valueType="num">
                                      <p:cBhvr additive="base">
                                        <p:cTn id="7" dur="500" fill="hold"/>
                                        <p:tgtEl>
                                          <p:spTgt spid="4113"/>
                                        </p:tgtEl>
                                        <p:attrNameLst>
                                          <p:attrName>ppt_x</p:attrName>
                                        </p:attrNameLst>
                                      </p:cBhvr>
                                      <p:tavLst>
                                        <p:tav tm="0">
                                          <p:val>
                                            <p:strVal val="#ppt_x"/>
                                          </p:val>
                                        </p:tav>
                                        <p:tav tm="100000">
                                          <p:val>
                                            <p:strVal val="#ppt_x"/>
                                          </p:val>
                                        </p:tav>
                                      </p:tavLst>
                                    </p:anim>
                                    <p:anim calcmode="lin" valueType="num">
                                      <p:cBhvr additive="base">
                                        <p:cTn id="8" dur="500" fill="hold"/>
                                        <p:tgtEl>
                                          <p:spTgt spid="4113"/>
                                        </p:tgtEl>
                                        <p:attrNameLst>
                                          <p:attrName>ppt_y</p:attrName>
                                        </p:attrNameLst>
                                      </p:cBhvr>
                                      <p:tavLst>
                                        <p:tav tm="0">
                                          <p:val>
                                            <p:strVal val="1+#ppt_h/2"/>
                                          </p:val>
                                        </p:tav>
                                        <p:tav tm="100000">
                                          <p:val>
                                            <p:strVal val="#ppt_y"/>
                                          </p:val>
                                        </p:tav>
                                      </p:tavLst>
                                    </p:anim>
                                  </p:childTnLst>
                                  <p:subTnLst>
                                    <p:set>
                                      <p:cBhvr override="childStyle">
                                        <p:cTn dur="1" fill="hold" display="0" masterRel="sameClick" afterEffect="1">
                                          <p:stCondLst>
                                            <p:cond evt="end" delay="0">
                                              <p:tn val="5"/>
                                            </p:cond>
                                          </p:stCondLst>
                                        </p:cTn>
                                        <p:tgtEl>
                                          <p:spTgt spid="4113"/>
                                        </p:tgtEl>
                                        <p:attrNameLst>
                                          <p:attrName>style.visibility</p:attrName>
                                        </p:attrNameLst>
                                      </p:cBhvr>
                                      <p:to>
                                        <p:strVal val="hidden"/>
                                      </p:to>
                                    </p:set>
                                  </p:sub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115"/>
                                        </p:tgtEl>
                                        <p:attrNameLst>
                                          <p:attrName>style.visibility</p:attrName>
                                        </p:attrNameLst>
                                      </p:cBhvr>
                                      <p:to>
                                        <p:strVal val="visible"/>
                                      </p:to>
                                    </p:set>
                                    <p:anim calcmode="lin" valueType="num">
                                      <p:cBhvr additive="base">
                                        <p:cTn id="12" dur="500" fill="hold"/>
                                        <p:tgtEl>
                                          <p:spTgt spid="4115"/>
                                        </p:tgtEl>
                                        <p:attrNameLst>
                                          <p:attrName>ppt_x</p:attrName>
                                        </p:attrNameLst>
                                      </p:cBhvr>
                                      <p:tavLst>
                                        <p:tav tm="0">
                                          <p:val>
                                            <p:strVal val="0-#ppt_w/2"/>
                                          </p:val>
                                        </p:tav>
                                        <p:tav tm="100000">
                                          <p:val>
                                            <p:strVal val="#ppt_x"/>
                                          </p:val>
                                        </p:tav>
                                      </p:tavLst>
                                    </p:anim>
                                    <p:anim calcmode="lin" valueType="num">
                                      <p:cBhvr additive="base">
                                        <p:cTn id="13" dur="500" fill="hold"/>
                                        <p:tgtEl>
                                          <p:spTgt spid="41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3" grpId="0" animBg="1"/>
      <p:bldP spid="4115" grpId="0" animBg="1"/>
    </p:bldLst>
  </p:timing>
  <p:hf sldNum="0" hdr="0" ftr="0" dt="0"/>
  <p:txStyles>
    <p:titleStyle>
      <a:lvl1pPr algn="l" rtl="0" eaLnBrk="1" fontAlgn="base" hangingPunct="1">
        <a:spcBef>
          <a:spcPct val="0"/>
        </a:spcBef>
        <a:spcAft>
          <a:spcPct val="0"/>
        </a:spcAft>
        <a:defRPr kumimoji="1" sz="32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kumimoji="1" sz="3200">
          <a:solidFill>
            <a:schemeClr val="tx2"/>
          </a:solidFill>
          <a:effectLst>
            <a:outerShdw blurRad="38100" dist="38100" dir="2700000" algn="tl">
              <a:srgbClr val="000000"/>
            </a:outerShdw>
          </a:effectLst>
          <a:latin typeface="Comic Sans MS" pitchFamily="66" charset="0"/>
        </a:defRPr>
      </a:lvl2pPr>
      <a:lvl3pPr algn="l" rtl="0" eaLnBrk="1" fontAlgn="base" hangingPunct="1">
        <a:spcBef>
          <a:spcPct val="0"/>
        </a:spcBef>
        <a:spcAft>
          <a:spcPct val="0"/>
        </a:spcAft>
        <a:defRPr kumimoji="1" sz="3200">
          <a:solidFill>
            <a:schemeClr val="tx2"/>
          </a:solidFill>
          <a:effectLst>
            <a:outerShdw blurRad="38100" dist="38100" dir="2700000" algn="tl">
              <a:srgbClr val="000000"/>
            </a:outerShdw>
          </a:effectLst>
          <a:latin typeface="Comic Sans MS" pitchFamily="66" charset="0"/>
        </a:defRPr>
      </a:lvl3pPr>
      <a:lvl4pPr algn="l" rtl="0" eaLnBrk="1" fontAlgn="base" hangingPunct="1">
        <a:spcBef>
          <a:spcPct val="0"/>
        </a:spcBef>
        <a:spcAft>
          <a:spcPct val="0"/>
        </a:spcAft>
        <a:defRPr kumimoji="1" sz="3200">
          <a:solidFill>
            <a:schemeClr val="tx2"/>
          </a:solidFill>
          <a:effectLst>
            <a:outerShdw blurRad="38100" dist="38100" dir="2700000" algn="tl">
              <a:srgbClr val="000000"/>
            </a:outerShdw>
          </a:effectLst>
          <a:latin typeface="Comic Sans MS" pitchFamily="66" charset="0"/>
        </a:defRPr>
      </a:lvl4pPr>
      <a:lvl5pPr algn="l" rtl="0" eaLnBrk="1" fontAlgn="base" hangingPunct="1">
        <a:spcBef>
          <a:spcPct val="0"/>
        </a:spcBef>
        <a:spcAft>
          <a:spcPct val="0"/>
        </a:spcAft>
        <a:defRPr kumimoji="1" sz="3200">
          <a:solidFill>
            <a:schemeClr val="tx2"/>
          </a:solidFill>
          <a:effectLst>
            <a:outerShdw blurRad="38100" dist="38100" dir="2700000" algn="tl">
              <a:srgbClr val="000000"/>
            </a:outerShdw>
          </a:effectLst>
          <a:latin typeface="Comic Sans MS" pitchFamily="66" charset="0"/>
        </a:defRPr>
      </a:lvl5pPr>
      <a:lvl6pPr marL="457200" algn="l" rtl="0" eaLnBrk="1" fontAlgn="base" hangingPunct="1">
        <a:spcBef>
          <a:spcPct val="0"/>
        </a:spcBef>
        <a:spcAft>
          <a:spcPct val="0"/>
        </a:spcAft>
        <a:defRPr kumimoji="1" sz="3200">
          <a:solidFill>
            <a:schemeClr val="tx2"/>
          </a:solidFill>
          <a:effectLst>
            <a:outerShdw blurRad="38100" dist="38100" dir="2700000" algn="tl">
              <a:srgbClr val="000000"/>
            </a:outerShdw>
          </a:effectLst>
          <a:latin typeface="Comic Sans MS" pitchFamily="66" charset="0"/>
        </a:defRPr>
      </a:lvl6pPr>
      <a:lvl7pPr marL="914400" algn="l" rtl="0" eaLnBrk="1" fontAlgn="base" hangingPunct="1">
        <a:spcBef>
          <a:spcPct val="0"/>
        </a:spcBef>
        <a:spcAft>
          <a:spcPct val="0"/>
        </a:spcAft>
        <a:defRPr kumimoji="1" sz="3200">
          <a:solidFill>
            <a:schemeClr val="tx2"/>
          </a:solidFill>
          <a:effectLst>
            <a:outerShdw blurRad="38100" dist="38100" dir="2700000" algn="tl">
              <a:srgbClr val="000000"/>
            </a:outerShdw>
          </a:effectLst>
          <a:latin typeface="Comic Sans MS" pitchFamily="66" charset="0"/>
        </a:defRPr>
      </a:lvl7pPr>
      <a:lvl8pPr marL="1371600" algn="l" rtl="0" eaLnBrk="1" fontAlgn="base" hangingPunct="1">
        <a:spcBef>
          <a:spcPct val="0"/>
        </a:spcBef>
        <a:spcAft>
          <a:spcPct val="0"/>
        </a:spcAft>
        <a:defRPr kumimoji="1" sz="3200">
          <a:solidFill>
            <a:schemeClr val="tx2"/>
          </a:solidFill>
          <a:effectLst>
            <a:outerShdw blurRad="38100" dist="38100" dir="2700000" algn="tl">
              <a:srgbClr val="000000"/>
            </a:outerShdw>
          </a:effectLst>
          <a:latin typeface="Comic Sans MS" pitchFamily="66" charset="0"/>
        </a:defRPr>
      </a:lvl8pPr>
      <a:lvl9pPr marL="1828800" algn="l" rtl="0" eaLnBrk="1" fontAlgn="base" hangingPunct="1">
        <a:spcBef>
          <a:spcPct val="0"/>
        </a:spcBef>
        <a:spcAft>
          <a:spcPct val="0"/>
        </a:spcAft>
        <a:defRPr kumimoji="1" sz="3200">
          <a:solidFill>
            <a:schemeClr val="tx2"/>
          </a:solidFill>
          <a:effectLst>
            <a:outerShdw blurRad="38100" dist="38100" dir="2700000" algn="tl">
              <a:srgbClr val="000000"/>
            </a:outerShdw>
          </a:effectLst>
          <a:latin typeface="Comic Sans MS" pitchFamily="66" charset="0"/>
        </a:defRPr>
      </a:lvl9pPr>
    </p:titleStyle>
    <p:bodyStyle>
      <a:lvl1pPr marL="342900" indent="-342900" algn="l" rtl="0" eaLnBrk="1" fontAlgn="base" hangingPunct="1">
        <a:spcBef>
          <a:spcPct val="20000"/>
        </a:spcBef>
        <a:spcAft>
          <a:spcPct val="0"/>
        </a:spcAft>
        <a:buClr>
          <a:schemeClr val="accent1"/>
        </a:buClr>
        <a:buSzPct val="75000"/>
        <a:buFont typeface="Monotype Sorts" pitchFamily="2" charset="2"/>
        <a:buChar char="b"/>
        <a:defRPr kumimoji="1" sz="2400">
          <a:solidFill>
            <a:srgbClr val="FFFF00"/>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accent2"/>
        </a:buClr>
        <a:buChar char="•"/>
        <a:defRPr kumimoji="1" sz="2400">
          <a:solidFill>
            <a:srgbClr val="FFFF00"/>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har char="–"/>
        <a:defRPr kumimoji="1" sz="2400">
          <a:solidFill>
            <a:schemeClr val="tx1"/>
          </a:solidFill>
          <a:effectLst>
            <a:outerShdw blurRad="38100" dist="38100" dir="2700000" algn="tl">
              <a:srgbClr val="000000"/>
            </a:outerShdw>
          </a:effectLst>
          <a:latin typeface="Impact" pitchFamily="34" charset="0"/>
        </a:defRPr>
      </a:lvl3pPr>
      <a:lvl4pPr marL="1600200" indent="-228600" algn="l" rtl="0" eaLnBrk="1" fontAlgn="base" hangingPunct="1">
        <a:spcBef>
          <a:spcPct val="20000"/>
        </a:spcBef>
        <a:spcAft>
          <a:spcPct val="0"/>
        </a:spcAft>
        <a:buChar char="–"/>
        <a:defRPr kumimoji="1" sz="2000">
          <a:solidFill>
            <a:schemeClr val="tx1"/>
          </a:solidFill>
          <a:effectLst>
            <a:outerShdw blurRad="38100" dist="38100" dir="2700000" algn="tl">
              <a:srgbClr val="000000"/>
            </a:outerShdw>
          </a:effectLst>
          <a:latin typeface="Impact" pitchFamily="34" charset="0"/>
        </a:defRPr>
      </a:lvl4pPr>
      <a:lvl5pPr marL="2057400" indent="-228600" algn="l" rtl="0" eaLnBrk="1" fontAlgn="base" hangingPunct="1">
        <a:spcBef>
          <a:spcPct val="20000"/>
        </a:spcBef>
        <a:spcAft>
          <a:spcPct val="0"/>
        </a:spcAft>
        <a:buChar char="»"/>
        <a:defRPr kumimoji="1" sz="2000">
          <a:solidFill>
            <a:schemeClr val="tx1"/>
          </a:solidFill>
          <a:effectLst>
            <a:outerShdw blurRad="38100" dist="38100" dir="2700000" algn="tl">
              <a:srgbClr val="000000"/>
            </a:outerShdw>
          </a:effectLst>
          <a:latin typeface="Impact" pitchFamily="34" charset="0"/>
        </a:defRPr>
      </a:lvl5pPr>
      <a:lvl6pPr marL="2514600" indent="-228600" algn="l" rtl="0" eaLnBrk="1" fontAlgn="base" hangingPunct="1">
        <a:spcBef>
          <a:spcPct val="20000"/>
        </a:spcBef>
        <a:spcAft>
          <a:spcPct val="0"/>
        </a:spcAft>
        <a:buChar char="»"/>
        <a:defRPr kumimoji="1" sz="2000">
          <a:solidFill>
            <a:schemeClr val="tx1"/>
          </a:solidFill>
          <a:effectLst>
            <a:outerShdw blurRad="38100" dist="38100" dir="2700000" algn="tl">
              <a:srgbClr val="000000"/>
            </a:outerShdw>
          </a:effectLst>
          <a:latin typeface="Impact" pitchFamily="34" charset="0"/>
        </a:defRPr>
      </a:lvl6pPr>
      <a:lvl7pPr marL="2971800" indent="-228600" algn="l" rtl="0" eaLnBrk="1" fontAlgn="base" hangingPunct="1">
        <a:spcBef>
          <a:spcPct val="20000"/>
        </a:spcBef>
        <a:spcAft>
          <a:spcPct val="0"/>
        </a:spcAft>
        <a:buChar char="»"/>
        <a:defRPr kumimoji="1" sz="2000">
          <a:solidFill>
            <a:schemeClr val="tx1"/>
          </a:solidFill>
          <a:effectLst>
            <a:outerShdw blurRad="38100" dist="38100" dir="2700000" algn="tl">
              <a:srgbClr val="000000"/>
            </a:outerShdw>
          </a:effectLst>
          <a:latin typeface="Impact" pitchFamily="34" charset="0"/>
        </a:defRPr>
      </a:lvl7pPr>
      <a:lvl8pPr marL="3429000" indent="-228600" algn="l" rtl="0" eaLnBrk="1" fontAlgn="base" hangingPunct="1">
        <a:spcBef>
          <a:spcPct val="20000"/>
        </a:spcBef>
        <a:spcAft>
          <a:spcPct val="0"/>
        </a:spcAft>
        <a:buChar char="»"/>
        <a:defRPr kumimoji="1" sz="2000">
          <a:solidFill>
            <a:schemeClr val="tx1"/>
          </a:solidFill>
          <a:effectLst>
            <a:outerShdw blurRad="38100" dist="38100" dir="2700000" algn="tl">
              <a:srgbClr val="000000"/>
            </a:outerShdw>
          </a:effectLst>
          <a:latin typeface="Impact" pitchFamily="34" charset="0"/>
        </a:defRPr>
      </a:lvl8pPr>
      <a:lvl9pPr marL="3886200" indent="-228600" algn="l" rtl="0" eaLnBrk="1" fontAlgn="base" hangingPunct="1">
        <a:spcBef>
          <a:spcPct val="20000"/>
        </a:spcBef>
        <a:spcAft>
          <a:spcPct val="0"/>
        </a:spcAft>
        <a:buChar char="»"/>
        <a:defRPr kumimoji="1" sz="2000">
          <a:solidFill>
            <a:schemeClr val="tx1"/>
          </a:solidFill>
          <a:effectLst>
            <a:outerShdw blurRad="38100" dist="38100" dir="2700000" algn="tl">
              <a:srgbClr val="000000"/>
            </a:outerShdw>
          </a:effectLst>
          <a:latin typeface="Impact"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solidFill>
                  <a:prstClr val="white">
                    <a:tint val="75000"/>
                  </a:prstClr>
                </a:solidFill>
              </a:rPr>
              <a:t>14:10</a:t>
            </a:r>
            <a:endParaRPr lang="en-GB">
              <a:solidFill>
                <a:prstClr val="white">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white">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614CD-30CF-4B43-A075-04F87145E42A}" type="slidenum">
              <a:rPr lang="en-GB" smtClean="0">
                <a:solidFill>
                  <a:prstClr val="white">
                    <a:tint val="75000"/>
                  </a:prstClr>
                </a:solidFill>
              </a:rPr>
              <a:pPr/>
              <a:t>‹#›</a:t>
            </a:fld>
            <a:endParaRPr lang="en-GB">
              <a:solidFill>
                <a:prstClr val="white">
                  <a:tint val="75000"/>
                </a:prstClr>
              </a:solidFill>
            </a:endParaRPr>
          </a:p>
        </p:txBody>
      </p:sp>
    </p:spTree>
    <p:extLst>
      <p:ext uri="{BB962C8B-B14F-4D97-AF65-F5344CB8AC3E}">
        <p14:creationId xmlns:p14="http://schemas.microsoft.com/office/powerpoint/2010/main" val="2588855865"/>
      </p:ext>
    </p:extLst>
  </p:cSld>
  <p:clrMap bg1="dk1" tx1="lt1" bg2="dk2" tx2="lt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r>
              <a:rPr lang="en-GB" smtClean="0">
                <a:solidFill>
                  <a:srgbClr val="6666FF"/>
                </a:solidFill>
              </a:rPr>
              <a:t>14:10</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GB" smtClean="0">
              <a:solidFill>
                <a:srgbClr val="6666FF"/>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8D1A8B9-C10E-43F4-BD08-DB6A69DBAA86}" type="slidenum">
              <a:rPr lang="en-GB" smtClean="0">
                <a:solidFill>
                  <a:srgbClr val="6666FF"/>
                </a:solidFill>
              </a:rPr>
              <a:pPr fontAlgn="base">
                <a:spcBef>
                  <a:spcPct val="0"/>
                </a:spcBef>
                <a:spcAft>
                  <a:spcPct val="0"/>
                </a:spcAft>
              </a:pPr>
              <a:t>‹#›</a:t>
            </a:fld>
            <a:endParaRPr lang="en-GB" smtClean="0">
              <a:solidFill>
                <a:srgbClr val="6666FF"/>
              </a:solidFill>
            </a:endParaRPr>
          </a:p>
        </p:txBody>
      </p:sp>
    </p:spTree>
  </p:cSld>
  <p:clrMap bg1="lt1" tx1="dk1" bg2="lt2" tx2="dk2" accent1="accent1" accent2="accent2" accent3="accent3" accent4="accent4" accent5="accent5" accent6="accent6" hlink="hlink" folHlink="folHlink"/>
  <p:sldLayoutIdLst>
    <p:sldLayoutId id="2147483816" r:id="rId1"/>
  </p:sldLayoutIdLst>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Comic Sans MS" pitchFamily="66" charset="0"/>
        </a:defRPr>
      </a:lvl2pPr>
      <a:lvl3pPr algn="ctr" rtl="0" fontAlgn="base">
        <a:spcBef>
          <a:spcPct val="0"/>
        </a:spcBef>
        <a:spcAft>
          <a:spcPct val="0"/>
        </a:spcAft>
        <a:defRPr sz="4400">
          <a:solidFill>
            <a:schemeClr val="tx2"/>
          </a:solidFill>
          <a:latin typeface="Comic Sans MS" pitchFamily="66" charset="0"/>
        </a:defRPr>
      </a:lvl3pPr>
      <a:lvl4pPr algn="ctr" rtl="0" fontAlgn="base">
        <a:spcBef>
          <a:spcPct val="0"/>
        </a:spcBef>
        <a:spcAft>
          <a:spcPct val="0"/>
        </a:spcAft>
        <a:defRPr sz="4400">
          <a:solidFill>
            <a:schemeClr val="tx2"/>
          </a:solidFill>
          <a:latin typeface="Comic Sans MS" pitchFamily="66" charset="0"/>
        </a:defRPr>
      </a:lvl4pPr>
      <a:lvl5pPr algn="ctr" rtl="0" fontAlgn="base">
        <a:spcBef>
          <a:spcPct val="0"/>
        </a:spcBef>
        <a:spcAft>
          <a:spcPct val="0"/>
        </a:spcAft>
        <a:defRPr sz="4400">
          <a:solidFill>
            <a:schemeClr val="tx2"/>
          </a:solidFill>
          <a:latin typeface="Comic Sans MS" pitchFamily="66" charset="0"/>
        </a:defRPr>
      </a:lvl5pPr>
      <a:lvl6pPr marL="457200" algn="ctr" rtl="0" fontAlgn="base">
        <a:spcBef>
          <a:spcPct val="0"/>
        </a:spcBef>
        <a:spcAft>
          <a:spcPct val="0"/>
        </a:spcAft>
        <a:defRPr sz="4400">
          <a:solidFill>
            <a:schemeClr val="tx2"/>
          </a:solidFill>
          <a:latin typeface="Comic Sans MS" pitchFamily="66" charset="0"/>
        </a:defRPr>
      </a:lvl6pPr>
      <a:lvl7pPr marL="914400" algn="ctr" rtl="0" fontAlgn="base">
        <a:spcBef>
          <a:spcPct val="0"/>
        </a:spcBef>
        <a:spcAft>
          <a:spcPct val="0"/>
        </a:spcAft>
        <a:defRPr sz="4400">
          <a:solidFill>
            <a:schemeClr val="tx2"/>
          </a:solidFill>
          <a:latin typeface="Comic Sans MS" pitchFamily="66" charset="0"/>
        </a:defRPr>
      </a:lvl7pPr>
      <a:lvl8pPr marL="1371600" algn="ctr" rtl="0" fontAlgn="base">
        <a:spcBef>
          <a:spcPct val="0"/>
        </a:spcBef>
        <a:spcAft>
          <a:spcPct val="0"/>
        </a:spcAft>
        <a:defRPr sz="4400">
          <a:solidFill>
            <a:schemeClr val="tx2"/>
          </a:solidFill>
          <a:latin typeface="Comic Sans MS" pitchFamily="66" charset="0"/>
        </a:defRPr>
      </a:lvl8pPr>
      <a:lvl9pPr marL="1828800" algn="ctr" rtl="0" fontAlgn="base">
        <a:spcBef>
          <a:spcPct val="0"/>
        </a:spcBef>
        <a:spcAft>
          <a:spcPct val="0"/>
        </a:spcAft>
        <a:defRPr sz="4400">
          <a:solidFill>
            <a:schemeClr val="tx2"/>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r>
              <a:rPr lang="en-GB" smtClean="0">
                <a:solidFill>
                  <a:srgbClr val="6666FF"/>
                </a:solidFill>
              </a:rPr>
              <a:t>14:10</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GB" smtClean="0">
              <a:solidFill>
                <a:srgbClr val="6666FF"/>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8D1A8B9-C10E-43F4-BD08-DB6A69DBAA86}" type="slidenum">
              <a:rPr lang="en-GB" smtClean="0">
                <a:solidFill>
                  <a:srgbClr val="6666FF"/>
                </a:solidFill>
              </a:rPr>
              <a:pPr fontAlgn="base">
                <a:spcBef>
                  <a:spcPct val="0"/>
                </a:spcBef>
                <a:spcAft>
                  <a:spcPct val="0"/>
                </a:spcAft>
              </a:pPr>
              <a:t>‹#›</a:t>
            </a:fld>
            <a:endParaRPr lang="en-GB" smtClean="0">
              <a:solidFill>
                <a:srgbClr val="6666FF"/>
              </a:solidFill>
            </a:endParaRPr>
          </a:p>
        </p:txBody>
      </p:sp>
    </p:spTree>
  </p:cSld>
  <p:clrMap bg1="lt1" tx1="dk1" bg2="lt2" tx2="dk2" accent1="accent1" accent2="accent2" accent3="accent3" accent4="accent4" accent5="accent5" accent6="accent6" hlink="hlink" folHlink="folHlink"/>
  <p:sldLayoutIdLst>
    <p:sldLayoutId id="2147483818" r:id="rId1"/>
    <p:sldLayoutId id="2147484241" r:id="rId2"/>
  </p:sldLayoutIdLst>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Comic Sans MS" pitchFamily="66" charset="0"/>
        </a:defRPr>
      </a:lvl2pPr>
      <a:lvl3pPr algn="ctr" rtl="0" fontAlgn="base">
        <a:spcBef>
          <a:spcPct val="0"/>
        </a:spcBef>
        <a:spcAft>
          <a:spcPct val="0"/>
        </a:spcAft>
        <a:defRPr sz="4400">
          <a:solidFill>
            <a:schemeClr val="tx2"/>
          </a:solidFill>
          <a:latin typeface="Comic Sans MS" pitchFamily="66" charset="0"/>
        </a:defRPr>
      </a:lvl3pPr>
      <a:lvl4pPr algn="ctr" rtl="0" fontAlgn="base">
        <a:spcBef>
          <a:spcPct val="0"/>
        </a:spcBef>
        <a:spcAft>
          <a:spcPct val="0"/>
        </a:spcAft>
        <a:defRPr sz="4400">
          <a:solidFill>
            <a:schemeClr val="tx2"/>
          </a:solidFill>
          <a:latin typeface="Comic Sans MS" pitchFamily="66" charset="0"/>
        </a:defRPr>
      </a:lvl4pPr>
      <a:lvl5pPr algn="ctr" rtl="0" fontAlgn="base">
        <a:spcBef>
          <a:spcPct val="0"/>
        </a:spcBef>
        <a:spcAft>
          <a:spcPct val="0"/>
        </a:spcAft>
        <a:defRPr sz="4400">
          <a:solidFill>
            <a:schemeClr val="tx2"/>
          </a:solidFill>
          <a:latin typeface="Comic Sans MS" pitchFamily="66" charset="0"/>
        </a:defRPr>
      </a:lvl5pPr>
      <a:lvl6pPr marL="457200" algn="ctr" rtl="0" fontAlgn="base">
        <a:spcBef>
          <a:spcPct val="0"/>
        </a:spcBef>
        <a:spcAft>
          <a:spcPct val="0"/>
        </a:spcAft>
        <a:defRPr sz="4400">
          <a:solidFill>
            <a:schemeClr val="tx2"/>
          </a:solidFill>
          <a:latin typeface="Comic Sans MS" pitchFamily="66" charset="0"/>
        </a:defRPr>
      </a:lvl6pPr>
      <a:lvl7pPr marL="914400" algn="ctr" rtl="0" fontAlgn="base">
        <a:spcBef>
          <a:spcPct val="0"/>
        </a:spcBef>
        <a:spcAft>
          <a:spcPct val="0"/>
        </a:spcAft>
        <a:defRPr sz="4400">
          <a:solidFill>
            <a:schemeClr val="tx2"/>
          </a:solidFill>
          <a:latin typeface="Comic Sans MS" pitchFamily="66" charset="0"/>
        </a:defRPr>
      </a:lvl7pPr>
      <a:lvl8pPr marL="1371600" algn="ctr" rtl="0" fontAlgn="base">
        <a:spcBef>
          <a:spcPct val="0"/>
        </a:spcBef>
        <a:spcAft>
          <a:spcPct val="0"/>
        </a:spcAft>
        <a:defRPr sz="4400">
          <a:solidFill>
            <a:schemeClr val="tx2"/>
          </a:solidFill>
          <a:latin typeface="Comic Sans MS" pitchFamily="66" charset="0"/>
        </a:defRPr>
      </a:lvl8pPr>
      <a:lvl9pPr marL="1828800" algn="ctr" rtl="0" fontAlgn="base">
        <a:spcBef>
          <a:spcPct val="0"/>
        </a:spcBef>
        <a:spcAft>
          <a:spcPct val="0"/>
        </a:spcAft>
        <a:defRPr sz="4400">
          <a:solidFill>
            <a:schemeClr val="tx2"/>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r>
              <a:rPr lang="en-GB" smtClean="0">
                <a:solidFill>
                  <a:srgbClr val="6666FF"/>
                </a:solidFill>
              </a:rPr>
              <a:t>14:10</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GB" smtClean="0">
              <a:solidFill>
                <a:srgbClr val="6666FF"/>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8D1A8B9-C10E-43F4-BD08-DB6A69DBAA86}" type="slidenum">
              <a:rPr lang="en-GB" smtClean="0">
                <a:solidFill>
                  <a:srgbClr val="6666FF"/>
                </a:solidFill>
              </a:rPr>
              <a:pPr fontAlgn="base">
                <a:spcBef>
                  <a:spcPct val="0"/>
                </a:spcBef>
                <a:spcAft>
                  <a:spcPct val="0"/>
                </a:spcAft>
              </a:pPr>
              <a:t>‹#›</a:t>
            </a:fld>
            <a:endParaRPr lang="en-GB" smtClean="0">
              <a:solidFill>
                <a:srgbClr val="6666FF"/>
              </a:solidFill>
            </a:endParaRPr>
          </a:p>
        </p:txBody>
      </p:sp>
    </p:spTree>
  </p:cSld>
  <p:clrMap bg1="lt1" tx1="dk1" bg2="lt2" tx2="dk2" accent1="accent1" accent2="accent2" accent3="accent3" accent4="accent4" accent5="accent5" accent6="accent6" hlink="hlink" folHlink="folHlink"/>
  <p:sldLayoutIdLst>
    <p:sldLayoutId id="2147483820" r:id="rId1"/>
  </p:sldLayoutIdLst>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Comic Sans MS" pitchFamily="66" charset="0"/>
        </a:defRPr>
      </a:lvl2pPr>
      <a:lvl3pPr algn="ctr" rtl="0" fontAlgn="base">
        <a:spcBef>
          <a:spcPct val="0"/>
        </a:spcBef>
        <a:spcAft>
          <a:spcPct val="0"/>
        </a:spcAft>
        <a:defRPr sz="4400">
          <a:solidFill>
            <a:schemeClr val="tx2"/>
          </a:solidFill>
          <a:latin typeface="Comic Sans MS" pitchFamily="66" charset="0"/>
        </a:defRPr>
      </a:lvl3pPr>
      <a:lvl4pPr algn="ctr" rtl="0" fontAlgn="base">
        <a:spcBef>
          <a:spcPct val="0"/>
        </a:spcBef>
        <a:spcAft>
          <a:spcPct val="0"/>
        </a:spcAft>
        <a:defRPr sz="4400">
          <a:solidFill>
            <a:schemeClr val="tx2"/>
          </a:solidFill>
          <a:latin typeface="Comic Sans MS" pitchFamily="66" charset="0"/>
        </a:defRPr>
      </a:lvl4pPr>
      <a:lvl5pPr algn="ctr" rtl="0" fontAlgn="base">
        <a:spcBef>
          <a:spcPct val="0"/>
        </a:spcBef>
        <a:spcAft>
          <a:spcPct val="0"/>
        </a:spcAft>
        <a:defRPr sz="4400">
          <a:solidFill>
            <a:schemeClr val="tx2"/>
          </a:solidFill>
          <a:latin typeface="Comic Sans MS" pitchFamily="66" charset="0"/>
        </a:defRPr>
      </a:lvl5pPr>
      <a:lvl6pPr marL="457200" algn="ctr" rtl="0" fontAlgn="base">
        <a:spcBef>
          <a:spcPct val="0"/>
        </a:spcBef>
        <a:spcAft>
          <a:spcPct val="0"/>
        </a:spcAft>
        <a:defRPr sz="4400">
          <a:solidFill>
            <a:schemeClr val="tx2"/>
          </a:solidFill>
          <a:latin typeface="Comic Sans MS" pitchFamily="66" charset="0"/>
        </a:defRPr>
      </a:lvl6pPr>
      <a:lvl7pPr marL="914400" algn="ctr" rtl="0" fontAlgn="base">
        <a:spcBef>
          <a:spcPct val="0"/>
        </a:spcBef>
        <a:spcAft>
          <a:spcPct val="0"/>
        </a:spcAft>
        <a:defRPr sz="4400">
          <a:solidFill>
            <a:schemeClr val="tx2"/>
          </a:solidFill>
          <a:latin typeface="Comic Sans MS" pitchFamily="66" charset="0"/>
        </a:defRPr>
      </a:lvl7pPr>
      <a:lvl8pPr marL="1371600" algn="ctr" rtl="0" fontAlgn="base">
        <a:spcBef>
          <a:spcPct val="0"/>
        </a:spcBef>
        <a:spcAft>
          <a:spcPct val="0"/>
        </a:spcAft>
        <a:defRPr sz="4400">
          <a:solidFill>
            <a:schemeClr val="tx2"/>
          </a:solidFill>
          <a:latin typeface="Comic Sans MS" pitchFamily="66" charset="0"/>
        </a:defRPr>
      </a:lvl8pPr>
      <a:lvl9pPr marL="1828800" algn="ctr" rtl="0" fontAlgn="base">
        <a:spcBef>
          <a:spcPct val="0"/>
        </a:spcBef>
        <a:spcAft>
          <a:spcPct val="0"/>
        </a:spcAft>
        <a:defRPr sz="4400">
          <a:solidFill>
            <a:schemeClr val="tx2"/>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r>
              <a:rPr lang="en-GB" smtClean="0">
                <a:solidFill>
                  <a:srgbClr val="6666FF"/>
                </a:solidFill>
              </a:rPr>
              <a:t>14:10</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GB" smtClean="0">
              <a:solidFill>
                <a:srgbClr val="6666FF"/>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8D1A8B9-C10E-43F4-BD08-DB6A69DBAA86}" type="slidenum">
              <a:rPr lang="en-GB" smtClean="0">
                <a:solidFill>
                  <a:srgbClr val="6666FF"/>
                </a:solidFill>
              </a:rPr>
              <a:pPr fontAlgn="base">
                <a:spcBef>
                  <a:spcPct val="0"/>
                </a:spcBef>
                <a:spcAft>
                  <a:spcPct val="0"/>
                </a:spcAft>
              </a:pPr>
              <a:t>‹#›</a:t>
            </a:fld>
            <a:endParaRPr lang="en-GB" smtClean="0">
              <a:solidFill>
                <a:srgbClr val="6666FF"/>
              </a:solidFill>
            </a:endParaRPr>
          </a:p>
        </p:txBody>
      </p:sp>
    </p:spTree>
  </p:cSld>
  <p:clrMap bg1="lt1" tx1="dk1" bg2="lt2" tx2="dk2" accent1="accent1" accent2="accent2" accent3="accent3" accent4="accent4" accent5="accent5" accent6="accent6" hlink="hlink" folHlink="folHlink"/>
  <p:sldLayoutIdLst>
    <p:sldLayoutId id="2147483822" r:id="rId1"/>
  </p:sldLayoutIdLst>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Comic Sans MS" pitchFamily="66" charset="0"/>
        </a:defRPr>
      </a:lvl2pPr>
      <a:lvl3pPr algn="ctr" rtl="0" fontAlgn="base">
        <a:spcBef>
          <a:spcPct val="0"/>
        </a:spcBef>
        <a:spcAft>
          <a:spcPct val="0"/>
        </a:spcAft>
        <a:defRPr sz="4400">
          <a:solidFill>
            <a:schemeClr val="tx2"/>
          </a:solidFill>
          <a:latin typeface="Comic Sans MS" pitchFamily="66" charset="0"/>
        </a:defRPr>
      </a:lvl3pPr>
      <a:lvl4pPr algn="ctr" rtl="0" fontAlgn="base">
        <a:spcBef>
          <a:spcPct val="0"/>
        </a:spcBef>
        <a:spcAft>
          <a:spcPct val="0"/>
        </a:spcAft>
        <a:defRPr sz="4400">
          <a:solidFill>
            <a:schemeClr val="tx2"/>
          </a:solidFill>
          <a:latin typeface="Comic Sans MS" pitchFamily="66" charset="0"/>
        </a:defRPr>
      </a:lvl4pPr>
      <a:lvl5pPr algn="ctr" rtl="0" fontAlgn="base">
        <a:spcBef>
          <a:spcPct val="0"/>
        </a:spcBef>
        <a:spcAft>
          <a:spcPct val="0"/>
        </a:spcAft>
        <a:defRPr sz="4400">
          <a:solidFill>
            <a:schemeClr val="tx2"/>
          </a:solidFill>
          <a:latin typeface="Comic Sans MS" pitchFamily="66" charset="0"/>
        </a:defRPr>
      </a:lvl5pPr>
      <a:lvl6pPr marL="457200" algn="ctr" rtl="0" fontAlgn="base">
        <a:spcBef>
          <a:spcPct val="0"/>
        </a:spcBef>
        <a:spcAft>
          <a:spcPct val="0"/>
        </a:spcAft>
        <a:defRPr sz="4400">
          <a:solidFill>
            <a:schemeClr val="tx2"/>
          </a:solidFill>
          <a:latin typeface="Comic Sans MS" pitchFamily="66" charset="0"/>
        </a:defRPr>
      </a:lvl6pPr>
      <a:lvl7pPr marL="914400" algn="ctr" rtl="0" fontAlgn="base">
        <a:spcBef>
          <a:spcPct val="0"/>
        </a:spcBef>
        <a:spcAft>
          <a:spcPct val="0"/>
        </a:spcAft>
        <a:defRPr sz="4400">
          <a:solidFill>
            <a:schemeClr val="tx2"/>
          </a:solidFill>
          <a:latin typeface="Comic Sans MS" pitchFamily="66" charset="0"/>
        </a:defRPr>
      </a:lvl7pPr>
      <a:lvl8pPr marL="1371600" algn="ctr" rtl="0" fontAlgn="base">
        <a:spcBef>
          <a:spcPct val="0"/>
        </a:spcBef>
        <a:spcAft>
          <a:spcPct val="0"/>
        </a:spcAft>
        <a:defRPr sz="4400">
          <a:solidFill>
            <a:schemeClr val="tx2"/>
          </a:solidFill>
          <a:latin typeface="Comic Sans MS" pitchFamily="66" charset="0"/>
        </a:defRPr>
      </a:lvl8pPr>
      <a:lvl9pPr marL="1828800" algn="ctr" rtl="0" fontAlgn="base">
        <a:spcBef>
          <a:spcPct val="0"/>
        </a:spcBef>
        <a:spcAft>
          <a:spcPct val="0"/>
        </a:spcAft>
        <a:defRPr sz="4400">
          <a:solidFill>
            <a:schemeClr val="tx2"/>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r>
              <a:rPr lang="en-GB" smtClean="0">
                <a:solidFill>
                  <a:srgbClr val="6666FF"/>
                </a:solidFill>
              </a:rPr>
              <a:t>14:10</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GB" smtClean="0">
              <a:solidFill>
                <a:srgbClr val="6666FF"/>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8D1A8B9-C10E-43F4-BD08-DB6A69DBAA86}" type="slidenum">
              <a:rPr lang="en-GB" smtClean="0">
                <a:solidFill>
                  <a:srgbClr val="6666FF"/>
                </a:solidFill>
              </a:rPr>
              <a:pPr fontAlgn="base">
                <a:spcBef>
                  <a:spcPct val="0"/>
                </a:spcBef>
                <a:spcAft>
                  <a:spcPct val="0"/>
                </a:spcAft>
              </a:pPr>
              <a:t>‹#›</a:t>
            </a:fld>
            <a:endParaRPr lang="en-GB" smtClean="0">
              <a:solidFill>
                <a:srgbClr val="6666FF"/>
              </a:solidFill>
            </a:endParaRPr>
          </a:p>
        </p:txBody>
      </p:sp>
    </p:spTree>
  </p:cSld>
  <p:clrMap bg1="lt1" tx1="dk1" bg2="lt2" tx2="dk2" accent1="accent1" accent2="accent2" accent3="accent3" accent4="accent4" accent5="accent5" accent6="accent6" hlink="hlink" folHlink="folHlink"/>
  <p:sldLayoutIdLst>
    <p:sldLayoutId id="2147483826" r:id="rId1"/>
  </p:sldLayoutIdLst>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Comic Sans MS" pitchFamily="66" charset="0"/>
        </a:defRPr>
      </a:lvl2pPr>
      <a:lvl3pPr algn="ctr" rtl="0" fontAlgn="base">
        <a:spcBef>
          <a:spcPct val="0"/>
        </a:spcBef>
        <a:spcAft>
          <a:spcPct val="0"/>
        </a:spcAft>
        <a:defRPr sz="4400">
          <a:solidFill>
            <a:schemeClr val="tx2"/>
          </a:solidFill>
          <a:latin typeface="Comic Sans MS" pitchFamily="66" charset="0"/>
        </a:defRPr>
      </a:lvl3pPr>
      <a:lvl4pPr algn="ctr" rtl="0" fontAlgn="base">
        <a:spcBef>
          <a:spcPct val="0"/>
        </a:spcBef>
        <a:spcAft>
          <a:spcPct val="0"/>
        </a:spcAft>
        <a:defRPr sz="4400">
          <a:solidFill>
            <a:schemeClr val="tx2"/>
          </a:solidFill>
          <a:latin typeface="Comic Sans MS" pitchFamily="66" charset="0"/>
        </a:defRPr>
      </a:lvl4pPr>
      <a:lvl5pPr algn="ctr" rtl="0" fontAlgn="base">
        <a:spcBef>
          <a:spcPct val="0"/>
        </a:spcBef>
        <a:spcAft>
          <a:spcPct val="0"/>
        </a:spcAft>
        <a:defRPr sz="4400">
          <a:solidFill>
            <a:schemeClr val="tx2"/>
          </a:solidFill>
          <a:latin typeface="Comic Sans MS" pitchFamily="66" charset="0"/>
        </a:defRPr>
      </a:lvl5pPr>
      <a:lvl6pPr marL="457200" algn="ctr" rtl="0" fontAlgn="base">
        <a:spcBef>
          <a:spcPct val="0"/>
        </a:spcBef>
        <a:spcAft>
          <a:spcPct val="0"/>
        </a:spcAft>
        <a:defRPr sz="4400">
          <a:solidFill>
            <a:schemeClr val="tx2"/>
          </a:solidFill>
          <a:latin typeface="Comic Sans MS" pitchFamily="66" charset="0"/>
        </a:defRPr>
      </a:lvl6pPr>
      <a:lvl7pPr marL="914400" algn="ctr" rtl="0" fontAlgn="base">
        <a:spcBef>
          <a:spcPct val="0"/>
        </a:spcBef>
        <a:spcAft>
          <a:spcPct val="0"/>
        </a:spcAft>
        <a:defRPr sz="4400">
          <a:solidFill>
            <a:schemeClr val="tx2"/>
          </a:solidFill>
          <a:latin typeface="Comic Sans MS" pitchFamily="66" charset="0"/>
        </a:defRPr>
      </a:lvl7pPr>
      <a:lvl8pPr marL="1371600" algn="ctr" rtl="0" fontAlgn="base">
        <a:spcBef>
          <a:spcPct val="0"/>
        </a:spcBef>
        <a:spcAft>
          <a:spcPct val="0"/>
        </a:spcAft>
        <a:defRPr sz="4400">
          <a:solidFill>
            <a:schemeClr val="tx2"/>
          </a:solidFill>
          <a:latin typeface="Comic Sans MS" pitchFamily="66" charset="0"/>
        </a:defRPr>
      </a:lvl8pPr>
      <a:lvl9pPr marL="1828800" algn="ctr" rtl="0" fontAlgn="base">
        <a:spcBef>
          <a:spcPct val="0"/>
        </a:spcBef>
        <a:spcAft>
          <a:spcPct val="0"/>
        </a:spcAft>
        <a:defRPr sz="4400">
          <a:solidFill>
            <a:schemeClr val="tx2"/>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r>
              <a:rPr lang="en-GB" smtClean="0">
                <a:solidFill>
                  <a:srgbClr val="6666FF"/>
                </a:solidFill>
              </a:rPr>
              <a:t>14:10</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GB" smtClean="0">
              <a:solidFill>
                <a:srgbClr val="6666FF"/>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8D1A8B9-C10E-43F4-BD08-DB6A69DBAA86}" type="slidenum">
              <a:rPr lang="en-GB" smtClean="0">
                <a:solidFill>
                  <a:srgbClr val="6666FF"/>
                </a:solidFill>
              </a:rPr>
              <a:pPr fontAlgn="base">
                <a:spcBef>
                  <a:spcPct val="0"/>
                </a:spcBef>
                <a:spcAft>
                  <a:spcPct val="0"/>
                </a:spcAft>
              </a:pPr>
              <a:t>‹#›</a:t>
            </a:fld>
            <a:endParaRPr lang="en-GB" smtClean="0">
              <a:solidFill>
                <a:srgbClr val="6666FF"/>
              </a:solidFill>
            </a:endParaRPr>
          </a:p>
        </p:txBody>
      </p:sp>
    </p:spTree>
  </p:cSld>
  <p:clrMap bg1="lt1" tx1="dk1" bg2="lt2" tx2="dk2" accent1="accent1" accent2="accent2" accent3="accent3" accent4="accent4" accent5="accent5" accent6="accent6" hlink="hlink" folHlink="folHlink"/>
  <p:sldLayoutIdLst>
    <p:sldLayoutId id="2147483828" r:id="rId1"/>
  </p:sldLayoutIdLst>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Comic Sans MS" pitchFamily="66" charset="0"/>
        </a:defRPr>
      </a:lvl2pPr>
      <a:lvl3pPr algn="ctr" rtl="0" fontAlgn="base">
        <a:spcBef>
          <a:spcPct val="0"/>
        </a:spcBef>
        <a:spcAft>
          <a:spcPct val="0"/>
        </a:spcAft>
        <a:defRPr sz="4400">
          <a:solidFill>
            <a:schemeClr val="tx2"/>
          </a:solidFill>
          <a:latin typeface="Comic Sans MS" pitchFamily="66" charset="0"/>
        </a:defRPr>
      </a:lvl3pPr>
      <a:lvl4pPr algn="ctr" rtl="0" fontAlgn="base">
        <a:spcBef>
          <a:spcPct val="0"/>
        </a:spcBef>
        <a:spcAft>
          <a:spcPct val="0"/>
        </a:spcAft>
        <a:defRPr sz="4400">
          <a:solidFill>
            <a:schemeClr val="tx2"/>
          </a:solidFill>
          <a:latin typeface="Comic Sans MS" pitchFamily="66" charset="0"/>
        </a:defRPr>
      </a:lvl4pPr>
      <a:lvl5pPr algn="ctr" rtl="0" fontAlgn="base">
        <a:spcBef>
          <a:spcPct val="0"/>
        </a:spcBef>
        <a:spcAft>
          <a:spcPct val="0"/>
        </a:spcAft>
        <a:defRPr sz="4400">
          <a:solidFill>
            <a:schemeClr val="tx2"/>
          </a:solidFill>
          <a:latin typeface="Comic Sans MS" pitchFamily="66" charset="0"/>
        </a:defRPr>
      </a:lvl5pPr>
      <a:lvl6pPr marL="457200" algn="ctr" rtl="0" fontAlgn="base">
        <a:spcBef>
          <a:spcPct val="0"/>
        </a:spcBef>
        <a:spcAft>
          <a:spcPct val="0"/>
        </a:spcAft>
        <a:defRPr sz="4400">
          <a:solidFill>
            <a:schemeClr val="tx2"/>
          </a:solidFill>
          <a:latin typeface="Comic Sans MS" pitchFamily="66" charset="0"/>
        </a:defRPr>
      </a:lvl6pPr>
      <a:lvl7pPr marL="914400" algn="ctr" rtl="0" fontAlgn="base">
        <a:spcBef>
          <a:spcPct val="0"/>
        </a:spcBef>
        <a:spcAft>
          <a:spcPct val="0"/>
        </a:spcAft>
        <a:defRPr sz="4400">
          <a:solidFill>
            <a:schemeClr val="tx2"/>
          </a:solidFill>
          <a:latin typeface="Comic Sans MS" pitchFamily="66" charset="0"/>
        </a:defRPr>
      </a:lvl7pPr>
      <a:lvl8pPr marL="1371600" algn="ctr" rtl="0" fontAlgn="base">
        <a:spcBef>
          <a:spcPct val="0"/>
        </a:spcBef>
        <a:spcAft>
          <a:spcPct val="0"/>
        </a:spcAft>
        <a:defRPr sz="4400">
          <a:solidFill>
            <a:schemeClr val="tx2"/>
          </a:solidFill>
          <a:latin typeface="Comic Sans MS" pitchFamily="66" charset="0"/>
        </a:defRPr>
      </a:lvl8pPr>
      <a:lvl9pPr marL="1828800" algn="ctr" rtl="0" fontAlgn="base">
        <a:spcBef>
          <a:spcPct val="0"/>
        </a:spcBef>
        <a:spcAft>
          <a:spcPct val="0"/>
        </a:spcAft>
        <a:defRPr sz="4400">
          <a:solidFill>
            <a:schemeClr val="tx2"/>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 Target="slide144.xml"/><Relationship Id="rId3" Type="http://schemas.openxmlformats.org/officeDocument/2006/relationships/slide" Target="slide306.xml"/><Relationship Id="rId7" Type="http://schemas.openxmlformats.org/officeDocument/2006/relationships/slide" Target="slide196.xml"/><Relationship Id="rId2" Type="http://schemas.openxmlformats.org/officeDocument/2006/relationships/slide" Target="slide2.xml"/><Relationship Id="rId1" Type="http://schemas.openxmlformats.org/officeDocument/2006/relationships/slideLayout" Target="../slideLayouts/slideLayout46.xml"/><Relationship Id="rId6" Type="http://schemas.openxmlformats.org/officeDocument/2006/relationships/slide" Target="slide253.xml"/><Relationship Id="rId5" Type="http://schemas.openxmlformats.org/officeDocument/2006/relationships/slide" Target="slide323.xml"/><Relationship Id="rId4" Type="http://schemas.openxmlformats.org/officeDocument/2006/relationships/slide" Target="slide277.xml"/><Relationship Id="rId9" Type="http://schemas.openxmlformats.org/officeDocument/2006/relationships/slide" Target="slide69.xml"/></Relationships>
</file>

<file path=ppt/slides/_rels/slide10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0.jpg"/><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slide" Target="slide217.xml"/><Relationship Id="rId13" Type="http://schemas.openxmlformats.org/officeDocument/2006/relationships/slide" Target="slide246.xml"/><Relationship Id="rId18" Type="http://schemas.openxmlformats.org/officeDocument/2006/relationships/slide" Target="slide85.xml"/><Relationship Id="rId3" Type="http://schemas.openxmlformats.org/officeDocument/2006/relationships/slide" Target="slide126.xml"/><Relationship Id="rId7" Type="http://schemas.openxmlformats.org/officeDocument/2006/relationships/slide" Target="slide216.xml"/><Relationship Id="rId12" Type="http://schemas.openxmlformats.org/officeDocument/2006/relationships/slide" Target="slide69.xml"/><Relationship Id="rId17" Type="http://schemas.openxmlformats.org/officeDocument/2006/relationships/slide" Target="slide92.xml"/><Relationship Id="rId2" Type="http://schemas.openxmlformats.org/officeDocument/2006/relationships/slide" Target="slide207.xml"/><Relationship Id="rId16" Type="http://schemas.openxmlformats.org/officeDocument/2006/relationships/slide" Target="slide261.xml"/><Relationship Id="rId1" Type="http://schemas.openxmlformats.org/officeDocument/2006/relationships/slideLayout" Target="../slideLayouts/slideLayout46.xml"/><Relationship Id="rId6" Type="http://schemas.openxmlformats.org/officeDocument/2006/relationships/slide" Target="slide155.xml"/><Relationship Id="rId11" Type="http://schemas.openxmlformats.org/officeDocument/2006/relationships/slide" Target="slide47.xml"/><Relationship Id="rId5" Type="http://schemas.openxmlformats.org/officeDocument/2006/relationships/slide" Target="slide154.xml"/><Relationship Id="rId15" Type="http://schemas.openxmlformats.org/officeDocument/2006/relationships/slide" Target="slide295.xml"/><Relationship Id="rId10" Type="http://schemas.openxmlformats.org/officeDocument/2006/relationships/slide" Target="slide325.xml"/><Relationship Id="rId19" Type="http://schemas.openxmlformats.org/officeDocument/2006/relationships/slide" Target="slide2.xml"/><Relationship Id="rId4" Type="http://schemas.openxmlformats.org/officeDocument/2006/relationships/slide" Target="slide156.xml"/><Relationship Id="rId9" Type="http://schemas.openxmlformats.org/officeDocument/2006/relationships/slide" Target="slide168.xml"/><Relationship Id="rId14" Type="http://schemas.openxmlformats.org/officeDocument/2006/relationships/slide" Target="slide128.xml"/></Relationships>
</file>

<file path=ppt/slides/_rels/slide11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1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0.jpg"/><Relationship Id="rId1" Type="http://schemas.openxmlformats.org/officeDocument/2006/relationships/slideLayout" Target="../slideLayouts/slideLayout79.xml"/></Relationships>
</file>

<file path=ppt/slides/_rels/slide1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1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0.jpg"/><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2.wmf"/><Relationship Id="rId1" Type="http://schemas.openxmlformats.org/officeDocument/2006/relationships/slideLayout" Target="../slideLayouts/slideLayout32.xml"/><Relationship Id="rId5" Type="http://schemas.openxmlformats.org/officeDocument/2006/relationships/image" Target="../media/image73.jpeg"/><Relationship Id="rId4" Type="http://schemas.openxmlformats.org/officeDocument/2006/relationships/hyperlink" Target="http://images.google.co.uk/imgres?imgurl=http://www.digitaltrends.com/wp-content/uploads/2012/10/hackers.jpg&amp;imgrefurl=http://www.digitaltrends.com/social-media/security-companies-overlook-sql-injections/&amp;usg=__6eKoWazqrT_ozJWuHpXXP60EfZI=&amp;h=724&amp;w=965&amp;sz=150&amp;hl=en&amp;start=2&amp;zoom=1&amp;tbnid=xueDeFecNlAlUM:&amp;tbnh=111&amp;tbnw=148&amp;ei=zll-Uf6jDcif7Aac0IHwDA&amp;prev=/search?q=computer+hacking&amp;safe=vss&amp;biw=1280&amp;bih=907&amp;sout=1&amp;tbm=isch&amp;itbs=1&amp;sa=X&amp;ved=0CC4QrQMwAQ" TargetMode="External"/></Relationships>
</file>

<file path=ppt/slides/_rels/slide118.xml.rels><?xml version="1.0" encoding="UTF-8" standalone="yes"?>
<Relationships xmlns="http://schemas.openxmlformats.org/package/2006/relationships"><Relationship Id="rId3" Type="http://schemas.openxmlformats.org/officeDocument/2006/relationships/image" Target="../media/image75.gif"/><Relationship Id="rId2" Type="http://schemas.openxmlformats.org/officeDocument/2006/relationships/image" Target="../media/image74.wmf"/><Relationship Id="rId1" Type="http://schemas.openxmlformats.org/officeDocument/2006/relationships/slideLayout" Target="../slideLayouts/slideLayout32.xml"/><Relationship Id="rId4" Type="http://schemas.openxmlformats.org/officeDocument/2006/relationships/slide" Target="slide2.xml"/></Relationships>
</file>

<file path=ppt/slides/_rels/slide1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6.png"/><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3" Type="http://schemas.openxmlformats.org/officeDocument/2006/relationships/slide" Target="slide63.xml"/><Relationship Id="rId7" Type="http://schemas.openxmlformats.org/officeDocument/2006/relationships/slide" Target="slide2.xml"/><Relationship Id="rId2" Type="http://schemas.openxmlformats.org/officeDocument/2006/relationships/slide" Target="slide96.xml"/><Relationship Id="rId1" Type="http://schemas.openxmlformats.org/officeDocument/2006/relationships/slideLayout" Target="../slideLayouts/slideLayout46.xml"/><Relationship Id="rId6" Type="http://schemas.openxmlformats.org/officeDocument/2006/relationships/slide" Target="slide73.xml"/><Relationship Id="rId5" Type="http://schemas.openxmlformats.org/officeDocument/2006/relationships/slide" Target="slide51.xml"/><Relationship Id="rId4" Type="http://schemas.openxmlformats.org/officeDocument/2006/relationships/slide" Target="slide54.xml"/></Relationships>
</file>

<file path=ppt/slides/_rels/slide1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6.png"/><Relationship Id="rId1" Type="http://schemas.openxmlformats.org/officeDocument/2006/relationships/slideLayout" Target="../slideLayouts/slideLayout32.xml"/></Relationships>
</file>

<file path=ppt/slides/_rels/slide12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slide" Target="slide2.xml"/><Relationship Id="rId1" Type="http://schemas.openxmlformats.org/officeDocument/2006/relationships/slideLayout" Target="../slideLayouts/slideLayout32.xml"/><Relationship Id="rId4" Type="http://schemas.openxmlformats.org/officeDocument/2006/relationships/image" Target="../media/image78.png"/></Relationships>
</file>

<file path=ppt/slides/_rels/slide1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94.xml"/><Relationship Id="rId1" Type="http://schemas.openxmlformats.org/officeDocument/2006/relationships/vmlDrawing" Target="../drawings/vmlDrawing1.vml"/><Relationship Id="rId4" Type="http://schemas.openxmlformats.org/officeDocument/2006/relationships/image" Target="../media/image79.wmf"/></Relationships>
</file>

<file path=ppt/slides/_rels/slide123.xml.rels><?xml version="1.0" encoding="UTF-8" standalone="yes"?>
<Relationships xmlns="http://schemas.openxmlformats.org/package/2006/relationships"><Relationship Id="rId2" Type="http://schemas.openxmlformats.org/officeDocument/2006/relationships/image" Target="../media/image80.gif"/><Relationship Id="rId1" Type="http://schemas.openxmlformats.org/officeDocument/2006/relationships/slideLayout" Target="../slideLayouts/slideLayout195.xml"/></Relationships>
</file>

<file path=ppt/slides/_rels/slide124.x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slideLayout" Target="../slideLayouts/slideLayout196.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9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97.xml"/></Relationships>
</file>

<file path=ppt/slides/_rels/slide12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96.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13.xml.rels><?xml version="1.0" encoding="UTF-8" standalone="yes"?>
<Relationships xmlns="http://schemas.openxmlformats.org/package/2006/relationships"><Relationship Id="rId8" Type="http://schemas.openxmlformats.org/officeDocument/2006/relationships/slide" Target="slide303.xml"/><Relationship Id="rId3" Type="http://schemas.openxmlformats.org/officeDocument/2006/relationships/slide" Target="slide38.xml"/><Relationship Id="rId7" Type="http://schemas.openxmlformats.org/officeDocument/2006/relationships/slide" Target="slide300.xml"/><Relationship Id="rId2" Type="http://schemas.openxmlformats.org/officeDocument/2006/relationships/slide" Target="slide2.xml"/><Relationship Id="rId1" Type="http://schemas.openxmlformats.org/officeDocument/2006/relationships/slideLayout" Target="../slideLayouts/slideLayout46.xml"/><Relationship Id="rId6" Type="http://schemas.openxmlformats.org/officeDocument/2006/relationships/slide" Target="slide220.xml"/><Relationship Id="rId5" Type="http://schemas.openxmlformats.org/officeDocument/2006/relationships/slide" Target="slide180.xml"/><Relationship Id="rId4" Type="http://schemas.openxmlformats.org/officeDocument/2006/relationships/slide" Target="slide115.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13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96.xml"/></Relationships>
</file>

<file path=ppt/slides/_rels/slide13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96.xml"/></Relationships>
</file>

<file path=ppt/slides/_rels/slide133.xml.rels><?xml version="1.0" encoding="UTF-8" standalone="yes"?>
<Relationships xmlns="http://schemas.openxmlformats.org/package/2006/relationships"><Relationship Id="rId2" Type="http://schemas.openxmlformats.org/officeDocument/2006/relationships/image" Target="../media/image85.wmf"/><Relationship Id="rId1" Type="http://schemas.openxmlformats.org/officeDocument/2006/relationships/slideLayout" Target="../slideLayouts/slideLayout19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135.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96.xml"/></Relationships>
</file>

<file path=ppt/slides/_rels/slide136.xml.rels><?xml version="1.0" encoding="UTF-8" standalone="yes"?>
<Relationships xmlns="http://schemas.openxmlformats.org/package/2006/relationships"><Relationship Id="rId2" Type="http://schemas.openxmlformats.org/officeDocument/2006/relationships/image" Target="../media/image87.wmf"/><Relationship Id="rId1" Type="http://schemas.openxmlformats.org/officeDocument/2006/relationships/slideLayout" Target="../slideLayouts/slideLayout19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14.xml.rels><?xml version="1.0" encoding="UTF-8" standalone="yes"?>
<Relationships xmlns="http://schemas.openxmlformats.org/package/2006/relationships"><Relationship Id="rId8" Type="http://schemas.openxmlformats.org/officeDocument/2006/relationships/slide" Target="slide223.xml"/><Relationship Id="rId13" Type="http://schemas.openxmlformats.org/officeDocument/2006/relationships/slide" Target="slide298.xml"/><Relationship Id="rId3" Type="http://schemas.openxmlformats.org/officeDocument/2006/relationships/slide" Target="slide318.xml"/><Relationship Id="rId7" Type="http://schemas.openxmlformats.org/officeDocument/2006/relationships/slide" Target="slide235.xml"/><Relationship Id="rId12" Type="http://schemas.openxmlformats.org/officeDocument/2006/relationships/slide" Target="slide266.xml"/><Relationship Id="rId2" Type="http://schemas.openxmlformats.org/officeDocument/2006/relationships/slide" Target="slide2.xml"/><Relationship Id="rId1" Type="http://schemas.openxmlformats.org/officeDocument/2006/relationships/slideLayout" Target="../slideLayouts/slideLayout46.xml"/><Relationship Id="rId6" Type="http://schemas.openxmlformats.org/officeDocument/2006/relationships/slide" Target="slide273.xml"/><Relationship Id="rId11" Type="http://schemas.openxmlformats.org/officeDocument/2006/relationships/slide" Target="slide85.xml"/><Relationship Id="rId5" Type="http://schemas.openxmlformats.org/officeDocument/2006/relationships/slide" Target="slide193.xml"/><Relationship Id="rId15" Type="http://schemas.openxmlformats.org/officeDocument/2006/relationships/slide" Target="slide184.xml"/><Relationship Id="rId10" Type="http://schemas.openxmlformats.org/officeDocument/2006/relationships/slide" Target="slide65.xml"/><Relationship Id="rId4" Type="http://schemas.openxmlformats.org/officeDocument/2006/relationships/slide" Target="slide248.xml"/><Relationship Id="rId9" Type="http://schemas.openxmlformats.org/officeDocument/2006/relationships/slide" Target="slide177.xml"/><Relationship Id="rId14" Type="http://schemas.openxmlformats.org/officeDocument/2006/relationships/slide" Target="slide306.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9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9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9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98.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98.xml"/></Relationships>
</file>

<file path=ppt/slides/_rels/slide149.x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image" Target="../media/image88.wmf"/><Relationship Id="rId1" Type="http://schemas.openxmlformats.org/officeDocument/2006/relationships/slideLayout" Target="../slideLayouts/slideLayout93.xml"/><Relationship Id="rId5" Type="http://schemas.openxmlformats.org/officeDocument/2006/relationships/slide" Target="slide2.xml"/><Relationship Id="rId4" Type="http://schemas.openxmlformats.org/officeDocument/2006/relationships/image" Target="../media/image90.jpg"/></Relationships>
</file>

<file path=ppt/slides/_rels/slide15.xml.rels><?xml version="1.0" encoding="UTF-8" standalone="yes"?>
<Relationships xmlns="http://schemas.openxmlformats.org/package/2006/relationships"><Relationship Id="rId3" Type="http://schemas.openxmlformats.org/officeDocument/2006/relationships/slide" Target="slide232.xml"/><Relationship Id="rId2" Type="http://schemas.openxmlformats.org/officeDocument/2006/relationships/slide" Target="slide52.xml"/><Relationship Id="rId1" Type="http://schemas.openxmlformats.org/officeDocument/2006/relationships/slideLayout" Target="../slideLayouts/slideLayout46.xml"/><Relationship Id="rId4" Type="http://schemas.openxmlformats.org/officeDocument/2006/relationships/slide" Target="slide2.xml"/></Relationships>
</file>

<file path=ppt/slides/_rels/slide15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1.png"/><Relationship Id="rId1" Type="http://schemas.openxmlformats.org/officeDocument/2006/relationships/slideLayout" Target="../slideLayouts/slideLayout93.xml"/></Relationships>
</file>

<file path=ppt/slides/_rels/slide15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2.jpg"/><Relationship Id="rId1" Type="http://schemas.openxmlformats.org/officeDocument/2006/relationships/slideLayout" Target="../slideLayouts/slideLayout93.xml"/></Relationships>
</file>

<file path=ppt/slides/_rels/slide15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93.xml"/></Relationships>
</file>

<file path=ppt/slides/_rels/slide15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3.jpg"/><Relationship Id="rId1" Type="http://schemas.openxmlformats.org/officeDocument/2006/relationships/slideLayout" Target="../slideLayouts/slideLayout93.xml"/></Relationships>
</file>

<file path=ppt/slides/_rels/slide154.xml.rels><?xml version="1.0" encoding="UTF-8" standalone="yes"?>
<Relationships xmlns="http://schemas.openxmlformats.org/package/2006/relationships"><Relationship Id="rId3" Type="http://schemas.openxmlformats.org/officeDocument/2006/relationships/image" Target="../media/image95.jpg"/><Relationship Id="rId2" Type="http://schemas.openxmlformats.org/officeDocument/2006/relationships/image" Target="../media/image94.png"/><Relationship Id="rId1" Type="http://schemas.openxmlformats.org/officeDocument/2006/relationships/slideLayout" Target="../slideLayouts/slideLayout93.xml"/><Relationship Id="rId4" Type="http://schemas.openxmlformats.org/officeDocument/2006/relationships/slide" Target="slide2.xml"/></Relationships>
</file>

<file path=ppt/slides/_rels/slide15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4.png"/><Relationship Id="rId1" Type="http://schemas.openxmlformats.org/officeDocument/2006/relationships/slideLayout" Target="../slideLayouts/slideLayout93.xml"/></Relationships>
</file>

<file path=ppt/slides/_rels/slide15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5.jpg"/><Relationship Id="rId1" Type="http://schemas.openxmlformats.org/officeDocument/2006/relationships/slideLayout" Target="../slideLayouts/slideLayout93.xml"/></Relationships>
</file>

<file path=ppt/slides/_rels/slide15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6.png"/><Relationship Id="rId1" Type="http://schemas.openxmlformats.org/officeDocument/2006/relationships/slideLayout" Target="../slideLayouts/slideLayout156.xml"/></Relationships>
</file>

<file path=ppt/slides/_rels/slide15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3" Type="http://schemas.openxmlformats.org/officeDocument/2006/relationships/image" Target="../media/image98.wmf"/><Relationship Id="rId2" Type="http://schemas.openxmlformats.org/officeDocument/2006/relationships/image" Target="../media/image97.wmf"/><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openxmlformats.org/officeDocument/2006/relationships/slide" Target="slide128.xml"/><Relationship Id="rId2" Type="http://schemas.openxmlformats.org/officeDocument/2006/relationships/slide" Target="slide224.xml"/><Relationship Id="rId1" Type="http://schemas.openxmlformats.org/officeDocument/2006/relationships/slideLayout" Target="../slideLayouts/slideLayout46.xml"/><Relationship Id="rId6" Type="http://schemas.openxmlformats.org/officeDocument/2006/relationships/slide" Target="slide2.xml"/><Relationship Id="rId5" Type="http://schemas.openxmlformats.org/officeDocument/2006/relationships/slide" Target="slide63.xml"/><Relationship Id="rId4" Type="http://schemas.openxmlformats.org/officeDocument/2006/relationships/slide" Target="slide316.xml"/></Relationships>
</file>

<file path=ppt/slides/_rels/slide16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image" Target="../media/image99.wmf"/><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102.wmf"/><Relationship Id="rId4" Type="http://schemas.openxmlformats.org/officeDocument/2006/relationships/image" Target="../media/image101.wmf"/></Relationships>
</file>

<file path=ppt/slides/_rels/slide16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3.wmf"/><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4.wmf"/><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slide" Target="slide51.xml"/><Relationship Id="rId13" Type="http://schemas.openxmlformats.org/officeDocument/2006/relationships/slide" Target="slide238.xml"/><Relationship Id="rId3" Type="http://schemas.openxmlformats.org/officeDocument/2006/relationships/slide" Target="slide158.xml"/><Relationship Id="rId7" Type="http://schemas.openxmlformats.org/officeDocument/2006/relationships/slide" Target="slide163.xml"/><Relationship Id="rId12" Type="http://schemas.openxmlformats.org/officeDocument/2006/relationships/slide" Target="slide293.xml"/><Relationship Id="rId2" Type="http://schemas.openxmlformats.org/officeDocument/2006/relationships/slide" Target="slide280.xml"/><Relationship Id="rId1" Type="http://schemas.openxmlformats.org/officeDocument/2006/relationships/slideLayout" Target="../slideLayouts/slideLayout46.xml"/><Relationship Id="rId6" Type="http://schemas.openxmlformats.org/officeDocument/2006/relationships/slide" Target="slide32.xml"/><Relationship Id="rId11" Type="http://schemas.openxmlformats.org/officeDocument/2006/relationships/slide" Target="slide156.xml"/><Relationship Id="rId5" Type="http://schemas.openxmlformats.org/officeDocument/2006/relationships/slide" Target="slide205.xml"/><Relationship Id="rId10" Type="http://schemas.openxmlformats.org/officeDocument/2006/relationships/slide" Target="slide155.xml"/><Relationship Id="rId4" Type="http://schemas.openxmlformats.org/officeDocument/2006/relationships/slide" Target="slide234.xml"/><Relationship Id="rId9" Type="http://schemas.openxmlformats.org/officeDocument/2006/relationships/slide" Target="slide52.xml"/><Relationship Id="rId14" Type="http://schemas.openxmlformats.org/officeDocument/2006/relationships/slide" Target="slide2.xml"/></Relationships>
</file>

<file path=ppt/slides/_rels/slide170.xml.rels><?xml version="1.0" encoding="UTF-8" standalone="yes"?>
<Relationships xmlns="http://schemas.openxmlformats.org/package/2006/relationships"><Relationship Id="rId3" Type="http://schemas.openxmlformats.org/officeDocument/2006/relationships/image" Target="../media/image105.wm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03.xml"/></Relationships>
</file>

<file path=ppt/slides/_rels/slide17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03.xml"/></Relationships>
</file>

<file path=ppt/slides/_rels/slide17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03.xml"/></Relationships>
</file>

<file path=ppt/slides/_rels/slide17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7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6.xml"/></Relationships>
</file>

<file path=ppt/slides/_rels/slide18.xml.rels><?xml version="1.0" encoding="UTF-8" standalone="yes"?>
<Relationships xmlns="http://schemas.openxmlformats.org/package/2006/relationships"><Relationship Id="rId8" Type="http://schemas.openxmlformats.org/officeDocument/2006/relationships/slide" Target="slide81.xml"/><Relationship Id="rId13" Type="http://schemas.openxmlformats.org/officeDocument/2006/relationships/slide" Target="slide227.xml"/><Relationship Id="rId18" Type="http://schemas.openxmlformats.org/officeDocument/2006/relationships/slide" Target="slide156.xml"/><Relationship Id="rId3" Type="http://schemas.openxmlformats.org/officeDocument/2006/relationships/slide" Target="slide67.xml"/><Relationship Id="rId7" Type="http://schemas.openxmlformats.org/officeDocument/2006/relationships/slide" Target="slide282.xml"/><Relationship Id="rId12" Type="http://schemas.openxmlformats.org/officeDocument/2006/relationships/slide" Target="slide63.xml"/><Relationship Id="rId17" Type="http://schemas.openxmlformats.org/officeDocument/2006/relationships/slide" Target="slide225.xml"/><Relationship Id="rId2" Type="http://schemas.openxmlformats.org/officeDocument/2006/relationships/slide" Target="slide2.xml"/><Relationship Id="rId16" Type="http://schemas.openxmlformats.org/officeDocument/2006/relationships/slide" Target="slide236.xml"/><Relationship Id="rId20" Type="http://schemas.openxmlformats.org/officeDocument/2006/relationships/slide" Target="slide201.xml"/><Relationship Id="rId1" Type="http://schemas.openxmlformats.org/officeDocument/2006/relationships/slideLayout" Target="../slideLayouts/slideLayout46.xml"/><Relationship Id="rId6" Type="http://schemas.openxmlformats.org/officeDocument/2006/relationships/slide" Target="slide306.xml"/><Relationship Id="rId11" Type="http://schemas.openxmlformats.org/officeDocument/2006/relationships/slide" Target="slide69.xml"/><Relationship Id="rId5" Type="http://schemas.openxmlformats.org/officeDocument/2006/relationships/slide" Target="slide40.xml"/><Relationship Id="rId15" Type="http://schemas.openxmlformats.org/officeDocument/2006/relationships/slide" Target="slide275.xml"/><Relationship Id="rId10" Type="http://schemas.openxmlformats.org/officeDocument/2006/relationships/slide" Target="slide197.xml"/><Relationship Id="rId19" Type="http://schemas.openxmlformats.org/officeDocument/2006/relationships/slide" Target="slide293.xml"/><Relationship Id="rId4" Type="http://schemas.openxmlformats.org/officeDocument/2006/relationships/slide" Target="slide187.xml"/><Relationship Id="rId9" Type="http://schemas.openxmlformats.org/officeDocument/2006/relationships/slide" Target="slide255.xml"/><Relationship Id="rId14" Type="http://schemas.openxmlformats.org/officeDocument/2006/relationships/slide" Target="slide212.xml"/></Relationships>
</file>

<file path=ppt/slides/_rels/slide18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7.xml"/></Relationships>
</file>

<file path=ppt/slides/_rels/slide18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7.xml"/></Relationships>
</file>

<file path=ppt/slides/_rels/slide18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7.xml"/></Relationships>
</file>

<file path=ppt/slides/_rels/slide18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8.xml"/></Relationships>
</file>

<file path=ppt/slides/_rels/slide18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7.xml"/></Relationships>
</file>

<file path=ppt/slides/_rels/slide18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8.xml"/></Relationships>
</file>

<file path=ppt/slides/_rels/slide18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6.xml"/></Relationships>
</file>

<file path=ppt/slides/_rels/slide18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17.xml"/></Relationships>
</file>

<file path=ppt/slides/_rels/slide18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6.png"/><Relationship Id="rId1" Type="http://schemas.openxmlformats.org/officeDocument/2006/relationships/slideLayout" Target="../slideLayouts/slideLayout117.xml"/></Relationships>
</file>

<file path=ppt/slides/_rels/slide18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slide" Target="slide204.xml"/><Relationship Id="rId7" Type="http://schemas.openxmlformats.org/officeDocument/2006/relationships/slide" Target="slide2.xml"/><Relationship Id="rId2" Type="http://schemas.openxmlformats.org/officeDocument/2006/relationships/slide" Target="slide170.xml"/><Relationship Id="rId1" Type="http://schemas.openxmlformats.org/officeDocument/2006/relationships/slideLayout" Target="../slideLayouts/slideLayout46.xml"/><Relationship Id="rId6" Type="http://schemas.openxmlformats.org/officeDocument/2006/relationships/slide" Target="slide159.xml"/><Relationship Id="rId5" Type="http://schemas.openxmlformats.org/officeDocument/2006/relationships/slide" Target="slide280.xml"/><Relationship Id="rId4" Type="http://schemas.openxmlformats.org/officeDocument/2006/relationships/slide" Target="slide213.xml"/></Relationships>
</file>

<file path=ppt/slides/_rels/slide190.xml.rels><?xml version="1.0" encoding="UTF-8" standalone="yes"?>
<Relationships xmlns="http://schemas.openxmlformats.org/package/2006/relationships"><Relationship Id="rId8" Type="http://schemas.openxmlformats.org/officeDocument/2006/relationships/slide" Target="slide306.xml"/><Relationship Id="rId13" Type="http://schemas.microsoft.com/office/2007/relationships/diagramDrawing" Target="../diagrams/drawing1.xml"/><Relationship Id="rId3" Type="http://schemas.openxmlformats.org/officeDocument/2006/relationships/slide" Target="slide283.xml"/><Relationship Id="rId7" Type="http://schemas.openxmlformats.org/officeDocument/2006/relationships/slide" Target="slide305.xml"/><Relationship Id="rId12" Type="http://schemas.openxmlformats.org/officeDocument/2006/relationships/diagramColors" Target="../diagrams/colors1.xml"/><Relationship Id="rId2" Type="http://schemas.openxmlformats.org/officeDocument/2006/relationships/slide" Target="slide282.xml"/><Relationship Id="rId1" Type="http://schemas.openxmlformats.org/officeDocument/2006/relationships/slideLayout" Target="../slideLayouts/slideLayout6.xml"/><Relationship Id="rId6" Type="http://schemas.openxmlformats.org/officeDocument/2006/relationships/slide" Target="slide304.xml"/><Relationship Id="rId11" Type="http://schemas.openxmlformats.org/officeDocument/2006/relationships/diagramQuickStyle" Target="../diagrams/quickStyle1.xml"/><Relationship Id="rId5" Type="http://schemas.openxmlformats.org/officeDocument/2006/relationships/slide" Target="slide249.xml"/><Relationship Id="rId10" Type="http://schemas.openxmlformats.org/officeDocument/2006/relationships/diagramLayout" Target="../diagrams/layout1.xml"/><Relationship Id="rId4" Type="http://schemas.openxmlformats.org/officeDocument/2006/relationships/slide" Target="slide284.xml"/><Relationship Id="rId9" Type="http://schemas.openxmlformats.org/officeDocument/2006/relationships/diagramData" Target="../diagrams/data1.xml"/><Relationship Id="rId14" Type="http://schemas.openxmlformats.org/officeDocument/2006/relationships/slide" Target="slide2.xml"/></Relationships>
</file>

<file path=ppt/slides/_rels/slide19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7.wmf"/><Relationship Id="rId1" Type="http://schemas.openxmlformats.org/officeDocument/2006/relationships/slideLayout" Target="../slideLayouts/slideLayout6.xml"/></Relationships>
</file>

<file path=ppt/slides/_rels/slide192.xml.rels><?xml version="1.0" encoding="UTF-8" standalone="yes"?>
<Relationships xmlns="http://schemas.openxmlformats.org/package/2006/relationships"><Relationship Id="rId3" Type="http://schemas.openxmlformats.org/officeDocument/2006/relationships/image" Target="../media/image109.jpg"/><Relationship Id="rId2" Type="http://schemas.openxmlformats.org/officeDocument/2006/relationships/image" Target="../media/image108.wmf"/><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9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0.png"/><Relationship Id="rId1" Type="http://schemas.openxmlformats.org/officeDocument/2006/relationships/slideLayout" Target="../slideLayouts/slideLayout6.xml"/></Relationships>
</file>

<file path=ppt/slides/_rels/slide19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1.jpg"/><Relationship Id="rId1" Type="http://schemas.openxmlformats.org/officeDocument/2006/relationships/slideLayout" Target="../slideLayouts/slideLayout6.xml"/></Relationships>
</file>

<file path=ppt/slides/_rels/slide195.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jp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96.xml.rels><?xml version="1.0" encoding="UTF-8" standalone="yes"?>
<Relationships xmlns="http://schemas.openxmlformats.org/package/2006/relationships"><Relationship Id="rId3" Type="http://schemas.openxmlformats.org/officeDocument/2006/relationships/image" Target="../media/image115.jpg"/><Relationship Id="rId2" Type="http://schemas.openxmlformats.org/officeDocument/2006/relationships/image" Target="../media/image114.jp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19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6.jpg"/><Relationship Id="rId1" Type="http://schemas.openxmlformats.org/officeDocument/2006/relationships/slideLayout" Target="../slideLayouts/slideLayout6.xml"/></Relationships>
</file>

<file path=ppt/slides/_rels/slide19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19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7.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slide" Target="slide122.xml"/><Relationship Id="rId13" Type="http://schemas.openxmlformats.org/officeDocument/2006/relationships/slide" Target="slide178.xml"/><Relationship Id="rId18" Type="http://schemas.openxmlformats.org/officeDocument/2006/relationships/slide" Target="slide5.xml"/><Relationship Id="rId3" Type="http://schemas.openxmlformats.org/officeDocument/2006/relationships/slide" Target="slide31.xml"/><Relationship Id="rId7" Type="http://schemas.openxmlformats.org/officeDocument/2006/relationships/slide" Target="slide116.xml"/><Relationship Id="rId12" Type="http://schemas.openxmlformats.org/officeDocument/2006/relationships/slide" Target="slide158.xml"/><Relationship Id="rId17" Type="http://schemas.openxmlformats.org/officeDocument/2006/relationships/image" Target="../media/image1.png"/><Relationship Id="rId2" Type="http://schemas.openxmlformats.org/officeDocument/2006/relationships/slide" Target="slide254.xml"/><Relationship Id="rId16" Type="http://schemas.openxmlformats.org/officeDocument/2006/relationships/slide" Target="slide222.xml"/><Relationship Id="rId1" Type="http://schemas.openxmlformats.org/officeDocument/2006/relationships/slideLayout" Target="../slideLayouts/slideLayout7.xml"/><Relationship Id="rId6" Type="http://schemas.openxmlformats.org/officeDocument/2006/relationships/slide" Target="slide92.xml"/><Relationship Id="rId11" Type="http://schemas.openxmlformats.org/officeDocument/2006/relationships/slide" Target="slide223.xml"/><Relationship Id="rId5" Type="http://schemas.openxmlformats.org/officeDocument/2006/relationships/slide" Target="slide327.xml"/><Relationship Id="rId15" Type="http://schemas.openxmlformats.org/officeDocument/2006/relationships/slide" Target="slide204.xml"/><Relationship Id="rId10" Type="http://schemas.openxmlformats.org/officeDocument/2006/relationships/slide" Target="slide115.xml"/><Relationship Id="rId19" Type="http://schemas.openxmlformats.org/officeDocument/2006/relationships/slide" Target="slide4.xml"/><Relationship Id="rId4" Type="http://schemas.openxmlformats.org/officeDocument/2006/relationships/slide" Target="slide46.xml"/><Relationship Id="rId9" Type="http://schemas.openxmlformats.org/officeDocument/2006/relationships/slide" Target="slide149.xml"/><Relationship Id="rId14" Type="http://schemas.openxmlformats.org/officeDocument/2006/relationships/slide" Target="slide189.xml"/></Relationships>
</file>

<file path=ppt/slides/_rels/slide20.xml.rels><?xml version="1.0" encoding="UTF-8" standalone="yes"?>
<Relationships xmlns="http://schemas.openxmlformats.org/package/2006/relationships"><Relationship Id="rId3" Type="http://schemas.openxmlformats.org/officeDocument/2006/relationships/slide" Target="slide319.xml"/><Relationship Id="rId2" Type="http://schemas.openxmlformats.org/officeDocument/2006/relationships/slide" Target="slide97.xml"/><Relationship Id="rId1" Type="http://schemas.openxmlformats.org/officeDocument/2006/relationships/slideLayout" Target="../slideLayouts/slideLayout46.xml"/><Relationship Id="rId6" Type="http://schemas.openxmlformats.org/officeDocument/2006/relationships/slide" Target="slide2.xml"/><Relationship Id="rId5" Type="http://schemas.openxmlformats.org/officeDocument/2006/relationships/slide" Target="slide233.xml"/><Relationship Id="rId4" Type="http://schemas.openxmlformats.org/officeDocument/2006/relationships/slide" Target="slide93.xml"/></Relationships>
</file>

<file path=ppt/slides/_rels/slide200.xml.rels><?xml version="1.0" encoding="UTF-8" standalone="yes"?>
<Relationships xmlns="http://schemas.openxmlformats.org/package/2006/relationships"><Relationship Id="rId3" Type="http://schemas.openxmlformats.org/officeDocument/2006/relationships/image" Target="../media/image119.jpg"/><Relationship Id="rId2" Type="http://schemas.openxmlformats.org/officeDocument/2006/relationships/image" Target="../media/image118.jpg"/><Relationship Id="rId1" Type="http://schemas.openxmlformats.org/officeDocument/2006/relationships/slideLayout" Target="../slideLayouts/slideLayout6.xml"/><Relationship Id="rId4" Type="http://schemas.openxmlformats.org/officeDocument/2006/relationships/slide" Target="slide2.xml"/></Relationships>
</file>

<file path=ppt/slides/_rels/slide20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0.jpg"/><Relationship Id="rId1" Type="http://schemas.openxmlformats.org/officeDocument/2006/relationships/slideLayout" Target="../slideLayouts/slideLayout6.xml"/></Relationships>
</file>

<file path=ppt/slides/_rels/slide20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1.jpg"/><Relationship Id="rId1" Type="http://schemas.openxmlformats.org/officeDocument/2006/relationships/slideLayout" Target="../slideLayouts/slideLayout6.xml"/></Relationships>
</file>

<file path=ppt/slides/_rels/slide20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04.xml.rels><?xml version="1.0" encoding="UTF-8" standalone="yes"?>
<Relationships xmlns="http://schemas.openxmlformats.org/package/2006/relationships"><Relationship Id="rId3" Type="http://schemas.openxmlformats.org/officeDocument/2006/relationships/image" Target="../media/image123.jpg"/><Relationship Id="rId2" Type="http://schemas.openxmlformats.org/officeDocument/2006/relationships/image" Target="../media/image122.jpg"/><Relationship Id="rId1" Type="http://schemas.openxmlformats.org/officeDocument/2006/relationships/slideLayout" Target="../slideLayouts/slideLayout15.xml"/><Relationship Id="rId4" Type="http://schemas.openxmlformats.org/officeDocument/2006/relationships/slide" Target="slide2.xml"/></Relationships>
</file>

<file path=ppt/slides/_rels/slide20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4.jpg"/><Relationship Id="rId1" Type="http://schemas.openxmlformats.org/officeDocument/2006/relationships/slideLayout" Target="../slideLayouts/slideLayout15.xml"/></Relationships>
</file>

<file path=ppt/slides/_rels/slide20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4.jpg"/><Relationship Id="rId1" Type="http://schemas.openxmlformats.org/officeDocument/2006/relationships/slideLayout" Target="../slideLayouts/slideLayout15.xml"/></Relationships>
</file>

<file path=ppt/slides/_rels/slide207.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jpg"/><Relationship Id="rId1" Type="http://schemas.openxmlformats.org/officeDocument/2006/relationships/slideLayout" Target="../slideLayouts/slideLayout15.xml"/><Relationship Id="rId4" Type="http://schemas.openxmlformats.org/officeDocument/2006/relationships/slide" Target="slide2.xml"/></Relationships>
</file>

<file path=ppt/slides/_rels/slide20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7.jpg"/><Relationship Id="rId1" Type="http://schemas.openxmlformats.org/officeDocument/2006/relationships/slideLayout" Target="../slideLayouts/slideLayout15.xml"/></Relationships>
</file>

<file path=ppt/slides/_rels/slide20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8.jp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8" Type="http://schemas.openxmlformats.org/officeDocument/2006/relationships/slide" Target="slide74.xml"/><Relationship Id="rId13" Type="http://schemas.openxmlformats.org/officeDocument/2006/relationships/slide" Target="slide218.xml"/><Relationship Id="rId3" Type="http://schemas.openxmlformats.org/officeDocument/2006/relationships/slide" Target="slide279.xml"/><Relationship Id="rId7" Type="http://schemas.openxmlformats.org/officeDocument/2006/relationships/slide" Target="slide222.xml"/><Relationship Id="rId12" Type="http://schemas.openxmlformats.org/officeDocument/2006/relationships/slide" Target="slide128.xml"/><Relationship Id="rId17" Type="http://schemas.openxmlformats.org/officeDocument/2006/relationships/slide" Target="slide247.xml"/><Relationship Id="rId2" Type="http://schemas.openxmlformats.org/officeDocument/2006/relationships/slide" Target="slide2.xml"/><Relationship Id="rId16" Type="http://schemas.openxmlformats.org/officeDocument/2006/relationships/slide" Target="slide248.xml"/><Relationship Id="rId1" Type="http://schemas.openxmlformats.org/officeDocument/2006/relationships/slideLayout" Target="../slideLayouts/slideLayout46.xml"/><Relationship Id="rId6" Type="http://schemas.openxmlformats.org/officeDocument/2006/relationships/slide" Target="slide197.xml"/><Relationship Id="rId11" Type="http://schemas.openxmlformats.org/officeDocument/2006/relationships/slide" Target="slide174.xml"/><Relationship Id="rId5" Type="http://schemas.openxmlformats.org/officeDocument/2006/relationships/slide" Target="slide215.xml"/><Relationship Id="rId15" Type="http://schemas.openxmlformats.org/officeDocument/2006/relationships/slide" Target="slide76.xml"/><Relationship Id="rId10" Type="http://schemas.openxmlformats.org/officeDocument/2006/relationships/slide" Target="slide199.xml"/><Relationship Id="rId4" Type="http://schemas.openxmlformats.org/officeDocument/2006/relationships/slide" Target="slide322.xml"/><Relationship Id="rId9" Type="http://schemas.openxmlformats.org/officeDocument/2006/relationships/slide" Target="slide317.xml"/><Relationship Id="rId14" Type="http://schemas.openxmlformats.org/officeDocument/2006/relationships/slide" Target="slide175.xml"/></Relationships>
</file>

<file path=ppt/slides/_rels/slide2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9.jpg"/><Relationship Id="rId1" Type="http://schemas.openxmlformats.org/officeDocument/2006/relationships/slideLayout" Target="../slideLayouts/slideLayout15.xml"/></Relationships>
</file>

<file path=ppt/slides/_rels/slide2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0.jpg"/><Relationship Id="rId1" Type="http://schemas.openxmlformats.org/officeDocument/2006/relationships/slideLayout" Target="../slideLayouts/slideLayout15.xml"/></Relationships>
</file>

<file path=ppt/slides/_rels/slide2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1.jpg"/><Relationship Id="rId1" Type="http://schemas.openxmlformats.org/officeDocument/2006/relationships/slideLayout" Target="../slideLayouts/slideLayout15.xml"/></Relationships>
</file>

<file path=ppt/slides/_rels/slide2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2.jpg"/><Relationship Id="rId1" Type="http://schemas.openxmlformats.org/officeDocument/2006/relationships/slideLayout" Target="../slideLayouts/slideLayout15.xml"/></Relationships>
</file>

<file path=ppt/slides/_rels/slide2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3.jpg"/><Relationship Id="rId1" Type="http://schemas.openxmlformats.org/officeDocument/2006/relationships/slideLayout" Target="../slideLayouts/slideLayout15.xml"/></Relationships>
</file>

<file path=ppt/slides/_rels/slide215.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2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5.jpg"/><Relationship Id="rId1" Type="http://schemas.openxmlformats.org/officeDocument/2006/relationships/slideLayout" Target="../slideLayouts/slideLayout15.xml"/></Relationships>
</file>

<file path=ppt/slides/_rels/slide2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6.jpg"/><Relationship Id="rId1" Type="http://schemas.openxmlformats.org/officeDocument/2006/relationships/slideLayout" Target="../slideLayouts/slideLayout15.xml"/></Relationships>
</file>

<file path=ppt/slides/_rels/slide2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7.jpg"/><Relationship Id="rId1" Type="http://schemas.openxmlformats.org/officeDocument/2006/relationships/slideLayout" Target="../slideLayouts/slideLayout15.xml"/></Relationships>
</file>

<file path=ppt/slides/_rels/slide2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138.png"/></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6.xml"/></Relationships>
</file>

<file path=ppt/slides/_rels/slide220.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221.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222.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hyperlink" Target="http://www.google.co.uk/imgres?imgurl=http://defragment.mobi/wp-content/uploads/2010/08/supercomputer_tata.jpg&amp;imgrefurl=http://defragment.mobi/super-computer/supercomputer/&amp;h=346&amp;w=650&amp;sz=35&amp;tbnid=JO_TdHM3ne8YQM:&amp;tbnh=73&amp;tbnw=137&amp;prev=/search?q=supercomputer&amp;tbm=isch&amp;tbo=u&amp;zoom=1&amp;q=supercomputer&amp;hl=en&amp;usg=__aUrEq3kDAgXy0fjG43Rpbb3KwEY=&amp;sa=X&amp;ei=1wL6TfDMM4aV8QPqzaiqCQ&amp;sqi=2&amp;ved=0CD8Q9QEwAg" TargetMode="External"/><Relationship Id="rId1" Type="http://schemas.openxmlformats.org/officeDocument/2006/relationships/slideLayout" Target="../slideLayouts/slideLayout15.xml"/><Relationship Id="rId4" Type="http://schemas.openxmlformats.org/officeDocument/2006/relationships/slide" Target="slide2.xml"/></Relationships>
</file>

<file path=ppt/slides/_rels/slide223.xml.rels><?xml version="1.0" encoding="UTF-8" standalone="yes"?>
<Relationships xmlns="http://schemas.openxmlformats.org/package/2006/relationships"><Relationship Id="rId3" Type="http://schemas.openxmlformats.org/officeDocument/2006/relationships/image" Target="../media/image143.jpg"/><Relationship Id="rId2" Type="http://schemas.openxmlformats.org/officeDocument/2006/relationships/image" Target="../media/image142.jpg"/><Relationship Id="rId1" Type="http://schemas.openxmlformats.org/officeDocument/2006/relationships/slideLayout" Target="../slideLayouts/slideLayout17.xml"/><Relationship Id="rId4" Type="http://schemas.openxmlformats.org/officeDocument/2006/relationships/slide" Target="slide2.xml"/></Relationships>
</file>

<file path=ppt/slides/_rels/slide2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4.jpg"/><Relationship Id="rId1" Type="http://schemas.openxmlformats.org/officeDocument/2006/relationships/slideLayout" Target="../slideLayouts/slideLayout17.xml"/></Relationships>
</file>

<file path=ppt/slides/_rels/slide225.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jpeg"/><Relationship Id="rId1" Type="http://schemas.openxmlformats.org/officeDocument/2006/relationships/slideLayout" Target="../slideLayouts/slideLayout17.xml"/><Relationship Id="rId4" Type="http://schemas.openxmlformats.org/officeDocument/2006/relationships/slide" Target="slide2.xml"/></Relationships>
</file>

<file path=ppt/slides/_rels/slide226.xml.rels><?xml version="1.0" encoding="UTF-8" standalone="yes"?>
<Relationships xmlns="http://schemas.openxmlformats.org/package/2006/relationships"><Relationship Id="rId3" Type="http://schemas.openxmlformats.org/officeDocument/2006/relationships/image" Target="../media/image147.jp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slide" Target="slide2.xml"/></Relationships>
</file>

<file path=ppt/slides/_rels/slide2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8.wmf"/><Relationship Id="rId1" Type="http://schemas.openxmlformats.org/officeDocument/2006/relationships/slideLayout" Target="../slideLayouts/slideLayout17.xml"/></Relationships>
</file>

<file path=ppt/slides/_rels/slide22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3.jpg"/><Relationship Id="rId1" Type="http://schemas.openxmlformats.org/officeDocument/2006/relationships/slideLayout" Target="../slideLayouts/slideLayout17.xml"/></Relationships>
</file>

<file path=ppt/slides/_rels/slide229.xml.rels><?xml version="1.0" encoding="UTF-8" standalone="yes"?>
<Relationships xmlns="http://schemas.openxmlformats.org/package/2006/relationships"><Relationship Id="rId3" Type="http://schemas.openxmlformats.org/officeDocument/2006/relationships/image" Target="../media/image142.jpg"/><Relationship Id="rId2" Type="http://schemas.openxmlformats.org/officeDocument/2006/relationships/image" Target="../media/image149.jpg"/><Relationship Id="rId1" Type="http://schemas.openxmlformats.org/officeDocument/2006/relationships/slideLayout" Target="../slideLayouts/slideLayout17.xml"/><Relationship Id="rId4" Type="http://schemas.openxmlformats.org/officeDocument/2006/relationships/slide" Target="slide2.xml"/></Relationships>
</file>

<file path=ppt/slides/_rels/slide23.xml.rels><?xml version="1.0" encoding="UTF-8" standalone="yes"?>
<Relationships xmlns="http://schemas.openxmlformats.org/package/2006/relationships"><Relationship Id="rId8" Type="http://schemas.openxmlformats.org/officeDocument/2006/relationships/slide" Target="slide140.xml"/><Relationship Id="rId3" Type="http://schemas.openxmlformats.org/officeDocument/2006/relationships/slide" Target="slide259.xml"/><Relationship Id="rId7" Type="http://schemas.openxmlformats.org/officeDocument/2006/relationships/slide" Target="slide168.xml"/><Relationship Id="rId2" Type="http://schemas.openxmlformats.org/officeDocument/2006/relationships/slide" Target="slide154.xml"/><Relationship Id="rId1" Type="http://schemas.openxmlformats.org/officeDocument/2006/relationships/slideLayout" Target="../slideLayouts/slideLayout46.xml"/><Relationship Id="rId6" Type="http://schemas.openxmlformats.org/officeDocument/2006/relationships/slide" Target="slide163.xml"/><Relationship Id="rId5" Type="http://schemas.openxmlformats.org/officeDocument/2006/relationships/slide" Target="slide80.xml"/><Relationship Id="rId10" Type="http://schemas.openxmlformats.org/officeDocument/2006/relationships/slide" Target="slide2.xml"/><Relationship Id="rId4" Type="http://schemas.openxmlformats.org/officeDocument/2006/relationships/slide" Target="slide126.xml"/><Relationship Id="rId9" Type="http://schemas.openxmlformats.org/officeDocument/2006/relationships/slide" Target="slide57.xml"/></Relationships>
</file>

<file path=ppt/slides/_rels/slide230.xml.rels><?xml version="1.0" encoding="UTF-8" standalone="yes"?>
<Relationships xmlns="http://schemas.openxmlformats.org/package/2006/relationships"><Relationship Id="rId3" Type="http://schemas.openxmlformats.org/officeDocument/2006/relationships/image" Target="../media/image151.jpg"/><Relationship Id="rId2" Type="http://schemas.openxmlformats.org/officeDocument/2006/relationships/image" Target="../media/image150.jpg"/><Relationship Id="rId1" Type="http://schemas.openxmlformats.org/officeDocument/2006/relationships/slideLayout" Target="../slideLayouts/slideLayout17.xml"/><Relationship Id="rId4" Type="http://schemas.openxmlformats.org/officeDocument/2006/relationships/slide" Target="slide2.xml"/></Relationships>
</file>

<file path=ppt/slides/_rels/slide231.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slide" Target="slide2.xml"/><Relationship Id="rId1" Type="http://schemas.openxmlformats.org/officeDocument/2006/relationships/slideLayout" Target="../slideLayouts/slideLayout17.xml"/></Relationships>
</file>

<file path=ppt/slides/_rels/slide232.xml.rels><?xml version="1.0" encoding="UTF-8" standalone="yes"?>
<Relationships xmlns="http://schemas.openxmlformats.org/package/2006/relationships"><Relationship Id="rId3" Type="http://schemas.openxmlformats.org/officeDocument/2006/relationships/hyperlink" Target="http://images.google.co.uk/imgres?imgurl=http://images.maplin.co.uk/full/a54hw.jpg&amp;imgrefurl=http://www.maplin.co.uk/js282-pc-joystick-224053&amp;usg=__eX6CUPVn45cT3VBcpaXOOZT4_ls=&amp;h=1024&amp;w=1024&amp;sz=66&amp;hl=en&amp;start=4&amp;zoom=1&amp;tbnid=OssCP9XyTUKhRM:&amp;tbnh=150&amp;tbnw=150&amp;ei=eDzMUfSaPKuy7Ab074GQCA&amp;prev=/search?q=joystick&amp;safe=vss&amp;biw=1280&amp;bih=907&amp;sout=1&amp;tbm=isch&amp;itbs=1&amp;sa=X&amp;ved=0CDIQrQMwAw" TargetMode="External"/><Relationship Id="rId2" Type="http://schemas.openxmlformats.org/officeDocument/2006/relationships/slide" Target="slide2.xml"/><Relationship Id="rId1" Type="http://schemas.openxmlformats.org/officeDocument/2006/relationships/slideLayout" Target="../slideLayouts/slideLayout17.xml"/><Relationship Id="rId5" Type="http://schemas.openxmlformats.org/officeDocument/2006/relationships/image" Target="../media/image154.png"/><Relationship Id="rId4" Type="http://schemas.openxmlformats.org/officeDocument/2006/relationships/image" Target="../media/image153.jpeg"/></Relationships>
</file>

<file path=ppt/slides/_rels/slide233.xml.rels><?xml version="1.0" encoding="UTF-8" standalone="yes"?>
<Relationships xmlns="http://schemas.openxmlformats.org/package/2006/relationships"><Relationship Id="rId3" Type="http://schemas.openxmlformats.org/officeDocument/2006/relationships/image" Target="../media/image156.jpg"/><Relationship Id="rId2" Type="http://schemas.openxmlformats.org/officeDocument/2006/relationships/image" Target="../media/image155.jpg"/><Relationship Id="rId1" Type="http://schemas.openxmlformats.org/officeDocument/2006/relationships/slideLayout" Target="../slideLayouts/slideLayout16.xml"/><Relationship Id="rId4" Type="http://schemas.openxmlformats.org/officeDocument/2006/relationships/slide" Target="slide2.xml"/></Relationships>
</file>

<file path=ppt/slides/_rels/slide234.xml.rels><?xml version="1.0" encoding="UTF-8" standalone="yes"?>
<Relationships xmlns="http://schemas.openxmlformats.org/package/2006/relationships"><Relationship Id="rId3" Type="http://schemas.openxmlformats.org/officeDocument/2006/relationships/image" Target="../media/image157.jpg"/><Relationship Id="rId2" Type="http://schemas.openxmlformats.org/officeDocument/2006/relationships/image" Target="../media/image155.jpg"/><Relationship Id="rId1" Type="http://schemas.openxmlformats.org/officeDocument/2006/relationships/slideLayout" Target="../slideLayouts/slideLayout16.xml"/><Relationship Id="rId4" Type="http://schemas.openxmlformats.org/officeDocument/2006/relationships/slide" Target="slide2.xml"/></Relationships>
</file>

<file path=ppt/slides/_rels/slide235.xml.rels><?xml version="1.0" encoding="UTF-8" standalone="yes"?>
<Relationships xmlns="http://schemas.openxmlformats.org/package/2006/relationships"><Relationship Id="rId3" Type="http://schemas.openxmlformats.org/officeDocument/2006/relationships/image" Target="../media/image158.jpg"/><Relationship Id="rId2" Type="http://schemas.openxmlformats.org/officeDocument/2006/relationships/image" Target="../media/image156.jpg"/><Relationship Id="rId1" Type="http://schemas.openxmlformats.org/officeDocument/2006/relationships/slideLayout" Target="../slideLayouts/slideLayout16.xml"/><Relationship Id="rId4" Type="http://schemas.openxmlformats.org/officeDocument/2006/relationships/slide" Target="slide2.xml"/></Relationships>
</file>

<file path=ppt/slides/_rels/slide236.xml.rels><?xml version="1.0" encoding="UTF-8" standalone="yes"?>
<Relationships xmlns="http://schemas.openxmlformats.org/package/2006/relationships"><Relationship Id="rId3" Type="http://schemas.openxmlformats.org/officeDocument/2006/relationships/image" Target="../media/image159.jpg"/><Relationship Id="rId2" Type="http://schemas.openxmlformats.org/officeDocument/2006/relationships/notesSlide" Target="../notesSlides/notesSlide8.xml"/><Relationship Id="rId1" Type="http://schemas.openxmlformats.org/officeDocument/2006/relationships/slideLayout" Target="../slideLayouts/slideLayout16.xml"/><Relationship Id="rId5" Type="http://schemas.openxmlformats.org/officeDocument/2006/relationships/image" Target="../media/image160.png"/><Relationship Id="rId4" Type="http://schemas.openxmlformats.org/officeDocument/2006/relationships/slide" Target="slide2.xml"/></Relationships>
</file>

<file path=ppt/slides/_rels/slide237.xml.rels><?xml version="1.0" encoding="UTF-8" standalone="yes"?>
<Relationships xmlns="http://schemas.openxmlformats.org/package/2006/relationships"><Relationship Id="rId3" Type="http://schemas.openxmlformats.org/officeDocument/2006/relationships/image" Target="../media/image159.jpg"/><Relationship Id="rId2" Type="http://schemas.openxmlformats.org/officeDocument/2006/relationships/notesSlide" Target="../notesSlides/notesSlide9.xml"/><Relationship Id="rId1" Type="http://schemas.openxmlformats.org/officeDocument/2006/relationships/slideLayout" Target="../slideLayouts/slideLayout16.xml"/><Relationship Id="rId5" Type="http://schemas.openxmlformats.org/officeDocument/2006/relationships/image" Target="../media/image161.png"/><Relationship Id="rId4" Type="http://schemas.openxmlformats.org/officeDocument/2006/relationships/slide" Target="slide2.xml"/></Relationships>
</file>

<file path=ppt/slides/_rels/slide238.xml.rels><?xml version="1.0" encoding="UTF-8" standalone="yes"?>
<Relationships xmlns="http://schemas.openxmlformats.org/package/2006/relationships"><Relationship Id="rId3" Type="http://schemas.openxmlformats.org/officeDocument/2006/relationships/image" Target="../media/image163.jpg"/><Relationship Id="rId2" Type="http://schemas.openxmlformats.org/officeDocument/2006/relationships/image" Target="../media/image162.jpg"/><Relationship Id="rId1" Type="http://schemas.openxmlformats.org/officeDocument/2006/relationships/slideLayout" Target="../slideLayouts/slideLayout16.xml"/><Relationship Id="rId4" Type="http://schemas.openxmlformats.org/officeDocument/2006/relationships/slide" Target="slide2.xml"/></Relationships>
</file>

<file path=ppt/slides/_rels/slide23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4.jp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8" Type="http://schemas.openxmlformats.org/officeDocument/2006/relationships/slide" Target="slide134.xml"/><Relationship Id="rId13" Type="http://schemas.openxmlformats.org/officeDocument/2006/relationships/slide" Target="slide160.xml"/><Relationship Id="rId18" Type="http://schemas.openxmlformats.org/officeDocument/2006/relationships/slide" Target="slide149.xml"/><Relationship Id="rId26" Type="http://schemas.openxmlformats.org/officeDocument/2006/relationships/slide" Target="slide159.xml"/><Relationship Id="rId3" Type="http://schemas.openxmlformats.org/officeDocument/2006/relationships/slide" Target="slide152.xml"/><Relationship Id="rId21" Type="http://schemas.openxmlformats.org/officeDocument/2006/relationships/slide" Target="slide241.xml"/><Relationship Id="rId7" Type="http://schemas.openxmlformats.org/officeDocument/2006/relationships/slide" Target="slide231.xml"/><Relationship Id="rId12" Type="http://schemas.openxmlformats.org/officeDocument/2006/relationships/slide" Target="slide167.xml"/><Relationship Id="rId17" Type="http://schemas.openxmlformats.org/officeDocument/2006/relationships/slide" Target="slide137.xml"/><Relationship Id="rId25" Type="http://schemas.openxmlformats.org/officeDocument/2006/relationships/slide" Target="slide192.xml"/><Relationship Id="rId2" Type="http://schemas.openxmlformats.org/officeDocument/2006/relationships/slide" Target="slide2.xml"/><Relationship Id="rId16" Type="http://schemas.openxmlformats.org/officeDocument/2006/relationships/slide" Target="slide188.xml"/><Relationship Id="rId20" Type="http://schemas.openxmlformats.org/officeDocument/2006/relationships/slide" Target="slide279.xml"/><Relationship Id="rId29" Type="http://schemas.openxmlformats.org/officeDocument/2006/relationships/slide" Target="slide283.xml"/><Relationship Id="rId1" Type="http://schemas.openxmlformats.org/officeDocument/2006/relationships/slideLayout" Target="../slideLayouts/slideLayout46.xml"/><Relationship Id="rId6" Type="http://schemas.openxmlformats.org/officeDocument/2006/relationships/slide" Target="slide56.xml"/><Relationship Id="rId11" Type="http://schemas.openxmlformats.org/officeDocument/2006/relationships/slide" Target="slide326.xml"/><Relationship Id="rId24" Type="http://schemas.openxmlformats.org/officeDocument/2006/relationships/slide" Target="slide68.xml"/><Relationship Id="rId32" Type="http://schemas.openxmlformats.org/officeDocument/2006/relationships/slide" Target="slide315.xml"/><Relationship Id="rId5" Type="http://schemas.openxmlformats.org/officeDocument/2006/relationships/slide" Target="slide211.xml"/><Relationship Id="rId15" Type="http://schemas.openxmlformats.org/officeDocument/2006/relationships/slide" Target="slide92.xml"/><Relationship Id="rId23" Type="http://schemas.openxmlformats.org/officeDocument/2006/relationships/slide" Target="slide99.xml"/><Relationship Id="rId28" Type="http://schemas.openxmlformats.org/officeDocument/2006/relationships/slide" Target="slide173.xml"/><Relationship Id="rId10" Type="http://schemas.openxmlformats.org/officeDocument/2006/relationships/slide" Target="slide320.xml"/><Relationship Id="rId19" Type="http://schemas.openxmlformats.org/officeDocument/2006/relationships/slide" Target="slide157.xml"/><Relationship Id="rId31" Type="http://schemas.openxmlformats.org/officeDocument/2006/relationships/slide" Target="slide275.xml"/><Relationship Id="rId4" Type="http://schemas.openxmlformats.org/officeDocument/2006/relationships/slide" Target="slide153.xml"/><Relationship Id="rId9" Type="http://schemas.openxmlformats.org/officeDocument/2006/relationships/slide" Target="slide305.xml"/><Relationship Id="rId14" Type="http://schemas.openxmlformats.org/officeDocument/2006/relationships/slide" Target="slide166.xml"/><Relationship Id="rId22" Type="http://schemas.openxmlformats.org/officeDocument/2006/relationships/slide" Target="slide176.xml"/><Relationship Id="rId27" Type="http://schemas.openxmlformats.org/officeDocument/2006/relationships/slide" Target="slide245.xml"/><Relationship Id="rId30" Type="http://schemas.openxmlformats.org/officeDocument/2006/relationships/slide" Target="slide285.xml"/></Relationships>
</file>

<file path=ppt/slides/_rels/slide24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133.xml"/></Relationships>
</file>

<file path=ppt/slides/_rels/slide241.xml.rels><?xml version="1.0" encoding="UTF-8" standalone="yes"?>
<Relationships xmlns="http://schemas.openxmlformats.org/package/2006/relationships"><Relationship Id="rId8" Type="http://schemas.openxmlformats.org/officeDocument/2006/relationships/slide" Target="slide86.xml"/><Relationship Id="rId3" Type="http://schemas.openxmlformats.org/officeDocument/2006/relationships/slide" Target="slide75.xml"/><Relationship Id="rId7" Type="http://schemas.openxmlformats.org/officeDocument/2006/relationships/slide" Target="slide85.xml"/><Relationship Id="rId2" Type="http://schemas.openxmlformats.org/officeDocument/2006/relationships/notesSlide" Target="../notesSlides/notesSlide11.xml"/><Relationship Id="rId1" Type="http://schemas.openxmlformats.org/officeDocument/2006/relationships/slideLayout" Target="../slideLayouts/slideLayout136.xml"/><Relationship Id="rId6" Type="http://schemas.openxmlformats.org/officeDocument/2006/relationships/slide" Target="slide80.xml"/><Relationship Id="rId5" Type="http://schemas.openxmlformats.org/officeDocument/2006/relationships/slide" Target="slide78.xml"/><Relationship Id="rId10" Type="http://schemas.openxmlformats.org/officeDocument/2006/relationships/slide" Target="slide2.xml"/><Relationship Id="rId4" Type="http://schemas.openxmlformats.org/officeDocument/2006/relationships/slide" Target="slide76.xml"/><Relationship Id="rId9" Type="http://schemas.openxmlformats.org/officeDocument/2006/relationships/slide" Target="slide88.xml"/></Relationships>
</file>

<file path=ppt/slides/_rels/slide24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4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4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4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46.xml.rels><?xml version="1.0" encoding="UTF-8" standalone="yes"?>
<Relationships xmlns="http://schemas.openxmlformats.org/package/2006/relationships"><Relationship Id="rId3" Type="http://schemas.openxmlformats.org/officeDocument/2006/relationships/image" Target="../media/image165.gif"/><Relationship Id="rId2" Type="http://schemas.openxmlformats.org/officeDocument/2006/relationships/slide" Target="slide2.xml"/><Relationship Id="rId1" Type="http://schemas.openxmlformats.org/officeDocument/2006/relationships/slideLayout" Target="../slideLayouts/slideLayout134.xml"/><Relationship Id="rId5" Type="http://schemas.openxmlformats.org/officeDocument/2006/relationships/image" Target="../media/image166.png"/><Relationship Id="rId4" Type="http://schemas.openxmlformats.org/officeDocument/2006/relationships/hyperlink" Target="http://en.wikipedia.org/wiki/File:LampFlowchart.svg" TargetMode="External"/></Relationships>
</file>

<file path=ppt/slides/_rels/slide24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4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5.xml"/></Relationships>
</file>

<file path=ppt/slides/_rels/slide24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5.xml.rels><?xml version="1.0" encoding="UTF-8" standalone="yes"?>
<Relationships xmlns="http://schemas.openxmlformats.org/package/2006/relationships"><Relationship Id="rId8" Type="http://schemas.openxmlformats.org/officeDocument/2006/relationships/slide" Target="slide250.xml"/><Relationship Id="rId13" Type="http://schemas.openxmlformats.org/officeDocument/2006/relationships/slide" Target="slide313.xml"/><Relationship Id="rId3" Type="http://schemas.openxmlformats.org/officeDocument/2006/relationships/slide" Target="slide126.xml"/><Relationship Id="rId7" Type="http://schemas.openxmlformats.org/officeDocument/2006/relationships/slide" Target="slide63.xml"/><Relationship Id="rId12" Type="http://schemas.openxmlformats.org/officeDocument/2006/relationships/slide" Target="slide181.xml"/><Relationship Id="rId2" Type="http://schemas.openxmlformats.org/officeDocument/2006/relationships/slide" Target="slide2.xml"/><Relationship Id="rId1" Type="http://schemas.openxmlformats.org/officeDocument/2006/relationships/slideLayout" Target="../slideLayouts/slideLayout46.xml"/><Relationship Id="rId6" Type="http://schemas.openxmlformats.org/officeDocument/2006/relationships/slide" Target="slide260.xml"/><Relationship Id="rId11" Type="http://schemas.openxmlformats.org/officeDocument/2006/relationships/slide" Target="slide226.xml"/><Relationship Id="rId5" Type="http://schemas.openxmlformats.org/officeDocument/2006/relationships/slide" Target="slide195.xml"/><Relationship Id="rId10" Type="http://schemas.openxmlformats.org/officeDocument/2006/relationships/slide" Target="slide71.xml"/><Relationship Id="rId4" Type="http://schemas.openxmlformats.org/officeDocument/2006/relationships/slide" Target="slide281.xml"/><Relationship Id="rId9" Type="http://schemas.openxmlformats.org/officeDocument/2006/relationships/slide" Target="slide194.xml"/></Relationships>
</file>

<file path=ppt/slides/_rels/slide25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5.xml"/></Relationships>
</file>

<file path=ppt/slides/_rels/slide25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5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5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5.xml"/></Relationships>
</file>

<file path=ppt/slides/_rels/slide25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5.xml"/></Relationships>
</file>

<file path=ppt/slides/_rels/slide25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5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5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5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5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6.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slide" Target="slide303.xml"/><Relationship Id="rId1" Type="http://schemas.openxmlformats.org/officeDocument/2006/relationships/slideLayout" Target="../slideLayouts/slideLayout46.xml"/><Relationship Id="rId5" Type="http://schemas.openxmlformats.org/officeDocument/2006/relationships/slide" Target="slide2.xml"/><Relationship Id="rId4" Type="http://schemas.openxmlformats.org/officeDocument/2006/relationships/slide" Target="slide195.xml"/></Relationships>
</file>

<file path=ppt/slides/_rels/slide260.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61.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62.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63.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6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6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6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6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6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6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4.xml"/></Relationships>
</file>

<file path=ppt/slides/_rels/slide27.xml.rels><?xml version="1.0" encoding="UTF-8" standalone="yes"?>
<Relationships xmlns="http://schemas.openxmlformats.org/package/2006/relationships"><Relationship Id="rId8" Type="http://schemas.openxmlformats.org/officeDocument/2006/relationships/slide" Target="slide309.xml"/><Relationship Id="rId13" Type="http://schemas.openxmlformats.org/officeDocument/2006/relationships/slide" Target="slide2.xml"/><Relationship Id="rId3" Type="http://schemas.openxmlformats.org/officeDocument/2006/relationships/slide" Target="slide285.xml"/><Relationship Id="rId7" Type="http://schemas.openxmlformats.org/officeDocument/2006/relationships/slide" Target="slide272.xml"/><Relationship Id="rId12" Type="http://schemas.openxmlformats.org/officeDocument/2006/relationships/slide" Target="slide289.xml"/><Relationship Id="rId2" Type="http://schemas.openxmlformats.org/officeDocument/2006/relationships/slide" Target="slide265.xml"/><Relationship Id="rId1" Type="http://schemas.openxmlformats.org/officeDocument/2006/relationships/slideLayout" Target="../slideLayouts/slideLayout46.xml"/><Relationship Id="rId6" Type="http://schemas.openxmlformats.org/officeDocument/2006/relationships/slide" Target="slide290.xml"/><Relationship Id="rId11" Type="http://schemas.openxmlformats.org/officeDocument/2006/relationships/slide" Target="slide310.xml"/><Relationship Id="rId5" Type="http://schemas.openxmlformats.org/officeDocument/2006/relationships/slide" Target="slide130.xml"/><Relationship Id="rId10" Type="http://schemas.openxmlformats.org/officeDocument/2006/relationships/slide" Target="slide112.xml"/><Relationship Id="rId4" Type="http://schemas.openxmlformats.org/officeDocument/2006/relationships/slide" Target="slide287.xml"/><Relationship Id="rId9" Type="http://schemas.openxmlformats.org/officeDocument/2006/relationships/slide" Target="slide113.xml"/></Relationships>
</file>

<file path=ppt/slides/_rels/slide27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9.xml"/></Relationships>
</file>

<file path=ppt/slides/_rels/slide27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8.jpg"/><Relationship Id="rId1" Type="http://schemas.openxmlformats.org/officeDocument/2006/relationships/slideLayout" Target="../slideLayouts/slideLayout170.xml"/></Relationships>
</file>

<file path=ppt/slides/_rels/slide27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9.jpg"/><Relationship Id="rId1" Type="http://schemas.openxmlformats.org/officeDocument/2006/relationships/slideLayout" Target="../slideLayouts/slideLayout170.xml"/></Relationships>
</file>

<file path=ppt/slides/_rels/slide27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170.png"/><Relationship Id="rId1" Type="http://schemas.openxmlformats.org/officeDocument/2006/relationships/slideLayout" Target="../slideLayouts/slideLayout170.xml"/><Relationship Id="rId4" Type="http://schemas.openxmlformats.org/officeDocument/2006/relationships/slide" Target="slide2.xml"/></Relationships>
</file>

<file path=ppt/slides/_rels/slide274.xml.rels><?xml version="1.0" encoding="UTF-8" standalone="yes"?>
<Relationships xmlns="http://schemas.openxmlformats.org/package/2006/relationships"><Relationship Id="rId3" Type="http://schemas.openxmlformats.org/officeDocument/2006/relationships/image" Target="../media/image172.jpg"/><Relationship Id="rId2" Type="http://schemas.openxmlformats.org/officeDocument/2006/relationships/image" Target="../media/image171.jpg"/><Relationship Id="rId1" Type="http://schemas.openxmlformats.org/officeDocument/2006/relationships/slideLayout" Target="../slideLayouts/slideLayout170.xml"/><Relationship Id="rId5" Type="http://schemas.openxmlformats.org/officeDocument/2006/relationships/slide" Target="slide2.xml"/><Relationship Id="rId4" Type="http://schemas.openxmlformats.org/officeDocument/2006/relationships/image" Target="../media/image173.jpg"/></Relationships>
</file>

<file path=ppt/slides/_rels/slide275.xml.rels><?xml version="1.0" encoding="UTF-8" standalone="yes"?>
<Relationships xmlns="http://schemas.openxmlformats.org/package/2006/relationships"><Relationship Id="rId3" Type="http://schemas.openxmlformats.org/officeDocument/2006/relationships/image" Target="../media/image175.jpg"/><Relationship Id="rId2" Type="http://schemas.openxmlformats.org/officeDocument/2006/relationships/image" Target="../media/image174.jpg"/><Relationship Id="rId1" Type="http://schemas.openxmlformats.org/officeDocument/2006/relationships/slideLayout" Target="../slideLayouts/slideLayout142.xml"/><Relationship Id="rId4" Type="http://schemas.openxmlformats.org/officeDocument/2006/relationships/slide" Target="slide2.xml"/></Relationships>
</file>

<file path=ppt/slides/_rels/slide27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6.jpg"/><Relationship Id="rId1" Type="http://schemas.openxmlformats.org/officeDocument/2006/relationships/slideLayout" Target="../slideLayouts/slideLayout6.xml"/></Relationships>
</file>

<file path=ppt/slides/_rels/slide277.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75.xml"/><Relationship Id="rId1" Type="http://schemas.openxmlformats.org/officeDocument/2006/relationships/slideLayout" Target="../slideLayouts/slideLayout15.xml"/><Relationship Id="rId5" Type="http://schemas.openxmlformats.org/officeDocument/2006/relationships/slide" Target="slide2.xml"/><Relationship Id="rId4" Type="http://schemas.openxmlformats.org/officeDocument/2006/relationships/image" Target="../media/image177.jpg"/></Relationships>
</file>

<file path=ppt/slides/_rels/slide278.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75.xml"/><Relationship Id="rId1" Type="http://schemas.openxmlformats.org/officeDocument/2006/relationships/slideLayout" Target="../slideLayouts/slideLayout15.xml"/><Relationship Id="rId4" Type="http://schemas.openxmlformats.org/officeDocument/2006/relationships/slide" Target="slide2.xml"/></Relationships>
</file>

<file path=ppt/slides/_rels/slide27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8.wmf"/><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8" Type="http://schemas.openxmlformats.org/officeDocument/2006/relationships/slide" Target="slide208.xml"/><Relationship Id="rId13" Type="http://schemas.openxmlformats.org/officeDocument/2006/relationships/slide" Target="slide330.xml"/><Relationship Id="rId3" Type="http://schemas.openxmlformats.org/officeDocument/2006/relationships/slide" Target="slide155.xml"/><Relationship Id="rId7" Type="http://schemas.openxmlformats.org/officeDocument/2006/relationships/slide" Target="slide209.xml"/><Relationship Id="rId12" Type="http://schemas.openxmlformats.org/officeDocument/2006/relationships/slide" Target="slide312.xml"/><Relationship Id="rId2" Type="http://schemas.openxmlformats.org/officeDocument/2006/relationships/slide" Target="slide237.xml"/><Relationship Id="rId1" Type="http://schemas.openxmlformats.org/officeDocument/2006/relationships/slideLayout" Target="../slideLayouts/slideLayout46.xml"/><Relationship Id="rId6" Type="http://schemas.openxmlformats.org/officeDocument/2006/relationships/slide" Target="slide33.xml"/><Relationship Id="rId11" Type="http://schemas.openxmlformats.org/officeDocument/2006/relationships/slide" Target="slide297.xml"/><Relationship Id="rId5" Type="http://schemas.openxmlformats.org/officeDocument/2006/relationships/slide" Target="slide219.xml"/><Relationship Id="rId10" Type="http://schemas.openxmlformats.org/officeDocument/2006/relationships/slide" Target="slide66.xml"/><Relationship Id="rId4" Type="http://schemas.openxmlformats.org/officeDocument/2006/relationships/slide" Target="slide230.xml"/><Relationship Id="rId9" Type="http://schemas.openxmlformats.org/officeDocument/2006/relationships/slide" Target="slide200.xml"/><Relationship Id="rId14" Type="http://schemas.openxmlformats.org/officeDocument/2006/relationships/slide" Target="slide2.xml"/></Relationships>
</file>

<file path=ppt/slides/_rels/slide280.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slide" Target="slide2.xml"/></Relationships>
</file>

<file path=ppt/slides/_rels/slide28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0.jpeg"/><Relationship Id="rId1" Type="http://schemas.openxmlformats.org/officeDocument/2006/relationships/slideLayout" Target="../slideLayouts/slideLayout15.xml"/></Relationships>
</file>

<file path=ppt/slides/_rels/slide28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1.gif"/><Relationship Id="rId1" Type="http://schemas.openxmlformats.org/officeDocument/2006/relationships/slideLayout" Target="../slideLayouts/slideLayout15.xml"/></Relationships>
</file>

<file path=ppt/slides/_rels/slide283.xml.rels><?xml version="1.0" encoding="UTF-8" standalone="yes"?>
<Relationships xmlns="http://schemas.openxmlformats.org/package/2006/relationships"><Relationship Id="rId3" Type="http://schemas.openxmlformats.org/officeDocument/2006/relationships/hyperlink" Target="http://en.wikipedia.org/wiki/File:Roadrunner_supercomputer_HiRes.jpg" TargetMode="External"/><Relationship Id="rId2" Type="http://schemas.openxmlformats.org/officeDocument/2006/relationships/hyperlink" Target="http://www.google.co.uk/imgres?imgurl=http://defragment.mobi/wp-content/uploads/2010/08/supercomputer_tata.jpg&amp;imgrefurl=http://defragment.mobi/super-computer/supercomputer/&amp;h=346&amp;w=650&amp;sz=35&amp;tbnid=JO_TdHM3ne8YQM:&amp;tbnh=73&amp;tbnw=137&amp;prev=/search?q=supercomputer&amp;tbm=isch&amp;tbo=u&amp;zoom=1&amp;q=supercomputer&amp;hl=en&amp;usg=__aUrEq3kDAgXy0fjG43Rpbb3KwEY=&amp;sa=X&amp;ei=1wL6TfDMM4aV8QPqzaiqCQ&amp;sqi=2&amp;ved=0CD8Q9QEwAg" TargetMode="External"/><Relationship Id="rId1" Type="http://schemas.openxmlformats.org/officeDocument/2006/relationships/slideLayout" Target="../slideLayouts/slideLayout15.xml"/><Relationship Id="rId5" Type="http://schemas.openxmlformats.org/officeDocument/2006/relationships/slide" Target="slide2.xml"/><Relationship Id="rId4" Type="http://schemas.openxmlformats.org/officeDocument/2006/relationships/image" Target="../media/image182.jpeg"/></Relationships>
</file>

<file path=ppt/slides/_rels/slide28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http://www.google.co.uk/imgres?imgurl=http://defragment.mobi/wp-content/uploads/2010/08/supercomputer_tata.jpg&amp;imgrefurl=http://defragment.mobi/super-computer/supercomputer/&amp;h=346&amp;w=650&amp;sz=35&amp;tbnid=JO_TdHM3ne8YQM:&amp;tbnh=73&amp;tbnw=137&amp;prev=/search?q=supercomputer&amp;tbm=isch&amp;tbo=u&amp;zoom=1&amp;q=supercomputer&amp;hl=en&amp;usg=__aUrEq3kDAgXy0fjG43Rpbb3KwEY=&amp;sa=X&amp;ei=1wL6TfDMM4aV8QPqzaiqCQ&amp;sqi=2&amp;ved=0CD8Q9QEwAg" TargetMode="External"/><Relationship Id="rId1" Type="http://schemas.openxmlformats.org/officeDocument/2006/relationships/slideLayout" Target="../slideLayouts/slideLayout15.xml"/></Relationships>
</file>

<file path=ppt/slides/_rels/slide28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3.png"/><Relationship Id="rId1" Type="http://schemas.openxmlformats.org/officeDocument/2006/relationships/slideLayout" Target="../slideLayouts/slideLayout179.xml"/></Relationships>
</file>

<file path=ppt/slides/_rels/slide28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79.xml"/></Relationships>
</file>

<file path=ppt/slides/_rels/slide28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79.xml"/></Relationships>
</file>

<file path=ppt/slides/_rels/slide28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4.jpg"/><Relationship Id="rId1" Type="http://schemas.openxmlformats.org/officeDocument/2006/relationships/slideLayout" Target="../slideLayouts/slideLayout179.xml"/></Relationships>
</file>

<file path=ppt/slides/_rels/slide28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79.xml"/></Relationships>
</file>

<file path=ppt/slides/_rels/slide2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6.xml"/></Relationships>
</file>

<file path=ppt/slides/_rels/slide29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9.jpg"/><Relationship Id="rId1" Type="http://schemas.openxmlformats.org/officeDocument/2006/relationships/slideLayout" Target="../slideLayouts/slideLayout185.xml"/></Relationships>
</file>

<file path=ppt/slides/_rels/slide29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1.jpg"/><Relationship Id="rId1" Type="http://schemas.openxmlformats.org/officeDocument/2006/relationships/slideLayout" Target="../slideLayouts/slideLayout185.xml"/></Relationships>
</file>

<file path=ppt/slides/_rels/slide29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5.jpg"/><Relationship Id="rId1" Type="http://schemas.openxmlformats.org/officeDocument/2006/relationships/slideLayout" Target="../slideLayouts/slideLayout185.xml"/></Relationships>
</file>

<file path=ppt/slides/_rels/slide29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6.jpg"/><Relationship Id="rId1" Type="http://schemas.openxmlformats.org/officeDocument/2006/relationships/slideLayout" Target="../slideLayouts/slideLayout185.xml"/></Relationships>
</file>

<file path=ppt/slides/_rels/slide29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7.jpg"/><Relationship Id="rId1" Type="http://schemas.openxmlformats.org/officeDocument/2006/relationships/slideLayout" Target="../slideLayouts/slideLayout185.xml"/></Relationships>
</file>

<file path=ppt/slides/_rels/slide29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8.jpg"/><Relationship Id="rId1" Type="http://schemas.openxmlformats.org/officeDocument/2006/relationships/slideLayout" Target="../slideLayouts/slideLayout185.xml"/></Relationships>
</file>

<file path=ppt/slides/_rels/slide296.xml.rels><?xml version="1.0" encoding="UTF-8" standalone="yes"?>
<Relationships xmlns="http://schemas.openxmlformats.org/package/2006/relationships"><Relationship Id="rId3" Type="http://schemas.openxmlformats.org/officeDocument/2006/relationships/image" Target="../media/image189.jpg"/><Relationship Id="rId2" Type="http://schemas.openxmlformats.org/officeDocument/2006/relationships/notesSlide" Target="../notesSlides/notesSlide13.xml"/><Relationship Id="rId1" Type="http://schemas.openxmlformats.org/officeDocument/2006/relationships/slideLayout" Target="../slideLayouts/slideLayout185.xml"/><Relationship Id="rId4" Type="http://schemas.openxmlformats.org/officeDocument/2006/relationships/slide" Target="slide2.xml"/></Relationships>
</file>

<file path=ppt/slides/_rels/slide29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0.png"/><Relationship Id="rId1" Type="http://schemas.openxmlformats.org/officeDocument/2006/relationships/slideLayout" Target="../slideLayouts/slideLayout31.xml"/></Relationships>
</file>

<file path=ppt/slides/_rels/slide29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2.xml"/><Relationship Id="rId1" Type="http://schemas.openxmlformats.org/officeDocument/2006/relationships/vmlDrawing" Target="../drawings/vmlDrawing2.vml"/><Relationship Id="rId4" Type="http://schemas.openxmlformats.org/officeDocument/2006/relationships/image" Target="../media/image191.emf"/></Relationships>
</file>

<file path=ppt/slides/_rels/slide29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8" Type="http://schemas.openxmlformats.org/officeDocument/2006/relationships/slide" Target="slide275.xml"/><Relationship Id="rId13" Type="http://schemas.openxmlformats.org/officeDocument/2006/relationships/slide" Target="slide5.xml"/><Relationship Id="rId3" Type="http://schemas.openxmlformats.org/officeDocument/2006/relationships/image" Target="../media/image1.png"/><Relationship Id="rId7" Type="http://schemas.openxmlformats.org/officeDocument/2006/relationships/slide" Target="slide99.xml"/><Relationship Id="rId12" Type="http://schemas.openxmlformats.org/officeDocument/2006/relationships/slide" Target="slide297.xml"/><Relationship Id="rId2" Type="http://schemas.openxmlformats.org/officeDocument/2006/relationships/slide" Target="slide254.xml"/><Relationship Id="rId1" Type="http://schemas.openxmlformats.org/officeDocument/2006/relationships/slideLayout" Target="../slideLayouts/slideLayout7.xml"/><Relationship Id="rId6" Type="http://schemas.openxmlformats.org/officeDocument/2006/relationships/slide" Target="slide272.xml"/><Relationship Id="rId11" Type="http://schemas.openxmlformats.org/officeDocument/2006/relationships/slide" Target="slide290.xml"/><Relationship Id="rId5" Type="http://schemas.openxmlformats.org/officeDocument/2006/relationships/slide" Target="slide240.xml"/><Relationship Id="rId10" Type="http://schemas.openxmlformats.org/officeDocument/2006/relationships/slide" Target="slide285.xml"/><Relationship Id="rId4" Type="http://schemas.openxmlformats.org/officeDocument/2006/relationships/slide" Target="slide308.xml"/><Relationship Id="rId9" Type="http://schemas.openxmlformats.org/officeDocument/2006/relationships/slide" Target="slide277.xml"/><Relationship Id="rId14" Type="http://schemas.openxmlformats.org/officeDocument/2006/relationships/slide" Target="slide4.xml"/></Relationships>
</file>

<file path=ppt/slides/_rels/slide3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41.xml"/><Relationship Id="rId1" Type="http://schemas.openxmlformats.org/officeDocument/2006/relationships/slideLayout" Target="../slideLayouts/slideLayout46.xml"/></Relationships>
</file>

<file path=ppt/slides/_rels/slide30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4.xml"/></Relationships>
</file>

<file path=ppt/slides/_rels/slide30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2.png"/><Relationship Id="rId1" Type="http://schemas.openxmlformats.org/officeDocument/2006/relationships/slideLayout" Target="../slideLayouts/slideLayout35.xml"/></Relationships>
</file>

<file path=ppt/slides/_rels/slide30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3.png"/><Relationship Id="rId1" Type="http://schemas.openxmlformats.org/officeDocument/2006/relationships/slideLayout" Target="../slideLayouts/slideLayout36.xml"/></Relationships>
</file>

<file path=ppt/slides/_rels/slide30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76.xml"/><Relationship Id="rId1" Type="http://schemas.openxmlformats.org/officeDocument/2006/relationships/slideLayout" Target="../slideLayouts/slideLayout37.xml"/></Relationships>
</file>

<file path=ppt/slides/_rels/slide30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7.xml"/></Relationships>
</file>

<file path=ppt/slides/_rels/slide30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37.xml"/></Relationships>
</file>

<file path=ppt/slides/_rels/slide306.xml.rels><?xml version="1.0" encoding="UTF-8" standalone="yes"?>
<Relationships xmlns="http://schemas.openxmlformats.org/package/2006/relationships"><Relationship Id="rId3" Type="http://schemas.openxmlformats.org/officeDocument/2006/relationships/image" Target="../media/image195.png"/><Relationship Id="rId2" Type="http://schemas.openxmlformats.org/officeDocument/2006/relationships/image" Target="../media/image194.wmf"/><Relationship Id="rId1" Type="http://schemas.openxmlformats.org/officeDocument/2006/relationships/slideLayout" Target="../slideLayouts/slideLayout37.xml"/><Relationship Id="rId6" Type="http://schemas.openxmlformats.org/officeDocument/2006/relationships/slide" Target="slide2.xml"/><Relationship Id="rId5" Type="http://schemas.openxmlformats.org/officeDocument/2006/relationships/image" Target="../media/image197.png"/><Relationship Id="rId4" Type="http://schemas.openxmlformats.org/officeDocument/2006/relationships/image" Target="../media/image196.png"/></Relationships>
</file>

<file path=ppt/slides/_rels/slide30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8.wmf"/><Relationship Id="rId1" Type="http://schemas.openxmlformats.org/officeDocument/2006/relationships/slideLayout" Target="../slideLayouts/slideLayout38.xml"/></Relationships>
</file>

<file path=ppt/slides/_rels/slide30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24.xml"/></Relationships>
</file>

<file path=ppt/slides/_rels/slide30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57.xml"/></Relationships>
</file>

<file path=ppt/slides/_rels/slide3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9.jpg"/><Relationship Id="rId1" Type="http://schemas.openxmlformats.org/officeDocument/2006/relationships/slideLayout" Target="../slideLayouts/slideLayout124.xml"/></Relationships>
</file>

<file path=ppt/slides/_rels/slide3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00.jpg"/><Relationship Id="rId1" Type="http://schemas.openxmlformats.org/officeDocument/2006/relationships/slideLayout" Target="../slideLayouts/slideLayout124.xml"/></Relationships>
</file>

<file path=ppt/slides/_rels/slide312.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slide" Target="slide2.xml"/><Relationship Id="rId1" Type="http://schemas.openxmlformats.org/officeDocument/2006/relationships/slideLayout" Target="../slideLayouts/slideLayout124.xml"/></Relationships>
</file>

<file path=ppt/slides/_rels/slide313.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slide" Target="slide2.xml"/><Relationship Id="rId1" Type="http://schemas.openxmlformats.org/officeDocument/2006/relationships/slideLayout" Target="../slideLayouts/slideLayout124.xml"/></Relationships>
</file>

<file path=ppt/slides/_rels/slide314.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slide" Target="slide2.xml"/><Relationship Id="rId1" Type="http://schemas.openxmlformats.org/officeDocument/2006/relationships/slideLayout" Target="../slideLayouts/slideLayout124.xml"/></Relationships>
</file>

<file path=ppt/slides/_rels/slide315.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slide" Target="slide2.xml"/><Relationship Id="rId1" Type="http://schemas.openxmlformats.org/officeDocument/2006/relationships/slideLayout" Target="../slideLayouts/slideLayout124.xml"/></Relationships>
</file>

<file path=ppt/slides/_rels/slide316.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slide" Target="slide2.xml"/><Relationship Id="rId1" Type="http://schemas.openxmlformats.org/officeDocument/2006/relationships/slideLayout" Target="../slideLayouts/slideLayout124.xml"/></Relationships>
</file>

<file path=ppt/slides/_rels/slide317.xml.rels><?xml version="1.0" encoding="UTF-8" standalone="yes"?>
<Relationships xmlns="http://schemas.openxmlformats.org/package/2006/relationships"><Relationship Id="rId3" Type="http://schemas.openxmlformats.org/officeDocument/2006/relationships/image" Target="../media/image206.png"/><Relationship Id="rId2" Type="http://schemas.openxmlformats.org/officeDocument/2006/relationships/slide" Target="slide2.xml"/><Relationship Id="rId1" Type="http://schemas.openxmlformats.org/officeDocument/2006/relationships/slideLayout" Target="../slideLayouts/slideLayout124.xml"/><Relationship Id="rId4" Type="http://schemas.openxmlformats.org/officeDocument/2006/relationships/image" Target="../media/image207.png"/></Relationships>
</file>

<file path=ppt/slides/_rels/slide318.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slide" Target="slide2.xml"/><Relationship Id="rId1" Type="http://schemas.openxmlformats.org/officeDocument/2006/relationships/slideLayout" Target="../slideLayouts/slideLayout124.xml"/></Relationships>
</file>

<file path=ppt/slides/_rels/slide319.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slide" Target="slide2.xml"/><Relationship Id="rId1" Type="http://schemas.openxmlformats.org/officeDocument/2006/relationships/slideLayout" Target="../slideLayouts/slideLayout124.xml"/><Relationship Id="rId4" Type="http://schemas.openxmlformats.org/officeDocument/2006/relationships/image" Target="../media/image210.png"/></Relationships>
</file>

<file path=ppt/slides/_rels/slide3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57.xml"/></Relationships>
</file>

<file path=ppt/slides/_rels/slide3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24.xml"/></Relationships>
</file>

<file path=ppt/slides/_rels/slide321.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slide" Target="slide2.xml"/><Relationship Id="rId1" Type="http://schemas.openxmlformats.org/officeDocument/2006/relationships/slideLayout" Target="../slideLayouts/slideLayout124.xml"/></Relationships>
</file>

<file path=ppt/slides/_rels/slide322.xml.rels><?xml version="1.0" encoding="UTF-8" standalone="yes"?>
<Relationships xmlns="http://schemas.openxmlformats.org/package/2006/relationships"><Relationship Id="rId3" Type="http://schemas.openxmlformats.org/officeDocument/2006/relationships/image" Target="../media/image212.png"/><Relationship Id="rId2" Type="http://schemas.openxmlformats.org/officeDocument/2006/relationships/slide" Target="slide2.xml"/><Relationship Id="rId1" Type="http://schemas.openxmlformats.org/officeDocument/2006/relationships/slideLayout" Target="../slideLayouts/slideLayout124.xml"/><Relationship Id="rId4" Type="http://schemas.openxmlformats.org/officeDocument/2006/relationships/image" Target="../media/image213.png"/></Relationships>
</file>

<file path=ppt/slides/_rels/slide3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4.xml"/><Relationship Id="rId1" Type="http://schemas.openxmlformats.org/officeDocument/2006/relationships/slideLayout" Target="../slideLayouts/slideLayout124.xml"/><Relationship Id="rId4" Type="http://schemas.openxmlformats.org/officeDocument/2006/relationships/image" Target="../media/image214.png"/></Relationships>
</file>

<file path=ppt/slides/_rels/slide3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5.xml"/><Relationship Id="rId1" Type="http://schemas.openxmlformats.org/officeDocument/2006/relationships/slideLayout" Target="../slideLayouts/slideLayout124.xml"/></Relationships>
</file>

<file path=ppt/slides/_rels/slide32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6.xml"/><Relationship Id="rId1" Type="http://schemas.openxmlformats.org/officeDocument/2006/relationships/slideLayout" Target="../slideLayouts/slideLayout124.xml"/><Relationship Id="rId4" Type="http://schemas.openxmlformats.org/officeDocument/2006/relationships/image" Target="../media/image215.png"/></Relationships>
</file>

<file path=ppt/slides/_rels/slide3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7.xml"/><Relationship Id="rId1" Type="http://schemas.openxmlformats.org/officeDocument/2006/relationships/slideLayout" Target="../slideLayouts/slideLayout124.xml"/><Relationship Id="rId4" Type="http://schemas.openxmlformats.org/officeDocument/2006/relationships/image" Target="../media/image216.png"/></Relationships>
</file>

<file path=ppt/slides/_rels/slide327.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217.png"/><Relationship Id="rId1" Type="http://schemas.openxmlformats.org/officeDocument/2006/relationships/slideLayout" Target="../slideLayouts/slideLayout124.xml"/></Relationships>
</file>

<file path=ppt/slides/_rels/slide328.xml.rels><?xml version="1.0" encoding="UTF-8" standalone="yes"?>
<Relationships xmlns="http://schemas.openxmlformats.org/package/2006/relationships"><Relationship Id="rId2" Type="http://schemas.openxmlformats.org/officeDocument/2006/relationships/image" Target="../media/image219.png"/><Relationship Id="rId1" Type="http://schemas.openxmlformats.org/officeDocument/2006/relationships/slideLayout" Target="../slideLayouts/slideLayout124.xml"/></Relationships>
</file>

<file path=ppt/slides/_rels/slide329.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220.png"/><Relationship Id="rId1" Type="http://schemas.openxmlformats.org/officeDocument/2006/relationships/slideLayout" Target="../slideLayouts/slideLayout124.xml"/><Relationship Id="rId4" Type="http://schemas.openxmlformats.org/officeDocument/2006/relationships/image" Target="../media/image222.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xml"/><Relationship Id="rId1" Type="http://schemas.openxmlformats.org/officeDocument/2006/relationships/slideLayout" Target="../slideLayouts/slideLayout57.xml"/></Relationships>
</file>

<file path=ppt/slides/_rels/slide330.xml.rels><?xml version="1.0" encoding="UTF-8" standalone="yes"?>
<Relationships xmlns="http://schemas.openxmlformats.org/package/2006/relationships"><Relationship Id="rId2" Type="http://schemas.openxmlformats.org/officeDocument/2006/relationships/image" Target="../media/image223.png"/><Relationship Id="rId1" Type="http://schemas.openxmlformats.org/officeDocument/2006/relationships/slideLayout" Target="../slideLayouts/slideLayout124.xml"/></Relationships>
</file>

<file path=ppt/slides/_rels/slide331.xml.rels><?xml version="1.0" encoding="UTF-8" standalone="yes"?>
<Relationships xmlns="http://schemas.openxmlformats.org/package/2006/relationships"><Relationship Id="rId3" Type="http://schemas.openxmlformats.org/officeDocument/2006/relationships/image" Target="../media/image225.png"/><Relationship Id="rId2" Type="http://schemas.openxmlformats.org/officeDocument/2006/relationships/image" Target="../media/image224.png"/><Relationship Id="rId1" Type="http://schemas.openxmlformats.org/officeDocument/2006/relationships/slideLayout" Target="../slideLayouts/slideLayout124.xml"/></Relationships>
</file>

<file path=ppt/slides/_rels/slide332.xml.rels><?xml version="1.0" encoding="UTF-8" standalone="yes"?>
<Relationships xmlns="http://schemas.openxmlformats.org/package/2006/relationships"><Relationship Id="rId3" Type="http://schemas.openxmlformats.org/officeDocument/2006/relationships/image" Target="../media/image227.png"/><Relationship Id="rId2" Type="http://schemas.openxmlformats.org/officeDocument/2006/relationships/image" Target="../media/image226.png"/><Relationship Id="rId1" Type="http://schemas.openxmlformats.org/officeDocument/2006/relationships/slideLayout" Target="../slideLayouts/slideLayout124.xml"/><Relationship Id="rId5" Type="http://schemas.openxmlformats.org/officeDocument/2006/relationships/image" Target="../media/image229.png"/><Relationship Id="rId4" Type="http://schemas.openxmlformats.org/officeDocument/2006/relationships/image" Target="../media/image228.png"/></Relationships>
</file>

<file path=ppt/slides/_rels/slide33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3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5.xml"/></Relationships>
</file>

<file path=ppt/slides/_rels/slide33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5.xml"/></Relationships>
</file>

<file path=ppt/slides/_rels/slide33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3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5.xml"/></Relationships>
</file>

<file path=ppt/slides/_rels/slide33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5.xml"/></Relationships>
</file>

<file path=ppt/slides/_rels/slide33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57.xml"/></Relationships>
</file>

<file path=ppt/slides/_rels/slide34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5.xml"/></Relationships>
</file>

<file path=ppt/slides/_rels/slide34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4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4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4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4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4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5.xml"/></Relationships>
</file>

<file path=ppt/slides/_rels/slide34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5.xml"/></Relationships>
</file>

<file path=ppt/slides/_rels/slide34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5.xml"/></Relationships>
</file>

<file path=ppt/slides/_rels/slide34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2.xml"/><Relationship Id="rId1" Type="http://schemas.openxmlformats.org/officeDocument/2006/relationships/slideLayout" Target="../slideLayouts/slideLayout57.xml"/></Relationships>
</file>

<file path=ppt/slides/_rels/slide35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5.xml"/></Relationships>
</file>

<file path=ppt/slides/_rels/slide35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57.xml"/><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g"/><Relationship Id="rId1" Type="http://schemas.openxmlformats.org/officeDocument/2006/relationships/slideLayout" Target="../slideLayouts/slideLayout57.xml"/></Relationships>
</file>

<file path=ppt/slides/_rels/slide3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jpg"/><Relationship Id="rId1" Type="http://schemas.openxmlformats.org/officeDocument/2006/relationships/slideLayout" Target="../slideLayouts/slideLayout57.xml"/></Relationships>
</file>

<file path=ppt/slides/_rels/slide3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png"/><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8" Type="http://schemas.openxmlformats.org/officeDocument/2006/relationships/slide" Target="slide335.xml"/><Relationship Id="rId13" Type="http://schemas.openxmlformats.org/officeDocument/2006/relationships/slide" Target="slide336.xml"/><Relationship Id="rId18" Type="http://schemas.openxmlformats.org/officeDocument/2006/relationships/slide" Target="slide345.xml"/><Relationship Id="rId3" Type="http://schemas.openxmlformats.org/officeDocument/2006/relationships/slide" Target="slide349.xml"/><Relationship Id="rId7" Type="http://schemas.openxmlformats.org/officeDocument/2006/relationships/slide" Target="slide341.xml"/><Relationship Id="rId12" Type="http://schemas.openxmlformats.org/officeDocument/2006/relationships/slide" Target="slide344.xml"/><Relationship Id="rId17" Type="http://schemas.openxmlformats.org/officeDocument/2006/relationships/slide" Target="slide340.xml"/><Relationship Id="rId2" Type="http://schemas.openxmlformats.org/officeDocument/2006/relationships/slide" Target="slide339.xml"/><Relationship Id="rId16" Type="http://schemas.openxmlformats.org/officeDocument/2006/relationships/slide" Target="slide350.xml"/><Relationship Id="rId1" Type="http://schemas.openxmlformats.org/officeDocument/2006/relationships/slideLayout" Target="../slideLayouts/slideLayout7.xml"/><Relationship Id="rId6" Type="http://schemas.openxmlformats.org/officeDocument/2006/relationships/slide" Target="slide351.xml"/><Relationship Id="rId11" Type="http://schemas.openxmlformats.org/officeDocument/2006/relationships/slide" Target="slide338.xml"/><Relationship Id="rId5" Type="http://schemas.openxmlformats.org/officeDocument/2006/relationships/slide" Target="slide347.xml"/><Relationship Id="rId15" Type="http://schemas.openxmlformats.org/officeDocument/2006/relationships/slide" Target="slide342.xml"/><Relationship Id="rId10" Type="http://schemas.openxmlformats.org/officeDocument/2006/relationships/slide" Target="slide333.xml"/><Relationship Id="rId19" Type="http://schemas.openxmlformats.org/officeDocument/2006/relationships/image" Target="../media/image2.png"/><Relationship Id="rId4" Type="http://schemas.openxmlformats.org/officeDocument/2006/relationships/slide" Target="slide346.xml"/><Relationship Id="rId9" Type="http://schemas.openxmlformats.org/officeDocument/2006/relationships/slide" Target="slide348.xml"/><Relationship Id="rId14" Type="http://schemas.openxmlformats.org/officeDocument/2006/relationships/slide" Target="slide343.xml"/></Relationships>
</file>

<file path=ppt/slides/_rels/slide4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g"/><Relationship Id="rId1" Type="http://schemas.openxmlformats.org/officeDocument/2006/relationships/slideLayout" Target="../slideLayouts/slideLayout57.xml"/></Relationships>
</file>

<file path=ppt/slides/_rels/slide4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jpg"/><Relationship Id="rId1" Type="http://schemas.openxmlformats.org/officeDocument/2006/relationships/slideLayout" Target="../slideLayouts/slideLayout57.xml"/></Relationships>
</file>

<file path=ppt/slides/_rels/slide4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jpg"/><Relationship Id="rId1" Type="http://schemas.openxmlformats.org/officeDocument/2006/relationships/slideLayout" Target="../slideLayouts/slideLayout57.xml"/></Relationships>
</file>

<file path=ppt/slides/_rels/slide4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jpg"/><Relationship Id="rId1" Type="http://schemas.openxmlformats.org/officeDocument/2006/relationships/slideLayout" Target="../slideLayouts/slideLayout57.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2.xml"/><Relationship Id="rId1" Type="http://schemas.openxmlformats.org/officeDocument/2006/relationships/slideLayout" Target="../slideLayouts/slideLayout57.xml"/></Relationships>
</file>

<file path=ppt/slides/_rels/slide4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57.xml"/></Relationships>
</file>

<file path=ppt/slides/_rels/slide4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65.xml"/><Relationship Id="rId4" Type="http://schemas.openxmlformats.org/officeDocument/2006/relationships/slide" Target="slide2.xml"/></Relationships>
</file>

<file path=ppt/slides/_rels/slide4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5.png"/><Relationship Id="rId1" Type="http://schemas.openxmlformats.org/officeDocument/2006/relationships/slideLayout" Target="../slideLayouts/slideLayout65.xml"/></Relationships>
</file>

<file path=ppt/slides/_rels/slide4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jpg"/><Relationship Id="rId1" Type="http://schemas.openxmlformats.org/officeDocument/2006/relationships/slideLayout" Target="../slideLayouts/slideLayout65.xml"/></Relationships>
</file>

<file path=ppt/slides/_rels/slide4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7.jpg"/><Relationship Id="rId1" Type="http://schemas.openxmlformats.org/officeDocument/2006/relationships/slideLayout" Target="../slideLayouts/slideLayout65.xml"/></Relationships>
</file>

<file path=ppt/slides/_rels/slide5.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13.xml"/><Relationship Id="rId18" Type="http://schemas.openxmlformats.org/officeDocument/2006/relationships/slide" Target="slide14.xml"/><Relationship Id="rId26" Type="http://schemas.openxmlformats.org/officeDocument/2006/relationships/slide" Target="slide30.xml"/><Relationship Id="rId3" Type="http://schemas.openxmlformats.org/officeDocument/2006/relationships/slide" Target="slide11.xml"/><Relationship Id="rId21" Type="http://schemas.openxmlformats.org/officeDocument/2006/relationships/slide" Target="slide29.xml"/><Relationship Id="rId7" Type="http://schemas.openxmlformats.org/officeDocument/2006/relationships/slide" Target="slide7.xml"/><Relationship Id="rId12" Type="http://schemas.openxmlformats.org/officeDocument/2006/relationships/slide" Target="slide8.xml"/><Relationship Id="rId17" Type="http://schemas.openxmlformats.org/officeDocument/2006/relationships/slide" Target="slide9.xml"/><Relationship Id="rId25" Type="http://schemas.openxmlformats.org/officeDocument/2006/relationships/slide" Target="slide25.xml"/><Relationship Id="rId2" Type="http://schemas.openxmlformats.org/officeDocument/2006/relationships/slide" Target="slide6.xml"/><Relationship Id="rId16" Type="http://schemas.openxmlformats.org/officeDocument/2006/relationships/slide" Target="slide28.xml"/><Relationship Id="rId20" Type="http://schemas.openxmlformats.org/officeDocument/2006/relationships/slide" Target="slide24.xml"/><Relationship Id="rId1" Type="http://schemas.openxmlformats.org/officeDocument/2006/relationships/slideLayout" Target="../slideLayouts/slideLayout46.xml"/><Relationship Id="rId6" Type="http://schemas.openxmlformats.org/officeDocument/2006/relationships/slide" Target="slide26.xml"/><Relationship Id="rId11" Type="http://schemas.openxmlformats.org/officeDocument/2006/relationships/slide" Target="slide27.xml"/><Relationship Id="rId24" Type="http://schemas.openxmlformats.org/officeDocument/2006/relationships/slide" Target="slide20.xml"/><Relationship Id="rId5" Type="http://schemas.openxmlformats.org/officeDocument/2006/relationships/slide" Target="slide21.xml"/><Relationship Id="rId15" Type="http://schemas.openxmlformats.org/officeDocument/2006/relationships/slide" Target="slide23.xml"/><Relationship Id="rId23" Type="http://schemas.openxmlformats.org/officeDocument/2006/relationships/slide" Target="slide15.xml"/><Relationship Id="rId10" Type="http://schemas.openxmlformats.org/officeDocument/2006/relationships/slide" Target="slide22.xml"/><Relationship Id="rId19" Type="http://schemas.openxmlformats.org/officeDocument/2006/relationships/slide" Target="slide19.xml"/><Relationship Id="rId4" Type="http://schemas.openxmlformats.org/officeDocument/2006/relationships/slide" Target="slide16.xml"/><Relationship Id="rId9" Type="http://schemas.openxmlformats.org/officeDocument/2006/relationships/slide" Target="slide17.xml"/><Relationship Id="rId14" Type="http://schemas.openxmlformats.org/officeDocument/2006/relationships/slide" Target="slide18.xml"/><Relationship Id="rId22" Type="http://schemas.openxmlformats.org/officeDocument/2006/relationships/slide" Target="slide10.xml"/><Relationship Id="rId27" Type="http://schemas.openxmlformats.org/officeDocument/2006/relationships/slide" Target="slide2.xml"/></Relationships>
</file>

<file path=ppt/slides/_rels/slide5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5.xml"/></Relationships>
</file>

<file path=ppt/slides/_rels/slide5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jpg"/><Relationship Id="rId1" Type="http://schemas.openxmlformats.org/officeDocument/2006/relationships/slideLayout" Target="../slideLayouts/slideLayout65.xml"/></Relationships>
</file>

<file path=ppt/slides/_rels/slide5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65.xml"/><Relationship Id="rId4" Type="http://schemas.openxmlformats.org/officeDocument/2006/relationships/slide" Target="slide2.xml"/></Relationships>
</file>

<file path=ppt/slides/_rels/slide5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5.xml"/></Relationships>
</file>

<file path=ppt/slides/_rels/slide5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1.jpg"/><Relationship Id="rId1" Type="http://schemas.openxmlformats.org/officeDocument/2006/relationships/slideLayout" Target="../slideLayouts/slideLayout65.xml"/></Relationships>
</file>

<file path=ppt/slides/_rels/slide5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png"/><Relationship Id="rId1" Type="http://schemas.openxmlformats.org/officeDocument/2006/relationships/slideLayout" Target="../slideLayouts/slideLayout65.xml"/></Relationships>
</file>

<file path=ppt/slides/_rels/slide5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5.xml"/></Relationships>
</file>

<file path=ppt/slides/_rels/slide5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5.xml"/></Relationships>
</file>

<file path=ppt/slides/_rels/slide5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3.png"/><Relationship Id="rId1" Type="http://schemas.openxmlformats.org/officeDocument/2006/relationships/slideLayout" Target="../slideLayouts/slideLayout65.xml"/></Relationships>
</file>

<file path=ppt/slides/_rels/slide5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4.png"/><Relationship Id="rId1" Type="http://schemas.openxmlformats.org/officeDocument/2006/relationships/slideLayout" Target="../slideLayouts/slideLayout65.xml"/></Relationships>
</file>

<file path=ppt/slides/_rels/slide6.xml.rels><?xml version="1.0" encoding="UTF-8" standalone="yes"?>
<Relationships xmlns="http://schemas.openxmlformats.org/package/2006/relationships"><Relationship Id="rId8" Type="http://schemas.openxmlformats.org/officeDocument/2006/relationships/slide" Target="slide242.xml"/><Relationship Id="rId13" Type="http://schemas.openxmlformats.org/officeDocument/2006/relationships/slide" Target="slide163.xml"/><Relationship Id="rId18" Type="http://schemas.openxmlformats.org/officeDocument/2006/relationships/slide" Target="slide292.xml"/><Relationship Id="rId3" Type="http://schemas.openxmlformats.org/officeDocument/2006/relationships/slide" Target="slide255.xml"/><Relationship Id="rId7" Type="http://schemas.openxmlformats.org/officeDocument/2006/relationships/slide" Target="slide59.xml"/><Relationship Id="rId12" Type="http://schemas.openxmlformats.org/officeDocument/2006/relationships/slide" Target="slide79.xml"/><Relationship Id="rId17" Type="http://schemas.openxmlformats.org/officeDocument/2006/relationships/slide" Target="slide193.xml"/><Relationship Id="rId2" Type="http://schemas.openxmlformats.org/officeDocument/2006/relationships/slide" Target="slide197.xml"/><Relationship Id="rId16" Type="http://schemas.openxmlformats.org/officeDocument/2006/relationships/slide" Target="slide162.xml"/><Relationship Id="rId1" Type="http://schemas.openxmlformats.org/officeDocument/2006/relationships/slideLayout" Target="../slideLayouts/slideLayout46.xml"/><Relationship Id="rId6" Type="http://schemas.openxmlformats.org/officeDocument/2006/relationships/slide" Target="slide249.xml"/><Relationship Id="rId11" Type="http://schemas.openxmlformats.org/officeDocument/2006/relationships/slide" Target="slide95.xml"/><Relationship Id="rId5" Type="http://schemas.openxmlformats.org/officeDocument/2006/relationships/slide" Target="slide176.xml"/><Relationship Id="rId15" Type="http://schemas.openxmlformats.org/officeDocument/2006/relationships/slide" Target="slide72.xml"/><Relationship Id="rId10" Type="http://schemas.openxmlformats.org/officeDocument/2006/relationships/slide" Target="slide321.xml"/><Relationship Id="rId4" Type="http://schemas.openxmlformats.org/officeDocument/2006/relationships/slide" Target="slide84.xml"/><Relationship Id="rId9" Type="http://schemas.openxmlformats.org/officeDocument/2006/relationships/slide" Target="slide191.xml"/><Relationship Id="rId14" Type="http://schemas.openxmlformats.org/officeDocument/2006/relationships/slide" Target="slide171.xml"/></Relationships>
</file>

<file path=ppt/slides/_rels/slide6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65.xml"/><Relationship Id="rId4" Type="http://schemas.openxmlformats.org/officeDocument/2006/relationships/slide" Target="slide2.xml"/></Relationships>
</file>

<file path=ppt/slides/_rels/slide6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65.xml"/><Relationship Id="rId4" Type="http://schemas.openxmlformats.org/officeDocument/2006/relationships/slide" Target="slide2.xml"/></Relationships>
</file>

<file path=ppt/slides/_rels/slide6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slideLayout" Target="../slideLayouts/slideLayout15.xml"/><Relationship Id="rId5" Type="http://schemas.openxmlformats.org/officeDocument/2006/relationships/slide" Target="slide2.xml"/><Relationship Id="rId4" Type="http://schemas.openxmlformats.org/officeDocument/2006/relationships/image" Target="../media/image29.wmf"/></Relationships>
</file>

<file path=ppt/slides/_rels/slide6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8" Type="http://schemas.openxmlformats.org/officeDocument/2006/relationships/slide" Target="slide50.xml"/><Relationship Id="rId13" Type="http://schemas.openxmlformats.org/officeDocument/2006/relationships/slide" Target="slide302.xml"/><Relationship Id="rId3" Type="http://schemas.openxmlformats.org/officeDocument/2006/relationships/slide" Target="slide37.xml"/><Relationship Id="rId7" Type="http://schemas.openxmlformats.org/officeDocument/2006/relationships/slide" Target="slide324.xml"/><Relationship Id="rId12" Type="http://schemas.openxmlformats.org/officeDocument/2006/relationships/slide" Target="slide43.xml"/><Relationship Id="rId17" Type="http://schemas.openxmlformats.org/officeDocument/2006/relationships/slide" Target="slide2.xml"/><Relationship Id="rId2" Type="http://schemas.openxmlformats.org/officeDocument/2006/relationships/slide" Target="slide31.xml"/><Relationship Id="rId16" Type="http://schemas.openxmlformats.org/officeDocument/2006/relationships/slide" Target="slide88.xml"/><Relationship Id="rId1" Type="http://schemas.openxmlformats.org/officeDocument/2006/relationships/slideLayout" Target="../slideLayouts/slideLayout46.xml"/><Relationship Id="rId6" Type="http://schemas.openxmlformats.org/officeDocument/2006/relationships/slide" Target="slide62.xml"/><Relationship Id="rId11" Type="http://schemas.openxmlformats.org/officeDocument/2006/relationships/slide" Target="slide208.xml"/><Relationship Id="rId5" Type="http://schemas.openxmlformats.org/officeDocument/2006/relationships/slide" Target="slide249.xml"/><Relationship Id="rId15" Type="http://schemas.openxmlformats.org/officeDocument/2006/relationships/slide" Target="slide87.xml"/><Relationship Id="rId10" Type="http://schemas.openxmlformats.org/officeDocument/2006/relationships/slide" Target="slide49.xml"/><Relationship Id="rId4" Type="http://schemas.openxmlformats.org/officeDocument/2006/relationships/slide" Target="slide213.xml"/><Relationship Id="rId9" Type="http://schemas.openxmlformats.org/officeDocument/2006/relationships/slide" Target="slide52.xml"/><Relationship Id="rId14" Type="http://schemas.openxmlformats.org/officeDocument/2006/relationships/slide" Target="slide60.xml"/></Relationships>
</file>

<file path=ppt/slides/_rels/slide7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6.xml"/><Relationship Id="rId4" Type="http://schemas.openxmlformats.org/officeDocument/2006/relationships/slide" Target="slide2.xml"/></Relationships>
</file>

<file path=ppt/slides/_rels/slide7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2.gif"/><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76.xml"/><Relationship Id="rId1" Type="http://schemas.openxmlformats.org/officeDocument/2006/relationships/slideLayout" Target="../slideLayouts/slideLayout15.xml"/><Relationship Id="rId5" Type="http://schemas.openxmlformats.org/officeDocument/2006/relationships/image" Target="../media/image33.png"/><Relationship Id="rId4" Type="http://schemas.openxmlformats.org/officeDocument/2006/relationships/slide" Target="slide2.xml"/></Relationships>
</file>

<file path=ppt/slides/_rels/slide77.xml.rels><?xml version="1.0" encoding="UTF-8" standalone="yes"?>
<Relationships xmlns="http://schemas.openxmlformats.org/package/2006/relationships"><Relationship Id="rId3" Type="http://schemas.openxmlformats.org/officeDocument/2006/relationships/slide" Target="slide74.xml"/><Relationship Id="rId7" Type="http://schemas.openxmlformats.org/officeDocument/2006/relationships/slide" Target="slide2.xml"/><Relationship Id="rId2" Type="http://schemas.openxmlformats.org/officeDocument/2006/relationships/slide" Target="slide76.xml"/><Relationship Id="rId1" Type="http://schemas.openxmlformats.org/officeDocument/2006/relationships/slideLayout" Target="../slideLayouts/slideLayout15.xml"/><Relationship Id="rId6" Type="http://schemas.openxmlformats.org/officeDocument/2006/relationships/slide" Target="slide78.xml"/><Relationship Id="rId5" Type="http://schemas.openxmlformats.org/officeDocument/2006/relationships/audio" Target="../media/audio2.wav"/><Relationship Id="rId4" Type="http://schemas.openxmlformats.org/officeDocument/2006/relationships/slide" Target="slide75.xml"/></Relationships>
</file>

<file path=ppt/slides/_rels/slide78.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75.xml"/><Relationship Id="rId1" Type="http://schemas.openxmlformats.org/officeDocument/2006/relationships/slideLayout" Target="../slideLayouts/slideLayout15.xml"/><Relationship Id="rId5" Type="http://schemas.openxmlformats.org/officeDocument/2006/relationships/slide" Target="slide2.xml"/><Relationship Id="rId4" Type="http://schemas.openxmlformats.org/officeDocument/2006/relationships/image" Target="../media/image34.wmf"/></Relationships>
</file>

<file path=ppt/slides/_rels/slide79.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75.xml"/><Relationship Id="rId1" Type="http://schemas.openxmlformats.org/officeDocument/2006/relationships/slideLayout" Target="../slideLayouts/slideLayout15.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8" Type="http://schemas.openxmlformats.org/officeDocument/2006/relationships/slide" Target="slide284.xml"/><Relationship Id="rId13" Type="http://schemas.openxmlformats.org/officeDocument/2006/relationships/slide" Target="slide294.xml"/><Relationship Id="rId18" Type="http://schemas.openxmlformats.org/officeDocument/2006/relationships/slide" Target="slide116.xml"/><Relationship Id="rId26" Type="http://schemas.openxmlformats.org/officeDocument/2006/relationships/slide" Target="slide78.xml"/><Relationship Id="rId3" Type="http://schemas.openxmlformats.org/officeDocument/2006/relationships/slide" Target="slide39.xml"/><Relationship Id="rId21" Type="http://schemas.openxmlformats.org/officeDocument/2006/relationships/slide" Target="slide308.xml"/><Relationship Id="rId7" Type="http://schemas.openxmlformats.org/officeDocument/2006/relationships/slide" Target="slide214.xml"/><Relationship Id="rId12" Type="http://schemas.openxmlformats.org/officeDocument/2006/relationships/slide" Target="slide92.xml"/><Relationship Id="rId17" Type="http://schemas.openxmlformats.org/officeDocument/2006/relationships/slide" Target="slide141.xml"/><Relationship Id="rId25" Type="http://schemas.openxmlformats.org/officeDocument/2006/relationships/slide" Target="slide169.xml"/><Relationship Id="rId2" Type="http://schemas.openxmlformats.org/officeDocument/2006/relationships/slide" Target="slide2.xml"/><Relationship Id="rId16" Type="http://schemas.openxmlformats.org/officeDocument/2006/relationships/slide" Target="slide137.xml"/><Relationship Id="rId20" Type="http://schemas.openxmlformats.org/officeDocument/2006/relationships/slide" Target="slide179.xml"/><Relationship Id="rId29" Type="http://schemas.openxmlformats.org/officeDocument/2006/relationships/slide" Target="slide207.xml"/><Relationship Id="rId1" Type="http://schemas.openxmlformats.org/officeDocument/2006/relationships/slideLayout" Target="../slideLayouts/slideLayout46.xml"/><Relationship Id="rId6" Type="http://schemas.openxmlformats.org/officeDocument/2006/relationships/slide" Target="slide46.xml"/><Relationship Id="rId11" Type="http://schemas.openxmlformats.org/officeDocument/2006/relationships/slide" Target="slide121.xml"/><Relationship Id="rId24" Type="http://schemas.openxmlformats.org/officeDocument/2006/relationships/slide" Target="slide277.xml"/><Relationship Id="rId32" Type="http://schemas.openxmlformats.org/officeDocument/2006/relationships/slide" Target="slide58.xml"/><Relationship Id="rId5" Type="http://schemas.openxmlformats.org/officeDocument/2006/relationships/slide" Target="slide70.xml"/><Relationship Id="rId15" Type="http://schemas.openxmlformats.org/officeDocument/2006/relationships/slide" Target="slide134.xml"/><Relationship Id="rId23" Type="http://schemas.openxmlformats.org/officeDocument/2006/relationships/slide" Target="slide71.xml"/><Relationship Id="rId28" Type="http://schemas.openxmlformats.org/officeDocument/2006/relationships/slide" Target="slide34.xml"/><Relationship Id="rId10" Type="http://schemas.openxmlformats.org/officeDocument/2006/relationships/slide" Target="slide327.xml"/><Relationship Id="rId19" Type="http://schemas.openxmlformats.org/officeDocument/2006/relationships/slide" Target="slide76.xml"/><Relationship Id="rId31" Type="http://schemas.openxmlformats.org/officeDocument/2006/relationships/slide" Target="slide197.xml"/><Relationship Id="rId4" Type="http://schemas.openxmlformats.org/officeDocument/2006/relationships/slide" Target="slide77.xml"/><Relationship Id="rId9" Type="http://schemas.openxmlformats.org/officeDocument/2006/relationships/slide" Target="slide35.xml"/><Relationship Id="rId14" Type="http://schemas.openxmlformats.org/officeDocument/2006/relationships/slide" Target="slide182.xml"/><Relationship Id="rId22" Type="http://schemas.openxmlformats.org/officeDocument/2006/relationships/slide" Target="slide65.xml"/><Relationship Id="rId27" Type="http://schemas.openxmlformats.org/officeDocument/2006/relationships/slide" Target="slide271.xml"/><Relationship Id="rId30" Type="http://schemas.openxmlformats.org/officeDocument/2006/relationships/slide" Target="slide118.xml"/></Relationships>
</file>

<file path=ppt/slides/_rels/slide8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3" Type="http://schemas.openxmlformats.org/officeDocument/2006/relationships/slide" Target="slide75.xml"/><Relationship Id="rId2" Type="http://schemas.openxmlformats.org/officeDocument/2006/relationships/image" Target="../media/image37.gif"/><Relationship Id="rId1" Type="http://schemas.openxmlformats.org/officeDocument/2006/relationships/slideLayout" Target="../slideLayouts/slideLayout15.xml"/><Relationship Id="rId6" Type="http://schemas.openxmlformats.org/officeDocument/2006/relationships/slide" Target="slide2.xml"/><Relationship Id="rId5" Type="http://schemas.openxmlformats.org/officeDocument/2006/relationships/audio" Target="../media/audio2.wav"/><Relationship Id="rId4" Type="http://schemas.openxmlformats.org/officeDocument/2006/relationships/slide" Target="slide74.xml"/></Relationships>
</file>

<file path=ppt/slides/_rels/slide82.xml.rels><?xml version="1.0" encoding="UTF-8" standalone="yes"?>
<Relationships xmlns="http://schemas.openxmlformats.org/package/2006/relationships"><Relationship Id="rId3" Type="http://schemas.openxmlformats.org/officeDocument/2006/relationships/slide" Target="slide75.xml"/><Relationship Id="rId2" Type="http://schemas.openxmlformats.org/officeDocument/2006/relationships/image" Target="../media/image38.wmf"/><Relationship Id="rId1" Type="http://schemas.openxmlformats.org/officeDocument/2006/relationships/slideLayout" Target="../slideLayouts/slideLayout15.xml"/><Relationship Id="rId5" Type="http://schemas.openxmlformats.org/officeDocument/2006/relationships/slide" Target="slide2.xml"/><Relationship Id="rId4" Type="http://schemas.openxmlformats.org/officeDocument/2006/relationships/audio" Target="../media/audio2.wav"/></Relationships>
</file>

<file path=ppt/slides/_rels/slide8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75.xml"/><Relationship Id="rId1" Type="http://schemas.openxmlformats.org/officeDocument/2006/relationships/slideLayout" Target="../slideLayouts/slideLayout15.xml"/><Relationship Id="rId6" Type="http://schemas.openxmlformats.org/officeDocument/2006/relationships/slide" Target="slide2.xml"/><Relationship Id="rId5" Type="http://schemas.openxmlformats.org/officeDocument/2006/relationships/image" Target="../media/image39.png"/><Relationship Id="rId4" Type="http://schemas.openxmlformats.org/officeDocument/2006/relationships/image" Target="../media/image15.png"/></Relationships>
</file>

<file path=ppt/slides/_rels/slide8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0.jpg"/><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1.jpg"/><Relationship Id="rId1" Type="http://schemas.openxmlformats.org/officeDocument/2006/relationships/slideLayout" Target="../slideLayouts/slideLayout15.xml"/></Relationships>
</file>

<file path=ppt/slides/_rels/slide8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5.xml"/></Relationships>
</file>

<file path=ppt/slides/_rels/slide89.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slideLayout" Target="../slideLayouts/slideLayout15.xml"/><Relationship Id="rId5" Type="http://schemas.openxmlformats.org/officeDocument/2006/relationships/slide" Target="slide2.xml"/><Relationship Id="rId4" Type="http://schemas.openxmlformats.org/officeDocument/2006/relationships/image" Target="../media/image29.wmf"/></Relationships>
</file>

<file path=ppt/slides/_rels/slide9.xml.rels><?xml version="1.0" encoding="UTF-8" standalone="yes"?>
<Relationships xmlns="http://schemas.openxmlformats.org/package/2006/relationships"><Relationship Id="rId8" Type="http://schemas.openxmlformats.org/officeDocument/2006/relationships/slide" Target="slide314.xml"/><Relationship Id="rId13" Type="http://schemas.openxmlformats.org/officeDocument/2006/relationships/slide" Target="slide229.xml"/><Relationship Id="rId3" Type="http://schemas.openxmlformats.org/officeDocument/2006/relationships/slide" Target="slide122.xml"/><Relationship Id="rId7" Type="http://schemas.openxmlformats.org/officeDocument/2006/relationships/slide" Target="slide264.xml"/><Relationship Id="rId12" Type="http://schemas.openxmlformats.org/officeDocument/2006/relationships/slide" Target="slide228.xml"/><Relationship Id="rId17" Type="http://schemas.openxmlformats.org/officeDocument/2006/relationships/slide" Target="slide39.xml"/><Relationship Id="rId2" Type="http://schemas.openxmlformats.org/officeDocument/2006/relationships/slide" Target="slide2.xml"/><Relationship Id="rId16" Type="http://schemas.openxmlformats.org/officeDocument/2006/relationships/slide" Target="slide195.xml"/><Relationship Id="rId1" Type="http://schemas.openxmlformats.org/officeDocument/2006/relationships/slideLayout" Target="../slideLayouts/slideLayout46.xml"/><Relationship Id="rId6" Type="http://schemas.openxmlformats.org/officeDocument/2006/relationships/slide" Target="slide45.xml"/><Relationship Id="rId11" Type="http://schemas.openxmlformats.org/officeDocument/2006/relationships/slide" Target="slide278.xml"/><Relationship Id="rId5" Type="http://schemas.openxmlformats.org/officeDocument/2006/relationships/slide" Target="slide147.xml"/><Relationship Id="rId15" Type="http://schemas.openxmlformats.org/officeDocument/2006/relationships/slide" Target="slide252.xml"/><Relationship Id="rId10" Type="http://schemas.openxmlformats.org/officeDocument/2006/relationships/slide" Target="slide192.xml"/><Relationship Id="rId4" Type="http://schemas.openxmlformats.org/officeDocument/2006/relationships/slide" Target="slide119.xml"/><Relationship Id="rId9" Type="http://schemas.openxmlformats.org/officeDocument/2006/relationships/slide" Target="slide243.xml"/><Relationship Id="rId14" Type="http://schemas.openxmlformats.org/officeDocument/2006/relationships/slide" Target="slide149.xml"/></Relationships>
</file>

<file path=ppt/slides/_rels/slide90.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slide" Target="slide75.xml"/><Relationship Id="rId7" Type="http://schemas.openxmlformats.org/officeDocument/2006/relationships/image" Target="../media/image44.wmf"/><Relationship Id="rId2" Type="http://schemas.openxmlformats.org/officeDocument/2006/relationships/image" Target="../media/image42.wmf"/><Relationship Id="rId1" Type="http://schemas.openxmlformats.org/officeDocument/2006/relationships/slideLayout" Target="../slideLayouts/slideLayout15.xml"/><Relationship Id="rId6" Type="http://schemas.openxmlformats.org/officeDocument/2006/relationships/image" Target="../media/image29.wmf"/><Relationship Id="rId5" Type="http://schemas.openxmlformats.org/officeDocument/2006/relationships/image" Target="../media/image43.wmf"/><Relationship Id="rId4" Type="http://schemas.openxmlformats.org/officeDocument/2006/relationships/audio" Target="../media/audio2.wav"/><Relationship Id="rId9" Type="http://schemas.openxmlformats.org/officeDocument/2006/relationships/slide" Target="slide2.xml"/></Relationships>
</file>

<file path=ppt/slides/_rels/slide9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6.wmf"/><Relationship Id="rId1" Type="http://schemas.openxmlformats.org/officeDocument/2006/relationships/slideLayout" Target="../slideLayouts/slideLayout79.xml"/></Relationships>
</file>

<file path=ppt/slides/_rels/slide92.xml.rels><?xml version="1.0" encoding="UTF-8" standalone="yes"?>
<Relationships xmlns="http://schemas.openxmlformats.org/package/2006/relationships"><Relationship Id="rId3" Type="http://schemas.openxmlformats.org/officeDocument/2006/relationships/hyperlink" Target="http://images.google.co.uk/imgres?imgurl=http://cdn.pocketnow.com/html/portal/news/0000013435/android-freeware-logo.jpg&amp;imgrefurl=http://pocketnow.com/android/find-more-free-apps-with-afreeware-for-android-1&amp;usg=__7WQgGX97JfJnQyDZvlCtSONaASo=&amp;h=90&amp;w=242&amp;sz=12&amp;hl=en&amp;start=35&amp;zoom=1&amp;tbnid=gK-Dn5pZQDPYWM:&amp;tbnh=41&amp;tbnw=110&amp;ei=SvV0UYbWKKml0AWl-oHYAg&amp;prev=/search?q=freeware+logo&amp;start=20&amp;safe=vss&amp;sa=N&amp;biw=1280&amp;bih=907&amp;sout=1&amp;tbm=isch&amp;itbs=1&amp;sa=X&amp;ved=0CEgQrQMwDjgU" TargetMode="External"/><Relationship Id="rId2" Type="http://schemas.openxmlformats.org/officeDocument/2006/relationships/slide" Target="slide2.xml"/><Relationship Id="rId1" Type="http://schemas.openxmlformats.org/officeDocument/2006/relationships/slideLayout" Target="../slideLayouts/slideLayout79.xml"/><Relationship Id="rId5" Type="http://schemas.openxmlformats.org/officeDocument/2006/relationships/image" Target="../media/image48.png"/><Relationship Id="rId4" Type="http://schemas.openxmlformats.org/officeDocument/2006/relationships/image" Target="../media/image47.jpeg"/></Relationships>
</file>

<file path=ppt/slides/_rels/slide9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9.xml"/><Relationship Id="rId4" Type="http://schemas.openxmlformats.org/officeDocument/2006/relationships/slide" Target="slide2.xml"/></Relationships>
</file>

<file path=ppt/slides/_rels/slide9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1.png"/><Relationship Id="rId1" Type="http://schemas.openxmlformats.org/officeDocument/2006/relationships/slideLayout" Target="../slideLayouts/slideLayout79.xml"/></Relationships>
</file>

<file path=ppt/slides/_rels/slide95.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52.png"/><Relationship Id="rId1" Type="http://schemas.openxmlformats.org/officeDocument/2006/relationships/slideLayout" Target="../slideLayouts/slideLayout79.xml"/><Relationship Id="rId5" Type="http://schemas.openxmlformats.org/officeDocument/2006/relationships/slide" Target="slide2.xml"/><Relationship Id="rId4" Type="http://schemas.openxmlformats.org/officeDocument/2006/relationships/image" Target="../media/image54.jpg"/></Relationships>
</file>

<file path=ppt/slides/_rels/slide9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g"/><Relationship Id="rId1" Type="http://schemas.openxmlformats.org/officeDocument/2006/relationships/slideLayout" Target="../slideLayouts/slideLayout79.xml"/><Relationship Id="rId5" Type="http://schemas.openxmlformats.org/officeDocument/2006/relationships/slide" Target="slide2.xml"/><Relationship Id="rId4" Type="http://schemas.openxmlformats.org/officeDocument/2006/relationships/image" Target="../media/image57.jpg"/></Relationships>
</file>

<file path=ppt/slides/_rels/slide9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9.xml"/></Relationships>
</file>

<file path=ppt/slides/_rels/slide9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8.jpeg"/><Relationship Id="rId1" Type="http://schemas.openxmlformats.org/officeDocument/2006/relationships/slideLayout" Target="../slideLayouts/slideLayout79.xml"/></Relationships>
</file>

<file path=ppt/slides/_rels/slide9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solidFill>
                  <a:srgbClr val="FF0000"/>
                </a:solidFill>
                <a:effectLst>
                  <a:outerShdw blurRad="38100" dist="38100" dir="2700000" algn="tl">
                    <a:srgbClr val="000000">
                      <a:alpha val="43137"/>
                    </a:srgbClr>
                  </a:outerShdw>
                </a:effectLst>
              </a:rPr>
              <a:t>NATIONAL 4 &amp; 5</a:t>
            </a:r>
            <a:br>
              <a:rPr lang="en-GB" b="1" dirty="0" smtClean="0">
                <a:solidFill>
                  <a:srgbClr val="FF0000"/>
                </a:solidFill>
                <a:effectLst>
                  <a:outerShdw blurRad="38100" dist="38100" dir="2700000" algn="tl">
                    <a:srgbClr val="000000">
                      <a:alpha val="43137"/>
                    </a:srgbClr>
                  </a:outerShdw>
                </a:effectLst>
              </a:rPr>
            </a:br>
            <a:r>
              <a:rPr lang="en-GB" b="1" dirty="0" smtClean="0">
                <a:solidFill>
                  <a:srgbClr val="FF0000"/>
                </a:solidFill>
                <a:effectLst>
                  <a:outerShdw blurRad="38100" dist="38100" dir="2700000" algn="tl">
                    <a:srgbClr val="000000">
                      <a:alpha val="43137"/>
                    </a:srgbClr>
                  </a:outerShdw>
                </a:effectLst>
              </a:rPr>
              <a:t>COMPUTING SCIENCE</a:t>
            </a:r>
            <a:endParaRPr lang="en-GB" b="1" dirty="0">
              <a:solidFill>
                <a:srgbClr val="FF0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GB" dirty="0" smtClean="0">
                <a:solidFill>
                  <a:schemeClr val="tx1"/>
                </a:solidFill>
              </a:rPr>
              <a:t>Prepared by M Feldman</a:t>
            </a:r>
            <a:endParaRPr lang="en-GB" dirty="0">
              <a:solidFill>
                <a:schemeClr val="tx1"/>
              </a:solidFill>
            </a:endParaRPr>
          </a:p>
        </p:txBody>
      </p:sp>
      <p:sp>
        <p:nvSpPr>
          <p:cNvPr id="4" name="Action Button: Forward or Next 3">
            <a:hlinkClick r:id="" action="ppaction://hlinkshowjump?jump=nextslide" highlightClick="1"/>
          </p:cNvPr>
          <p:cNvSpPr/>
          <p:nvPr/>
        </p:nvSpPr>
        <p:spPr>
          <a:xfrm>
            <a:off x="8028384" y="6093296"/>
            <a:ext cx="540000" cy="540000"/>
          </a:xfrm>
          <a:prstGeom prst="actionButtonForwardNex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10442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1200329"/>
          </a:xfrm>
          <a:prstGeom prst="rect">
            <a:avLst/>
          </a:prstGeom>
          <a:noFill/>
        </p:spPr>
        <p:txBody>
          <a:bodyPr wrap="square" rtlCol="0">
            <a:spAutoFit/>
          </a:bodyPr>
          <a:lstStyle/>
          <a:p>
            <a:r>
              <a:rPr lang="en-GB" b="1" dirty="0" smtClean="0">
                <a:solidFill>
                  <a:prstClr val="white"/>
                </a:solidFill>
              </a:rPr>
              <a:t>E</a:t>
            </a:r>
          </a:p>
          <a:p>
            <a:endParaRPr lang="en-GB" b="1" dirty="0" smtClean="0">
              <a:solidFill>
                <a:prstClr val="white"/>
              </a:solidFill>
            </a:endParaRPr>
          </a:p>
          <a:p>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618581" y="1484784"/>
            <a:ext cx="7056784" cy="2031325"/>
          </a:xfrm>
          <a:prstGeom prst="rect">
            <a:avLst/>
          </a:prstGeom>
          <a:noFill/>
        </p:spPr>
        <p:txBody>
          <a:bodyPr wrap="square" rtlCol="0">
            <a:spAutoFit/>
          </a:bodyPr>
          <a:lstStyle/>
          <a:p>
            <a:r>
              <a:rPr lang="en-GB" dirty="0" smtClean="0">
                <a:solidFill>
                  <a:prstClr val="white"/>
                </a:solidFill>
                <a:hlinkClick r:id="rId3" action="ppaction://hlinksldjump"/>
              </a:rPr>
              <a:t>E-mail</a:t>
            </a:r>
            <a:endParaRPr lang="en-GB" dirty="0" smtClean="0">
              <a:solidFill>
                <a:prstClr val="white"/>
              </a:solidFill>
            </a:endParaRPr>
          </a:p>
          <a:p>
            <a:r>
              <a:rPr lang="en-GB" dirty="0" smtClean="0">
                <a:solidFill>
                  <a:prstClr val="white"/>
                </a:solidFill>
                <a:hlinkClick r:id="rId4" action="ppaction://hlinksldjump"/>
              </a:rPr>
              <a:t>Embedded Computer</a:t>
            </a:r>
            <a:endParaRPr lang="en-GB" dirty="0" smtClean="0">
              <a:solidFill>
                <a:prstClr val="white"/>
              </a:solidFill>
            </a:endParaRPr>
          </a:p>
          <a:p>
            <a:r>
              <a:rPr lang="en-GB" dirty="0" smtClean="0">
                <a:solidFill>
                  <a:prstClr val="white"/>
                </a:solidFill>
                <a:hlinkClick r:id="rId5" action="ppaction://hlinksldjump"/>
              </a:rPr>
              <a:t>Encryption</a:t>
            </a:r>
            <a:endParaRPr lang="en-GB" dirty="0" smtClean="0">
              <a:solidFill>
                <a:prstClr val="white"/>
              </a:solidFill>
            </a:endParaRPr>
          </a:p>
          <a:p>
            <a:r>
              <a:rPr lang="en-GB" dirty="0" smtClean="0">
                <a:solidFill>
                  <a:prstClr val="white"/>
                </a:solidFill>
                <a:hlinkClick r:id="rId6" action="ppaction://hlinksldjump"/>
              </a:rPr>
              <a:t>Evaluation (Software Development)</a:t>
            </a:r>
            <a:endParaRPr lang="en-GB" dirty="0" smtClean="0">
              <a:solidFill>
                <a:prstClr val="white"/>
              </a:solidFill>
            </a:endParaRPr>
          </a:p>
          <a:p>
            <a:r>
              <a:rPr lang="en-GB" dirty="0" smtClean="0">
                <a:solidFill>
                  <a:prstClr val="white"/>
                </a:solidFill>
                <a:hlinkClick r:id="rId7" action="ppaction://hlinksldjump"/>
              </a:rPr>
              <a:t>Evaluation (Information Solutions Development)</a:t>
            </a:r>
            <a:endParaRPr lang="en-GB" dirty="0" smtClean="0">
              <a:solidFill>
                <a:prstClr val="white"/>
              </a:solidFill>
            </a:endParaRPr>
          </a:p>
          <a:p>
            <a:r>
              <a:rPr lang="en-GB" dirty="0" smtClean="0">
                <a:solidFill>
                  <a:prstClr val="white"/>
                </a:solidFill>
                <a:hlinkClick r:id="rId8" action="ppaction://hlinksldjump"/>
              </a:rPr>
              <a:t>Expert System</a:t>
            </a:r>
            <a:endParaRPr lang="en-GB" dirty="0" smtClean="0">
              <a:solidFill>
                <a:prstClr val="white"/>
              </a:solidFill>
            </a:endParaRPr>
          </a:p>
          <a:p>
            <a:r>
              <a:rPr lang="en-GB" dirty="0" smtClean="0">
                <a:solidFill>
                  <a:prstClr val="white"/>
                </a:solidFill>
                <a:hlinkClick r:id="rId9" action="ppaction://hlinksldjump"/>
              </a:rPr>
              <a:t>Exponent</a:t>
            </a:r>
            <a:endParaRPr lang="en-GB" dirty="0">
              <a:solidFill>
                <a:prstClr val="white"/>
              </a:solidFill>
            </a:endParaRPr>
          </a:p>
        </p:txBody>
      </p:sp>
      <p:sp>
        <p:nvSpPr>
          <p:cNvPr id="7" name="Action Button: Back or Previous 6">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406657497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a:t>
            </a:r>
            <a:endParaRPr lang="en-GB" sz="4000" dirty="0">
              <a:effectLst>
                <a:outerShdw blurRad="38100" dist="38100" dir="2700000" algn="tl">
                  <a:srgbClr val="000000">
                    <a:alpha val="43137"/>
                  </a:srgbClr>
                </a:outerShdw>
              </a:effectLst>
            </a:endParaRPr>
          </a:p>
        </p:txBody>
      </p:sp>
      <p:sp>
        <p:nvSpPr>
          <p:cNvPr id="3" name="TextBox 2"/>
          <p:cNvSpPr txBox="1"/>
          <p:nvPr/>
        </p:nvSpPr>
        <p:spPr>
          <a:xfrm>
            <a:off x="467544" y="1916832"/>
            <a:ext cx="8311331" cy="3477875"/>
          </a:xfrm>
          <a:prstGeom prst="rect">
            <a:avLst/>
          </a:prstGeom>
          <a:noFill/>
        </p:spPr>
        <p:txBody>
          <a:bodyPr wrap="square" rtlCol="0">
            <a:spAutoFit/>
          </a:bodyPr>
          <a:lstStyle/>
          <a:p>
            <a:r>
              <a:rPr lang="en-GB" sz="2200" b="1" dirty="0" smtClean="0">
                <a:solidFill>
                  <a:prstClr val="black"/>
                </a:solidFill>
              </a:rPr>
              <a:t>Text can be transferred between different application packages when it is stored in a standard file format which is understood by both packages.   </a:t>
            </a:r>
            <a:r>
              <a:rPr lang="en-GB" sz="2200" b="1" dirty="0" smtClean="0">
                <a:solidFill>
                  <a:prstClr val="white"/>
                </a:solidFill>
              </a:rPr>
              <a:t>ASCII (American Standard Code for Information Interchange) is the most common file format used to store text. </a:t>
            </a:r>
            <a:r>
              <a:rPr lang="en-GB" sz="2200" dirty="0" smtClean="0">
                <a:solidFill>
                  <a:prstClr val="black"/>
                </a:solidFill>
              </a:rPr>
              <a:t> ASCII codes each individual character with its own number and because an ASCII file holds no formatting information this makes ASCII file types readable by most application programs.  </a:t>
            </a:r>
            <a:r>
              <a:rPr lang="en-GB" sz="2200" b="1" dirty="0" smtClean="0">
                <a:solidFill>
                  <a:prstClr val="white"/>
                </a:solidFill>
              </a:rPr>
              <a:t>ASCII files therefore are plain text files and can be identified with the file extension .TXT.</a:t>
            </a:r>
            <a:endParaRPr lang="en-GB" sz="2200" b="1" dirty="0">
              <a:solidFill>
                <a:prstClr val="white"/>
              </a:solidFill>
            </a:endParaRPr>
          </a:p>
        </p:txBody>
      </p:sp>
      <p:sp>
        <p:nvSpPr>
          <p:cNvPr id="4" name="AutoShape 2" descr="data:image/jpg;base64,/9j/4AAQSkZJRgABAQAAAQABAAD/2wCEAAkGBg8SEA0NDw8ODRANDQ8QDxAXDhAQFw8QFhUVFRQQFBIXHSYeFxkmGRQUHy8gIycpLCwsFR4xNTAqNSYrLCkBCQoKDgwOGg8PGTQlHiQ1Ly40LS81Mi0tMzU1NSw2LCw0LS8pKSk1LCw1NSovNSwpLDQpLyw0LCkpLC8pLCwpKf/AABEIAMwAzAMBIgACEQEDEQH/xAAcAAACAQUBAAAAAAAAAAAAAAAAAQIDBAUGBwj/xABNEAABAwIBBgkHBwkGBwAAAAABAAIDBBEFBgcSITFxExQiQVFhgZGhMlJTVJKx0QhCYnKCk9IWI0Njg5SiwcIkRLKzw/AVFzM0c4Sj/8QAGAEBAAMBAAAAAAAAAAAAAAAAAAECBAP/xAAiEQEAAgIBBQADAQAAAAAAAAAAAQIDERIEEyExQSIyoVH/2gAMAwEAAhEDEQA/AOGoWbfk3/ZKStEt+MyVMbmaFuDMRj+dflXEgOwWtzrHuw53SPFBaIVwaN3SFAwHqQUkKRjKVkCQpCM9Clxd3mlBTQqnF3+Y72SgwP8ANd7JQU0KRjPQe4qKAQhCAQhCAQhCAQhCAQhCAQhCAQhCDdcL5eDgbTT4s4bmywA/4olinsWSyPOlh+Lxc7H0E46g18kbj/8ARqtHsQWD2Kg9iv3sVu9iCyexUXNV49iovYgoMfZXcUytXMSY+yDLxyK4Y9YuGVXkciC/a9VAVaseqzXIK3Bt81p+yEcWjP6NnsN+CTSpgoIcRi9Gz2Qo/wDDIfRM7irgJoLQ4RB6Md5+KRwSDzD7TleoQWBwGDocPtFQOT0PS8faHwWTui6DFHJyLzpO9vwVPKXA2QxUU8IOhPG+OS5JtURO5e67XRut9JZm6v20gqaDEKTbJC0V9OPpRAtmaN8Tif2QQc4QhCAQhCDf8zNJHPWVVFNpcHV0MjXWOibsfHICDzHkLrgzSYZztnd+3cPcuMZnqrQxmh/WGWP2o3L02g0k5osK9HP+8SKIzP4TfXFOerjMuvuK3dJBpRzP4P6vL+91H4lE5ncG9Xl/e6j8S3ZJBpf/ACgwX1Vx/wDYnP8AUkcz2C+qH94n/Et0SQafFmkwVv8Ac775pj73K4bmtwf1Jv3kv4ltCAUGuNzYYR6m37yX8SuBm5wn1GH+P4rPNcqgKDADN1hPqMP8fxVRmb/Ch/cKc7w4/wA1nQVIFBg/yCwr1Cm9g/FSbkJhY1igptX0D8VnEIMP+ReG+o033YT/ACLw31Gm+7CzCEGKGSWHjUKKl1fqWp/kpQepUv3LVlUIMYzJehGyjpR+wYfeFViwKkadJlNTsNiLiFjTYixFwNhBI7VfIQeQ8tsnjQ19XR69GKU8ETzxO5UZvz8kjtBWDXbflEZOf9nibB000+re+J3+MdjVxJAIQhBnMh6rg8Sw6TzayAHc54afevWhXjWkqCySOQbY3teN7SD/ACXsiJ4c1rhrDgCNx1oGkpJIIpKSSCKSkkgihNJAAqbXKCAUFcFSBVFrlUBQVAVJUwVIFBJNLwVCbEIWa3yxM+tI1vvKmI36RMxHtcJrEOysoA5reNwOLnBoDX6dydQF23WXUzW1fcIretvU7CEIVVmEy1yfFbQVdFYF0sR4Lqmbyoz7QA7V5EewglpBBBIIIsQecEL2svMGeXJ3iuKzlotFWDjMfRd5PCD2w7vQaMhCEAvXmSdVwtBQS7dOjpyd+g2/jdeQ16lzUVXCYPh552ROjP2XuHusg2xJSSQRSUkkEUlJJBFJSSQY/F8agpmtkqJODa92i06L3Xda9uSDzdK16ozo4e3yeMSHqiAHe4/yWaymyebWQiBzzFaRrw8NDiLAgixI5iteizT0gB0paiR1jbXGwX5rjRPP1rRjjFr897Uty34Wk+eCIf8ATpJXfWkY33AqlR50aqeVkEFPTRvlJbHpyPfpPsdFurR1k2HatLwOGNtZTx1DGvj4w2OVpGognRJI36+xdso8CpIiDFTQRFp1ERMBB6QbLRljFi8cduccr/Wj4RnQqG1HB1zGMj0ix4bG5joXecQSSQOcf7O0Zd4/wNDpwyWfUuYyJ7XfNPKc9pH0Ra/0grDLjIoVTTUQANqWDWNgnaPmn6XQexcumrpSxlPI52hTueWxn9GTbTFubZsXXFjx5prevjXuGXLfJjrNZ879S3DAsn6uupZ5hO8ycYYyMvmk0SwNPCdPO5nsq3x3IGelgNTJJFJZ7Gua0OuA640i49dh2rpGSGH8BRUsXPwQe/re/lnXz7bdgVzlBQcPS1MG0yQu0frAXb4gKsdbauXUfrv+Kz0NLYtz+2v60LI7Iinq6cVD5pw4SOY5jdBuiRaxDiDzEHYuntGoDbYWXNs02I2fVUp+c1szR1tOi/3t7iukrj1tr92a2nx8dehrSMUWrHn6aaSFibjXM8/WTnD4eysaLyUEmkf/AAyWa8djgw9h6V0xW+IULJ4ZqeUaUc8T43jpa4Fpt160Hi9CvsbwmSlqaikl8unmfG7Va+ibBw6iLHtVigF6OzD1WlhWh6Gqmb32d/UvOK7t8narvT18PmVEb/bZb/TQddSUkkEUlJJBFJSSQRSUkkEUlJJBxDLOjMNfVBur87wrPtgPHibdi7Jh1WJYYJhrEsTH+00Fc7zrUNqinnH6WEsO9jjbwd4LZ83VZwlBE29zA+SI7gdJv8LgOxbc35Yq2cq+LTDY5Zmsa57jZrGlzj0NAufBcIJmraqV0bDJLUPllDR0a3kDsC6jnIxPgqGRgNnVLhCPqnW8+yCPtBazmjwy8tTVkao2NiZ9Z3Kd4NHeVbp57WO2RTLXnMVGQWXBpyKOqJ4Eusx5vendfySPMv3LrDXbCN4PuK5/lxkGZyaqkaOHJ/Ox3a0S/TF7AO6enfty+QtBiEERgq+DMbQOB/Oab4+lhsLaPRr1Kuft5K9ys6n7CMXOk8J9f60+nPEsa0fJj4yW/sphq7tMeyuurW8ZyJpqqdtTK6UODGtsxwbfRJIJNiefmWxNVOoy1yRWY961KOnxWxTaPm9wkmkhZWo00kIOAfKCyc4OsgxBjeRWR6EhtsmjAFzvYW+y5cnXqrOrk7xzC6qNrdKWBvGYdVzpxgkgdZZpjtXlVALrvydaq1TiEPn08T/YeW/6i5Eui5h6rRxYM9LSzN7tF/8ASg9IJKSSCKSkkgikpJIIpFSSQc5yqyrroqienZI2JrHcgiNt9EgFpLnX12I2WW8YTWcLT0823hYWOO8gX8bqNRgNK+QzyQRySEAFzhpbBYajq8FeMjDQGtAaBqAAAA3Bdb3rNYiIViJiWt5c5OyVcMTIQ0yRzXGk7RGiWkO19jUsismpqNkzJZI38K5rg1ulyCAQdZ231c3MtmSUdy3Dh8OMb2xeL5O01UYzUMMoi0tBum5rbm1yQ0i51BXNDh0MLeDgijhZe+i1oaCek22nrV0kq8p1rfhOgCptKggFVSrgqQKotKqAoKgKkqYKkCgkmkhA15Hy6wZtLiWIUrLBkVS8MA+aw8prewOA7F64XlbOq22M4prJ/tO37DdSDUVt2aep0MYw83sHSOYdzmOHvstRWXyRqeDr6CS9gyspyT1abQfAlB7ASTZsG5CCKSkkgikpJIIpKSSCKSkkgikpJIIpKSSCKE0kACptKgqb6lrdpG7aguwVIFWHHugJ8PzkoL7hAnpqwFYObWptnJ+CC80l5ZzpMAxjFANnGb7b6y1pPiu65U5ysPoGP05mzTgHRp2OD3OdzBxGpg6z47F5nxTEpKiaaplN5J5XyP6NJxJIHVrsgtVOKQtc1w1FpDhvGsKCEHtKhmD445BsexrhuIuPAqssJkLVcJhuHSbdKjg7wxrT4grOIIpKSSCKSkkgikpJIIpKSSCKSkolAklTkqmjr3fFWslY47OSgvHvA1kgK1lrwPJGl4BWcj+dx7SVYT4owam3ee4d6DIS1Tzz2HQNSsaisYzynC/RtPcsXUYhI7VfRHQNXisTiGIwwt05pWRN6XOAvuG09iDOnHjezW6PWdZ7lMYhqL5HgBouXOcAAOsnUFynGc6DBdlJGZD6R92t3hm09tty0rFsoaqpN55nvAOpl7NbuYNXbtQdlxzO/Q092w6VbIOZhswHrkO37IPYub5RZ0sSq9JnC8Widq4KK7Ljoc/ynbr26lqCEDJSQhAIQhB6mzOVfCYNQ/q2yR+zI4LdFzP5P9WXYW5noayZg7Qx/wDWumoIpKSSCKSkkgikm4gbVRfUDm1oKipvlA2lW75nHnsqLuk6kFaSs80d6tpJCdpJVvNXNGzlHw71YzVj3c+iOgavFBezVDG7SN209yx8+KHYwW6zr8FayEAFxIAAuSSAAOkk7Fp+PZy6GC7Y3GrkGrRYeSD1yHV3XQbVNI52txJWBxrKujpbiaZumP0TeW/dojZ22XMMczi11RdofxaM/Mju0kdBf5R7wtYJQbxjWdOd920rBTt882e89fmt7itMqqySVxkle+V52uc4uJ7SqKEAhCEAhCEAhCEAhCEHdPk41d4cSh8yankA+u17T/lhdoBXn75OtXasr4vSUjX9rJGj3PK76gmkVAuPSoOQSdIN6pPmPNqQVQknA2a0DcqMkjRtKpSzuPVuVs4IJy1p+aLdZVlK8naSVi8oMsKGjB4xOxrxsiby5D1aA2dtlzDKDPTO/SZRRCmbs4V9pJD1hvkt8d6DqmI4jBAzhJ5Y4Wec5wbfqHSeoLnuP54oWXZRRGd3pX3YwdYZ5Tu23auWV+JTTvMs8skzztc5xcdwvsHUFbIMvjeVdZVm9RM5zb3EY5LG7mDV2nWsQhCAQhCAQhCAQhCAQhCAQhCAQhCDoGY7EWxYvC1xsKiGaEfWLdJo72r0rey8X0tU+N8c0biySJ7XscNrXtILXDrBAXpnIDOnSYhHHHI9lPWgASQuIaJHedCT5QPm7R4oN2MnUqb5TzBVHNVhieJQU7DLUTRU8Y+e94YD1C+09Q1oJvudqovsASbAAXJ2ADpJXNMp8/FLHpR0ETqt4uOFfeOMdYb5T/4d65PlHl1iFcTxmocYybiFv5uMfYGo7zdB2vKXOzhtLpMY81so+ZEQWg/Sl8kdl9y5XlFnbxGp0mRvFFEfmREhxH0pfK7rLSUIG5xJJJJJNydtykhCAQhCAQhCAQhCAQhCAQhCAQhCAQhCAQhCAQhCDK0+VVexoZHXVkbRsa2qnaBuAdZWFVWSSuL5ZHyuO1znueT2nWqKEAhCEAhCEAhCEAhCEAhCEAhCEAhCEAhCEAhCEAhCEH//2Q=="/>
          <p:cNvSpPr>
            <a:spLocks noChangeAspect="1" noChangeArrowheads="1"/>
          </p:cNvSpPr>
          <p:nvPr/>
        </p:nvSpPr>
        <p:spPr bwMode="auto">
          <a:xfrm>
            <a:off x="120650" y="-1076325"/>
            <a:ext cx="1943100"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5013176"/>
            <a:ext cx="1511052" cy="1511052"/>
          </a:xfrm>
          <a:prstGeom prst="rect">
            <a:avLst/>
          </a:prstGeom>
        </p:spPr>
      </p:pic>
      <p:sp>
        <p:nvSpPr>
          <p:cNvPr id="7" name="Action Button: Home 6">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ction Button: Back or Previous 9">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18949225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 - Text</a:t>
            </a:r>
            <a:endParaRPr lang="en-GB" sz="4000" dirty="0">
              <a:effectLst>
                <a:outerShdw blurRad="38100" dist="38100" dir="2700000" algn="tl">
                  <a:srgbClr val="000000">
                    <a:alpha val="43137"/>
                  </a:srgbClr>
                </a:outerShdw>
              </a:effectLst>
            </a:endParaRPr>
          </a:p>
        </p:txBody>
      </p:sp>
      <p:sp>
        <p:nvSpPr>
          <p:cNvPr id="4" name="AutoShape 2" descr="data:image/jpg;base64,/9j/4AAQSkZJRgABAQAAAQABAAD/2wCEAAkGBg8SEA0NDw8ODRANDQ8QDxAXDhAQFw8QFhUVFRQQFBIXHSYeFxkmGRQUHy8gIycpLCwsFR4xNTAqNSYrLCkBCQoKDgwOGg8PGTQlHiQ1Ly40LS81Mi0tMzU1NSw2LCw0LS8pKSk1LCw1NSovNSwpLDQpLyw0LCkpLC8pLCwpKf/AABEIAMwAzAMBIgACEQEDEQH/xAAcAAACAQUBAAAAAAAAAAAAAAAAAQIDBAUGBwj/xABNEAABAwIBBgkHBwkGBwAAAAABAAIDBBEFBgcSITFxExQiQVFhgZGhMlJTVJKx0QhCYnKCk9IWI0Njg5SiwcIkRLKzw/AVFzM0c4Sj/8QAGAEBAAMBAAAAAAAAAAAAAAAAAAECBAP/xAAiEQEAAgIBBQADAQAAAAAAAAAAAQIDERIEEyExQSIyoVH/2gAMAwEAAhEDEQA/AOGoWbfk3/ZKStEt+MyVMbmaFuDMRj+dflXEgOwWtzrHuw53SPFBaIVwaN3SFAwHqQUkKRjKVkCQpCM9Clxd3mlBTQqnF3+Y72SgwP8ANd7JQU0KRjPQe4qKAQhCAQhCAQhCAQhCAQhCAQhCAQhCDdcL5eDgbTT4s4bmywA/4olinsWSyPOlh+Lxc7H0E46g18kbj/8ARqtHsQWD2Kg9iv3sVu9iCyexUXNV49iovYgoMfZXcUytXMSY+yDLxyK4Y9YuGVXkciC/a9VAVaseqzXIK3Bt81p+yEcWjP6NnsN+CTSpgoIcRi9Gz2Qo/wDDIfRM7irgJoLQ4RB6Md5+KRwSDzD7TleoQWBwGDocPtFQOT0PS8faHwWTui6DFHJyLzpO9vwVPKXA2QxUU8IOhPG+OS5JtURO5e67XRut9JZm6v20gqaDEKTbJC0V9OPpRAtmaN8Tif2QQc4QhCAQhCDf8zNJHPWVVFNpcHV0MjXWOibsfHICDzHkLrgzSYZztnd+3cPcuMZnqrQxmh/WGWP2o3L02g0k5osK9HP+8SKIzP4TfXFOerjMuvuK3dJBpRzP4P6vL+91H4lE5ncG9Xl/e6j8S3ZJBpf/ACgwX1Vx/wDYnP8AUkcz2C+qH94n/Et0SQafFmkwVv8Ac775pj73K4bmtwf1Jv3kv4ltCAUGuNzYYR6m37yX8SuBm5wn1GH+P4rPNcqgKDADN1hPqMP8fxVRmb/Ch/cKc7w4/wA1nQVIFBg/yCwr1Cm9g/FSbkJhY1igptX0D8VnEIMP+ReG+o033YT/ACLw31Gm+7CzCEGKGSWHjUKKl1fqWp/kpQepUv3LVlUIMYzJehGyjpR+wYfeFViwKkadJlNTsNiLiFjTYixFwNhBI7VfIQeQ8tsnjQ19XR69GKU8ETzxO5UZvz8kjtBWDXbflEZOf9nibB000+re+J3+MdjVxJAIQhBnMh6rg8Sw6TzayAHc54afevWhXjWkqCySOQbY3teN7SD/ACXsiJ4c1rhrDgCNx1oGkpJIIpKSSCKSkkgihNJAAqbXKCAUFcFSBVFrlUBQVAVJUwVIFBJNLwVCbEIWa3yxM+tI1vvKmI36RMxHtcJrEOysoA5reNwOLnBoDX6dydQF23WXUzW1fcIretvU7CEIVVmEy1yfFbQVdFYF0sR4Lqmbyoz7QA7V5EewglpBBBIIIsQecEL2svMGeXJ3iuKzlotFWDjMfRd5PCD2w7vQaMhCEAvXmSdVwtBQS7dOjpyd+g2/jdeQ16lzUVXCYPh552ROjP2XuHusg2xJSSQRSUkkEUlJJBFJSSQY/F8agpmtkqJODa92i06L3Xda9uSDzdK16ozo4e3yeMSHqiAHe4/yWaymyebWQiBzzFaRrw8NDiLAgixI5iteizT0gB0paiR1jbXGwX5rjRPP1rRjjFr897Uty34Wk+eCIf8ATpJXfWkY33AqlR50aqeVkEFPTRvlJbHpyPfpPsdFurR1k2HatLwOGNtZTx1DGvj4w2OVpGognRJI36+xdso8CpIiDFTQRFp1ERMBB6QbLRljFi8cduccr/Wj4RnQqG1HB1zGMj0ix4bG5joXecQSSQOcf7O0Zd4/wNDpwyWfUuYyJ7XfNPKc9pH0Ra/0grDLjIoVTTUQANqWDWNgnaPmn6XQexcumrpSxlPI52hTueWxn9GTbTFubZsXXFjx5prevjXuGXLfJjrNZ879S3DAsn6uupZ5hO8ycYYyMvmk0SwNPCdPO5nsq3x3IGelgNTJJFJZ7Gua0OuA640i49dh2rpGSGH8BRUsXPwQe/re/lnXz7bdgVzlBQcPS1MG0yQu0frAXb4gKsdbauXUfrv+Kz0NLYtz+2v60LI7Iinq6cVD5pw4SOY5jdBuiRaxDiDzEHYuntGoDbYWXNs02I2fVUp+c1szR1tOi/3t7iukrj1tr92a2nx8dehrSMUWrHn6aaSFibjXM8/WTnD4eysaLyUEmkf/AAyWa8djgw9h6V0xW+IULJ4ZqeUaUc8T43jpa4Fpt160Hi9CvsbwmSlqaikl8unmfG7Va+ibBw6iLHtVigF6OzD1WlhWh6Gqmb32d/UvOK7t8narvT18PmVEb/bZb/TQddSUkkEUlJJBFJSSQRSUkkEUlJJBxDLOjMNfVBur87wrPtgPHibdi7Jh1WJYYJhrEsTH+00Fc7zrUNqinnH6WEsO9jjbwd4LZ83VZwlBE29zA+SI7gdJv8LgOxbc35Yq2cq+LTDY5Zmsa57jZrGlzj0NAufBcIJmraqV0bDJLUPllDR0a3kDsC6jnIxPgqGRgNnVLhCPqnW8+yCPtBazmjwy8tTVkao2NiZ9Z3Kd4NHeVbp57WO2RTLXnMVGQWXBpyKOqJ4Eusx5vendfySPMv3LrDXbCN4PuK5/lxkGZyaqkaOHJ/Ox3a0S/TF7AO6enfty+QtBiEERgq+DMbQOB/Oab4+lhsLaPRr1Kuft5K9ys6n7CMXOk8J9f60+nPEsa0fJj4yW/sphq7tMeyuurW8ZyJpqqdtTK6UODGtsxwbfRJIJNiefmWxNVOoy1yRWY961KOnxWxTaPm9wkmkhZWo00kIOAfKCyc4OsgxBjeRWR6EhtsmjAFzvYW+y5cnXqrOrk7xzC6qNrdKWBvGYdVzpxgkgdZZpjtXlVALrvydaq1TiEPn08T/YeW/6i5Eui5h6rRxYM9LSzN7tF/8ASg9IJKSSCKSkkgikpJIIpFSSQc5yqyrroqienZI2JrHcgiNt9EgFpLnX12I2WW8YTWcLT0823hYWOO8gX8bqNRgNK+QzyQRySEAFzhpbBYajq8FeMjDQGtAaBqAAAA3Bdb3rNYiIViJiWt5c5OyVcMTIQ0yRzXGk7RGiWkO19jUsismpqNkzJZI38K5rg1ulyCAQdZ231c3MtmSUdy3Dh8OMb2xeL5O01UYzUMMoi0tBum5rbm1yQ0i51BXNDh0MLeDgijhZe+i1oaCek22nrV0kq8p1rfhOgCptKggFVSrgqQKotKqAoKgKkqYKkCgkmkhA15Hy6wZtLiWIUrLBkVS8MA+aw8prewOA7F64XlbOq22M4prJ/tO37DdSDUVt2aep0MYw83sHSOYdzmOHvstRWXyRqeDr6CS9gyspyT1abQfAlB7ASTZsG5CCKSkkgikpJIIpKSSCKSkkgikpJIIpKSSCKE0kACptKgqb6lrdpG7aguwVIFWHHugJ8PzkoL7hAnpqwFYObWptnJ+CC80l5ZzpMAxjFANnGb7b6y1pPiu65U5ysPoGP05mzTgHRp2OD3OdzBxGpg6z47F5nxTEpKiaaplN5J5XyP6NJxJIHVrsgtVOKQtc1w1FpDhvGsKCEHtKhmD445BsexrhuIuPAqssJkLVcJhuHSbdKjg7wxrT4grOIIpKSSCKSkkgikpJIIpKSSCKSkolAklTkqmjr3fFWslY47OSgvHvA1kgK1lrwPJGl4BWcj+dx7SVYT4owam3ee4d6DIS1Tzz2HQNSsaisYzynC/RtPcsXUYhI7VfRHQNXisTiGIwwt05pWRN6XOAvuG09iDOnHjezW6PWdZ7lMYhqL5HgBouXOcAAOsnUFynGc6DBdlJGZD6R92t3hm09tty0rFsoaqpN55nvAOpl7NbuYNXbtQdlxzO/Q092w6VbIOZhswHrkO37IPYub5RZ0sSq9JnC8Widq4KK7Ljoc/ynbr26lqCEDJSQhAIQhB6mzOVfCYNQ/q2yR+zI4LdFzP5P9WXYW5noayZg7Qx/wDWumoIpKSSCKSkkgikm4gbVRfUDm1oKipvlA2lW75nHnsqLuk6kFaSs80d6tpJCdpJVvNXNGzlHw71YzVj3c+iOgavFBezVDG7SN209yx8+KHYwW6zr8FayEAFxIAAuSSAAOkk7Fp+PZy6GC7Y3GrkGrRYeSD1yHV3XQbVNI52txJWBxrKujpbiaZumP0TeW/dojZ22XMMczi11RdofxaM/Mju0kdBf5R7wtYJQbxjWdOd920rBTt882e89fmt7itMqqySVxkle+V52uc4uJ7SqKEAhCEAhCEAhCEAhCEHdPk41d4cSh8yankA+u17T/lhdoBXn75OtXasr4vSUjX9rJGj3PK76gmkVAuPSoOQSdIN6pPmPNqQVQknA2a0DcqMkjRtKpSzuPVuVs4IJy1p+aLdZVlK8naSVi8oMsKGjB4xOxrxsiby5D1aA2dtlzDKDPTO/SZRRCmbs4V9pJD1hvkt8d6DqmI4jBAzhJ5Y4Wec5wbfqHSeoLnuP54oWXZRRGd3pX3YwdYZ5Tu23auWV+JTTvMs8skzztc5xcdwvsHUFbIMvjeVdZVm9RM5zb3EY5LG7mDV2nWsQhCAQhCAQhCAQhCAQhCAQhCAQhCDoGY7EWxYvC1xsKiGaEfWLdJo72r0rey8X0tU+N8c0biySJ7XscNrXtILXDrBAXpnIDOnSYhHHHI9lPWgASQuIaJHedCT5QPm7R4oN2MnUqb5TzBVHNVhieJQU7DLUTRU8Y+e94YD1C+09Q1oJvudqovsASbAAXJ2ADpJXNMp8/FLHpR0ETqt4uOFfeOMdYb5T/4d65PlHl1iFcTxmocYybiFv5uMfYGo7zdB2vKXOzhtLpMY81so+ZEQWg/Sl8kdl9y5XlFnbxGp0mRvFFEfmREhxH0pfK7rLSUIG5xJJJJJNydtykhCAQhCAQhCAQhCAQhCAQhCAQhCAQhCAQhCAQhCDK0+VVexoZHXVkbRsa2qnaBuAdZWFVWSSuL5ZHyuO1znueT2nWqKEAhCEAhCEAhCEAhCEAhCEAhCEAhCEAhCEAhCEAhCEH//2Q=="/>
          <p:cNvSpPr>
            <a:spLocks noChangeAspect="1" noChangeArrowheads="1"/>
          </p:cNvSpPr>
          <p:nvPr/>
        </p:nvSpPr>
        <p:spPr bwMode="auto">
          <a:xfrm>
            <a:off x="120650" y="-1076325"/>
            <a:ext cx="1943100"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sp>
        <p:nvSpPr>
          <p:cNvPr id="9" name="TextBox 8"/>
          <p:cNvSpPr txBox="1"/>
          <p:nvPr/>
        </p:nvSpPr>
        <p:spPr>
          <a:xfrm>
            <a:off x="539552" y="1988840"/>
            <a:ext cx="8136904" cy="3139321"/>
          </a:xfrm>
          <a:prstGeom prst="rect">
            <a:avLst/>
          </a:prstGeom>
          <a:noFill/>
        </p:spPr>
        <p:txBody>
          <a:bodyPr wrap="square" rtlCol="0">
            <a:spAutoFit/>
          </a:bodyPr>
          <a:lstStyle/>
          <a:p>
            <a:r>
              <a:rPr lang="en-GB" sz="2200" b="1" dirty="0" smtClean="0">
                <a:solidFill>
                  <a:prstClr val="white"/>
                </a:solidFill>
              </a:rPr>
              <a:t>RTF (Rich Text Format) </a:t>
            </a:r>
            <a:r>
              <a:rPr lang="en-GB" sz="2200" dirty="0" smtClean="0">
                <a:solidFill>
                  <a:prstClr val="black"/>
                </a:solidFill>
              </a:rPr>
              <a:t>is a standard file format which can be used to store data from word processing applications.  </a:t>
            </a:r>
            <a:r>
              <a:rPr lang="en-GB" sz="2200" b="1" dirty="0" smtClean="0">
                <a:solidFill>
                  <a:prstClr val="black"/>
                </a:solidFill>
              </a:rPr>
              <a:t>In addition to the text, RTF holds formatting information,</a:t>
            </a:r>
            <a:r>
              <a:rPr lang="en-GB" sz="2200" dirty="0" smtClean="0">
                <a:solidFill>
                  <a:prstClr val="black"/>
                </a:solidFill>
              </a:rPr>
              <a:t> </a:t>
            </a:r>
            <a:r>
              <a:rPr lang="en-GB" sz="2200" dirty="0" err="1" smtClean="0">
                <a:solidFill>
                  <a:prstClr val="black"/>
                </a:solidFill>
              </a:rPr>
              <a:t>ie</a:t>
            </a:r>
            <a:r>
              <a:rPr lang="en-GB" sz="2200" dirty="0" smtClean="0">
                <a:solidFill>
                  <a:prstClr val="black"/>
                </a:solidFill>
              </a:rPr>
              <a:t> the styles, sizes, colours, alignment, font used in the documents</a:t>
            </a:r>
            <a:r>
              <a:rPr lang="en-GB" sz="2200" b="1" dirty="0" smtClean="0">
                <a:solidFill>
                  <a:prstClr val="black"/>
                </a:solidFill>
              </a:rPr>
              <a:t>.  Saving a word processed data file in rich text format (RTF) means most data can be transferred to most word processing packages without the format being lost.</a:t>
            </a:r>
            <a:r>
              <a:rPr lang="en-GB" sz="2200" dirty="0" smtClean="0">
                <a:solidFill>
                  <a:prstClr val="black"/>
                </a:solidFill>
              </a:rPr>
              <a:t>  </a:t>
            </a:r>
            <a:r>
              <a:rPr lang="en-GB" sz="2200" b="1" dirty="0" smtClean="0">
                <a:solidFill>
                  <a:prstClr val="white"/>
                </a:solidFill>
              </a:rPr>
              <a:t>A rich text file is identified with the file extension .RTF</a:t>
            </a:r>
            <a:endParaRPr lang="en-GB" sz="2200" b="1" dirty="0">
              <a:solidFill>
                <a:prstClr val="white"/>
              </a:solidFill>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7081" y="5138994"/>
            <a:ext cx="1379066" cy="1379066"/>
          </a:xfrm>
          <a:prstGeom prst="rect">
            <a:avLst/>
          </a:prstGeom>
          <a:ln w="25400">
            <a:solidFill>
              <a:schemeClr val="bg1"/>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Back or Previous 11">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193422447"/>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 - Text</a:t>
            </a:r>
            <a:endParaRPr lang="en-GB" sz="4000" dirty="0">
              <a:effectLst>
                <a:outerShdw blurRad="38100" dist="38100" dir="2700000" algn="tl">
                  <a:srgbClr val="000000">
                    <a:alpha val="43137"/>
                  </a:srgbClr>
                </a:outerShdw>
              </a:effectLst>
            </a:endParaRPr>
          </a:p>
        </p:txBody>
      </p:sp>
      <p:sp>
        <p:nvSpPr>
          <p:cNvPr id="4" name="AutoShape 2" descr="data:image/jpg;base64,/9j/4AAQSkZJRgABAQAAAQABAAD/2wCEAAkGBg8SEA0NDw8ODRANDQ8QDxAXDhAQFw8QFhUVFRQQFBIXHSYeFxkmGRQUHy8gIycpLCwsFR4xNTAqNSYrLCkBCQoKDgwOGg8PGTQlHiQ1Ly40LS81Mi0tMzU1NSw2LCw0LS8pKSk1LCw1NSovNSwpLDQpLyw0LCkpLC8pLCwpKf/AABEIAMwAzAMBIgACEQEDEQH/xAAcAAACAQUBAAAAAAAAAAAAAAAAAQIDBAUGBwj/xABNEAABAwIBBgkHBwkGBwAAAAABAAIDBBEFBgcSITFxExQiQVFhgZGhMlJTVJKx0QhCYnKCk9IWI0Njg5SiwcIkRLKzw/AVFzM0c4Sj/8QAGAEBAAMBAAAAAAAAAAAAAAAAAAECBAP/xAAiEQEAAgIBBQADAQAAAAAAAAAAAQIDERIEEyExQSIyoVH/2gAMAwEAAhEDEQA/AOGoWbfk3/ZKStEt+MyVMbmaFuDMRj+dflXEgOwWtzrHuw53SPFBaIVwaN3SFAwHqQUkKRjKVkCQpCM9Clxd3mlBTQqnF3+Y72SgwP8ANd7JQU0KRjPQe4qKAQhCAQhCAQhCAQhCAQhCAQhCAQhCDdcL5eDgbTT4s4bmywA/4olinsWSyPOlh+Lxc7H0E46g18kbj/8ARqtHsQWD2Kg9iv3sVu9iCyexUXNV49iovYgoMfZXcUytXMSY+yDLxyK4Y9YuGVXkciC/a9VAVaseqzXIK3Bt81p+yEcWjP6NnsN+CTSpgoIcRi9Gz2Qo/wDDIfRM7irgJoLQ4RB6Md5+KRwSDzD7TleoQWBwGDocPtFQOT0PS8faHwWTui6DFHJyLzpO9vwVPKXA2QxUU8IOhPG+OS5JtURO5e67XRut9JZm6v20gqaDEKTbJC0V9OPpRAtmaN8Tif2QQc4QhCAQhCDf8zNJHPWVVFNpcHV0MjXWOibsfHICDzHkLrgzSYZztnd+3cPcuMZnqrQxmh/WGWP2o3L02g0k5osK9HP+8SKIzP4TfXFOerjMuvuK3dJBpRzP4P6vL+91H4lE5ncG9Xl/e6j8S3ZJBpf/ACgwX1Vx/wDYnP8AUkcz2C+qH94n/Et0SQafFmkwVv8Ac775pj73K4bmtwf1Jv3kv4ltCAUGuNzYYR6m37yX8SuBm5wn1GH+P4rPNcqgKDADN1hPqMP8fxVRmb/Ch/cKc7w4/wA1nQVIFBg/yCwr1Cm9g/FSbkJhY1igptX0D8VnEIMP+ReG+o033YT/ACLw31Gm+7CzCEGKGSWHjUKKl1fqWp/kpQepUv3LVlUIMYzJehGyjpR+wYfeFViwKkadJlNTsNiLiFjTYixFwNhBI7VfIQeQ8tsnjQ19XR69GKU8ETzxO5UZvz8kjtBWDXbflEZOf9nibB000+re+J3+MdjVxJAIQhBnMh6rg8Sw6TzayAHc54afevWhXjWkqCySOQbY3teN7SD/ACXsiJ4c1rhrDgCNx1oGkpJIIpKSSCKSkkgihNJAAqbXKCAUFcFSBVFrlUBQVAVJUwVIFBJNLwVCbEIWa3yxM+tI1vvKmI36RMxHtcJrEOysoA5reNwOLnBoDX6dydQF23WXUzW1fcIretvU7CEIVVmEy1yfFbQVdFYF0sR4Lqmbyoz7QA7V5EewglpBBBIIIsQecEL2svMGeXJ3iuKzlotFWDjMfRd5PCD2w7vQaMhCEAvXmSdVwtBQS7dOjpyd+g2/jdeQ16lzUVXCYPh552ROjP2XuHusg2xJSSQRSUkkEUlJJBFJSSQY/F8agpmtkqJODa92i06L3Xda9uSDzdK16ozo4e3yeMSHqiAHe4/yWaymyebWQiBzzFaRrw8NDiLAgixI5iteizT0gB0paiR1jbXGwX5rjRPP1rRjjFr897Uty34Wk+eCIf8ATpJXfWkY33AqlR50aqeVkEFPTRvlJbHpyPfpPsdFurR1k2HatLwOGNtZTx1DGvj4w2OVpGognRJI36+xdso8CpIiDFTQRFp1ERMBB6QbLRljFi8cduccr/Wj4RnQqG1HB1zGMj0ix4bG5joXecQSSQOcf7O0Zd4/wNDpwyWfUuYyJ7XfNPKc9pH0Ra/0grDLjIoVTTUQANqWDWNgnaPmn6XQexcumrpSxlPI52hTueWxn9GTbTFubZsXXFjx5prevjXuGXLfJjrNZ879S3DAsn6uupZ5hO8ycYYyMvmk0SwNPCdPO5nsq3x3IGelgNTJJFJZ7Gua0OuA640i49dh2rpGSGH8BRUsXPwQe/re/lnXz7bdgVzlBQcPS1MG0yQu0frAXb4gKsdbauXUfrv+Kz0NLYtz+2v60LI7Iinq6cVD5pw4SOY5jdBuiRaxDiDzEHYuntGoDbYWXNs02I2fVUp+c1szR1tOi/3t7iukrj1tr92a2nx8dehrSMUWrHn6aaSFibjXM8/WTnD4eysaLyUEmkf/AAyWa8djgw9h6V0xW+IULJ4ZqeUaUc8T43jpa4Fpt160Hi9CvsbwmSlqaikl8unmfG7Va+ibBw6iLHtVigF6OzD1WlhWh6Gqmb32d/UvOK7t8narvT18PmVEb/bZb/TQddSUkkEUlJJBFJSSQRSUkkEUlJJBxDLOjMNfVBur87wrPtgPHibdi7Jh1WJYYJhrEsTH+00Fc7zrUNqinnH6WEsO9jjbwd4LZ83VZwlBE29zA+SI7gdJv8LgOxbc35Yq2cq+LTDY5Zmsa57jZrGlzj0NAufBcIJmraqV0bDJLUPllDR0a3kDsC6jnIxPgqGRgNnVLhCPqnW8+yCPtBazmjwy8tTVkao2NiZ9Z3Kd4NHeVbp57WO2RTLXnMVGQWXBpyKOqJ4Eusx5vendfySPMv3LrDXbCN4PuK5/lxkGZyaqkaOHJ/Ox3a0S/TF7AO6enfty+QtBiEERgq+DMbQOB/Oab4+lhsLaPRr1Kuft5K9ys6n7CMXOk8J9f60+nPEsa0fJj4yW/sphq7tMeyuurW8ZyJpqqdtTK6UODGtsxwbfRJIJNiefmWxNVOoy1yRWY961KOnxWxTaPm9wkmkhZWo00kIOAfKCyc4OsgxBjeRWR6EhtsmjAFzvYW+y5cnXqrOrk7xzC6qNrdKWBvGYdVzpxgkgdZZpjtXlVALrvydaq1TiEPn08T/YeW/6i5Eui5h6rRxYM9LSzN7tF/8ASg9IJKSSCKSkkgikpJIIpFSSQc5yqyrroqienZI2JrHcgiNt9EgFpLnX12I2WW8YTWcLT0823hYWOO8gX8bqNRgNK+QzyQRySEAFzhpbBYajq8FeMjDQGtAaBqAAAA3Bdb3rNYiIViJiWt5c5OyVcMTIQ0yRzXGk7RGiWkO19jUsismpqNkzJZI38K5rg1ulyCAQdZ231c3MtmSUdy3Dh8OMb2xeL5O01UYzUMMoi0tBum5rbm1yQ0i51BXNDh0MLeDgijhZe+i1oaCek22nrV0kq8p1rfhOgCptKggFVSrgqQKotKqAoKgKkqYKkCgkmkhA15Hy6wZtLiWIUrLBkVS8MA+aw8prewOA7F64XlbOq22M4prJ/tO37DdSDUVt2aep0MYw83sHSOYdzmOHvstRWXyRqeDr6CS9gyspyT1abQfAlB7ASTZsG5CCKSkkgikpJIIpKSSCKSkkgikpJIIpKSSCKE0kACptKgqb6lrdpG7aguwVIFWHHugJ8PzkoL7hAnpqwFYObWptnJ+CC80l5ZzpMAxjFANnGb7b6y1pPiu65U5ysPoGP05mzTgHRp2OD3OdzBxGpg6z47F5nxTEpKiaaplN5J5XyP6NJxJIHVrsgtVOKQtc1w1FpDhvGsKCEHtKhmD445BsexrhuIuPAqssJkLVcJhuHSbdKjg7wxrT4grOIIpKSSCKSkkgikpJIIpKSSCKSkolAklTkqmjr3fFWslY47OSgvHvA1kgK1lrwPJGl4BWcj+dx7SVYT4owam3ee4d6DIS1Tzz2HQNSsaisYzynC/RtPcsXUYhI7VfRHQNXisTiGIwwt05pWRN6XOAvuG09iDOnHjezW6PWdZ7lMYhqL5HgBouXOcAAOsnUFynGc6DBdlJGZD6R92t3hm09tty0rFsoaqpN55nvAOpl7NbuYNXbtQdlxzO/Q092w6VbIOZhswHrkO37IPYub5RZ0sSq9JnC8Widq4KK7Ljoc/ynbr26lqCEDJSQhAIQhB6mzOVfCYNQ/q2yR+zI4LdFzP5P9WXYW5noayZg7Qx/wDWumoIpKSSCKSkkgikm4gbVRfUDm1oKipvlA2lW75nHnsqLuk6kFaSs80d6tpJCdpJVvNXNGzlHw71YzVj3c+iOgavFBezVDG7SN209yx8+KHYwW6zr8FayEAFxIAAuSSAAOkk7Fp+PZy6GC7Y3GrkGrRYeSD1yHV3XQbVNI52txJWBxrKujpbiaZumP0TeW/dojZ22XMMczi11RdofxaM/Mju0kdBf5R7wtYJQbxjWdOd920rBTt882e89fmt7itMqqySVxkle+V52uc4uJ7SqKEAhCEAhCEAhCEAhCEHdPk41d4cSh8yankA+u17T/lhdoBXn75OtXasr4vSUjX9rJGj3PK76gmkVAuPSoOQSdIN6pPmPNqQVQknA2a0DcqMkjRtKpSzuPVuVs4IJy1p+aLdZVlK8naSVi8oMsKGjB4xOxrxsiby5D1aA2dtlzDKDPTO/SZRRCmbs4V9pJD1hvkt8d6DqmI4jBAzhJ5Y4Wec5wbfqHSeoLnuP54oWXZRRGd3pX3YwdYZ5Tu23auWV+JTTvMs8skzztc5xcdwvsHUFbIMvjeVdZVm9RM5zb3EY5LG7mDV2nWsQhCAQhCAQhCAQhCAQhCAQhCAQhCDoGY7EWxYvC1xsKiGaEfWLdJo72r0rey8X0tU+N8c0biySJ7XscNrXtILXDrBAXpnIDOnSYhHHHI9lPWgASQuIaJHedCT5QPm7R4oN2MnUqb5TzBVHNVhieJQU7DLUTRU8Y+e94YD1C+09Q1oJvudqovsASbAAXJ2ADpJXNMp8/FLHpR0ETqt4uOFfeOMdYb5T/4d65PlHl1iFcTxmocYybiFv5uMfYGo7zdB2vKXOzhtLpMY81so+ZEQWg/Sl8kdl9y5XlFnbxGp0mRvFFEfmREhxH0pfK7rLSUIG5xJJJJJNydtykhCAQhCAQhCAQhCAQhCAQhCAQhCAQhCAQhCAQhCDK0+VVexoZHXVkbRsa2qnaBuAdZWFVWSSuL5ZHyuO1znueT2nWqKEAhCEAhCEAhCEAhCEAhCEAhCEAhCEAhCEAhCEAhCEH//2Q=="/>
          <p:cNvSpPr>
            <a:spLocks noChangeAspect="1" noChangeArrowheads="1"/>
          </p:cNvSpPr>
          <p:nvPr/>
        </p:nvSpPr>
        <p:spPr bwMode="auto">
          <a:xfrm>
            <a:off x="120650" y="-1076325"/>
            <a:ext cx="1943100"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sp>
        <p:nvSpPr>
          <p:cNvPr id="9" name="TextBox 8"/>
          <p:cNvSpPr txBox="1"/>
          <p:nvPr/>
        </p:nvSpPr>
        <p:spPr>
          <a:xfrm>
            <a:off x="539552" y="1988840"/>
            <a:ext cx="8136904" cy="2462213"/>
          </a:xfrm>
          <a:prstGeom prst="rect">
            <a:avLst/>
          </a:prstGeom>
          <a:noFill/>
        </p:spPr>
        <p:txBody>
          <a:bodyPr wrap="square" rtlCol="0">
            <a:spAutoFit/>
          </a:bodyPr>
          <a:lstStyle/>
          <a:p>
            <a:r>
              <a:rPr lang="en-GB" sz="2200" dirty="0" smtClean="0">
                <a:solidFill>
                  <a:schemeClr val="bg1"/>
                </a:solidFill>
              </a:rPr>
              <a:t>A </a:t>
            </a:r>
            <a:r>
              <a:rPr lang="en-GB" sz="2200" b="1" dirty="0" smtClean="0"/>
              <a:t>text (.txt file) </a:t>
            </a:r>
            <a:r>
              <a:rPr lang="en-GB" sz="2200" dirty="0" smtClean="0">
                <a:solidFill>
                  <a:schemeClr val="bg1"/>
                </a:solidFill>
              </a:rPr>
              <a:t>is extremely </a:t>
            </a:r>
            <a:r>
              <a:rPr lang="en-GB" sz="2200" b="1" dirty="0" smtClean="0"/>
              <a:t>portable</a:t>
            </a:r>
            <a:r>
              <a:rPr lang="en-GB" sz="2200" dirty="0" smtClean="0">
                <a:solidFill>
                  <a:schemeClr val="bg1"/>
                </a:solidFill>
              </a:rPr>
              <a:t> as it can be opened in any word processing or text editing application.  Another advantage of </a:t>
            </a:r>
            <a:r>
              <a:rPr lang="en-GB" sz="2200" b="1" dirty="0" smtClean="0"/>
              <a:t>.txt files </a:t>
            </a:r>
            <a:r>
              <a:rPr lang="en-GB" sz="2200" dirty="0" smtClean="0">
                <a:solidFill>
                  <a:schemeClr val="bg1"/>
                </a:solidFill>
              </a:rPr>
              <a:t>is that they take up less storage space than .rtf files.  However, a disadvantage of </a:t>
            </a:r>
            <a:r>
              <a:rPr lang="en-GB" sz="2200" b="1" dirty="0" smtClean="0"/>
              <a:t>.txt files </a:t>
            </a:r>
            <a:r>
              <a:rPr lang="en-GB" sz="2200" dirty="0" smtClean="0">
                <a:solidFill>
                  <a:schemeClr val="bg1"/>
                </a:solidFill>
              </a:rPr>
              <a:t>is that they do not store information about hoe the document has been formatted, things such as alignment style etc.</a:t>
            </a:r>
            <a:endParaRPr lang="en-GB" sz="2200" dirty="0">
              <a:solidFill>
                <a:schemeClr val="bg1"/>
              </a:solidFill>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Back or Previous 11">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5776" y="4448088"/>
            <a:ext cx="1057275" cy="1057275"/>
          </a:xfrm>
          <a:prstGeom prst="rect">
            <a:avLst/>
          </a:prstGeom>
        </p:spPr>
      </p:pic>
    </p:spTree>
    <p:extLst>
      <p:ext uri="{BB962C8B-B14F-4D97-AF65-F5344CB8AC3E}">
        <p14:creationId xmlns:p14="http://schemas.microsoft.com/office/powerpoint/2010/main" val="213749589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 - Sound</a:t>
            </a:r>
            <a:endParaRPr lang="en-GB" sz="4000" dirty="0">
              <a:effectLst>
                <a:outerShdw blurRad="38100" dist="38100" dir="2700000" algn="tl">
                  <a:srgbClr val="000000">
                    <a:alpha val="43137"/>
                  </a:srgbClr>
                </a:outerShdw>
              </a:effectLst>
            </a:endParaRPr>
          </a:p>
        </p:txBody>
      </p:sp>
      <p:sp>
        <p:nvSpPr>
          <p:cNvPr id="4" name="AutoShape 2" descr="data:image/jpg;base64,/9j/4AAQSkZJRgABAQAAAQABAAD/2wCEAAkGBg8SEA0NDw8ODRANDQ8QDxAXDhAQFw8QFhUVFRQQFBIXHSYeFxkmGRQUHy8gIycpLCwsFR4xNTAqNSYrLCkBCQoKDgwOGg8PGTQlHiQ1Ly40LS81Mi0tMzU1NSw2LCw0LS8pKSk1LCw1NSovNSwpLDQpLyw0LCkpLC8pLCwpKf/AABEIAMwAzAMBIgACEQEDEQH/xAAcAAACAQUBAAAAAAAAAAAAAAAAAQIDBAUGBwj/xABNEAABAwIBBgkHBwkGBwAAAAABAAIDBBEFBgcSITFxExQiQVFhgZGhMlJTVJKx0QhCYnKCk9IWI0Njg5SiwcIkRLKzw/AVFzM0c4Sj/8QAGAEBAAMBAAAAAAAAAAAAAAAAAAECBAP/xAAiEQEAAgIBBQADAQAAAAAAAAAAAQIDERIEEyExQSIyoVH/2gAMAwEAAhEDEQA/AOGoWbfk3/ZKStEt+MyVMbmaFuDMRj+dflXEgOwWtzrHuw53SPFBaIVwaN3SFAwHqQUkKRjKVkCQpCM9Clxd3mlBTQqnF3+Y72SgwP8ANd7JQU0KRjPQe4qKAQhCAQhCAQhCAQhCAQhCAQhCAQhCDdcL5eDgbTT4s4bmywA/4olinsWSyPOlh+Lxc7H0E46g18kbj/8ARqtHsQWD2Kg9iv3sVu9iCyexUXNV49iovYgoMfZXcUytXMSY+yDLxyK4Y9YuGVXkciC/a9VAVaseqzXIK3Bt81p+yEcWjP6NnsN+CTSpgoIcRi9Gz2Qo/wDDIfRM7irgJoLQ4RB6Md5+KRwSDzD7TleoQWBwGDocPtFQOT0PS8faHwWTui6DFHJyLzpO9vwVPKXA2QxUU8IOhPG+OS5JtURO5e67XRut9JZm6v20gqaDEKTbJC0V9OPpRAtmaN8Tif2QQc4QhCAQhCDf8zNJHPWVVFNpcHV0MjXWOibsfHICDzHkLrgzSYZztnd+3cPcuMZnqrQxmh/WGWP2o3L02g0k5osK9HP+8SKIzP4TfXFOerjMuvuK3dJBpRzP4P6vL+91H4lE5ncG9Xl/e6j8S3ZJBpf/ACgwX1Vx/wDYnP8AUkcz2C+qH94n/Et0SQafFmkwVv8Ac775pj73K4bmtwf1Jv3kv4ltCAUGuNzYYR6m37yX8SuBm5wn1GH+P4rPNcqgKDADN1hPqMP8fxVRmb/Ch/cKc7w4/wA1nQVIFBg/yCwr1Cm9g/FSbkJhY1igptX0D8VnEIMP+ReG+o033YT/ACLw31Gm+7CzCEGKGSWHjUKKl1fqWp/kpQepUv3LVlUIMYzJehGyjpR+wYfeFViwKkadJlNTsNiLiFjTYixFwNhBI7VfIQeQ8tsnjQ19XR69GKU8ETzxO5UZvz8kjtBWDXbflEZOf9nibB000+re+J3+MdjVxJAIQhBnMh6rg8Sw6TzayAHc54afevWhXjWkqCySOQbY3teN7SD/ACXsiJ4c1rhrDgCNx1oGkpJIIpKSSCKSkkgihNJAAqbXKCAUFcFSBVFrlUBQVAVJUwVIFBJNLwVCbEIWa3yxM+tI1vvKmI36RMxHtcJrEOysoA5reNwOLnBoDX6dydQF23WXUzW1fcIretvU7CEIVVmEy1yfFbQVdFYF0sR4Lqmbyoz7QA7V5EewglpBBBIIIsQecEL2svMGeXJ3iuKzlotFWDjMfRd5PCD2w7vQaMhCEAvXmSdVwtBQS7dOjpyd+g2/jdeQ16lzUVXCYPh552ROjP2XuHusg2xJSSQRSUkkEUlJJBFJSSQY/F8agpmtkqJODa92i06L3Xda9uSDzdK16ozo4e3yeMSHqiAHe4/yWaymyebWQiBzzFaRrw8NDiLAgixI5iteizT0gB0paiR1jbXGwX5rjRPP1rRjjFr897Uty34Wk+eCIf8ATpJXfWkY33AqlR50aqeVkEFPTRvlJbHpyPfpPsdFurR1k2HatLwOGNtZTx1DGvj4w2OVpGognRJI36+xdso8CpIiDFTQRFp1ERMBB6QbLRljFi8cduccr/Wj4RnQqG1HB1zGMj0ix4bG5joXecQSSQOcf7O0Zd4/wNDpwyWfUuYyJ7XfNPKc9pH0Ra/0grDLjIoVTTUQANqWDWNgnaPmn6XQexcumrpSxlPI52hTueWxn9GTbTFubZsXXFjx5prevjXuGXLfJjrNZ879S3DAsn6uupZ5hO8ycYYyMvmk0SwNPCdPO5nsq3x3IGelgNTJJFJZ7Gua0OuA640i49dh2rpGSGH8BRUsXPwQe/re/lnXz7bdgVzlBQcPS1MG0yQu0frAXb4gKsdbauXUfrv+Kz0NLYtz+2v60LI7Iinq6cVD5pw4SOY5jdBuiRaxDiDzEHYuntGoDbYWXNs02I2fVUp+c1szR1tOi/3t7iukrj1tr92a2nx8dehrSMUWrHn6aaSFibjXM8/WTnD4eysaLyUEmkf/AAyWa8djgw9h6V0xW+IULJ4ZqeUaUc8T43jpa4Fpt160Hi9CvsbwmSlqaikl8unmfG7Va+ibBw6iLHtVigF6OzD1WlhWh6Gqmb32d/UvOK7t8narvT18PmVEb/bZb/TQddSUkkEUlJJBFJSSQRSUkkEUlJJBxDLOjMNfVBur87wrPtgPHibdi7Jh1WJYYJhrEsTH+00Fc7zrUNqinnH6WEsO9jjbwd4LZ83VZwlBE29zA+SI7gdJv8LgOxbc35Yq2cq+LTDY5Zmsa57jZrGlzj0NAufBcIJmraqV0bDJLUPllDR0a3kDsC6jnIxPgqGRgNnVLhCPqnW8+yCPtBazmjwy8tTVkao2NiZ9Z3Kd4NHeVbp57WO2RTLXnMVGQWXBpyKOqJ4Eusx5vendfySPMv3LrDXbCN4PuK5/lxkGZyaqkaOHJ/Ox3a0S/TF7AO6enfty+QtBiEERgq+DMbQOB/Oab4+lhsLaPRr1Kuft5K9ys6n7CMXOk8J9f60+nPEsa0fJj4yW/sphq7tMeyuurW8ZyJpqqdtTK6UODGtsxwbfRJIJNiefmWxNVOoy1yRWY961KOnxWxTaPm9wkmkhZWo00kIOAfKCyc4OsgxBjeRWR6EhtsmjAFzvYW+y5cnXqrOrk7xzC6qNrdKWBvGYdVzpxgkgdZZpjtXlVALrvydaq1TiEPn08T/YeW/6i5Eui5h6rRxYM9LSzN7tF/8ASg9IJKSSCKSkkgikpJIIpFSSQc5yqyrroqienZI2JrHcgiNt9EgFpLnX12I2WW8YTWcLT0823hYWOO8gX8bqNRgNK+QzyQRySEAFzhpbBYajq8FeMjDQGtAaBqAAAA3Bdb3rNYiIViJiWt5c5OyVcMTIQ0yRzXGk7RGiWkO19jUsismpqNkzJZI38K5rg1ulyCAQdZ231c3MtmSUdy3Dh8OMb2xeL5O01UYzUMMoi0tBum5rbm1yQ0i51BXNDh0MLeDgijhZe+i1oaCek22nrV0kq8p1rfhOgCptKggFVSrgqQKotKqAoKgKkqYKkCgkmkhA15Hy6wZtLiWIUrLBkVS8MA+aw8prewOA7F64XlbOq22M4prJ/tO37DdSDUVt2aep0MYw83sHSOYdzmOHvstRWXyRqeDr6CS9gyspyT1abQfAlB7ASTZsG5CCKSkkgikpJIIpKSSCKSkkgikpJIIpKSSCKE0kACptKgqb6lrdpG7aguwVIFWHHugJ8PzkoL7hAnpqwFYObWptnJ+CC80l5ZzpMAxjFANnGb7b6y1pPiu65U5ysPoGP05mzTgHRp2OD3OdzBxGpg6z47F5nxTEpKiaaplN5J5XyP6NJxJIHVrsgtVOKQtc1w1FpDhvGsKCEHtKhmD445BsexrhuIuPAqssJkLVcJhuHSbdKjg7wxrT4grOIIpKSSCKSkkgikpJIIpKSSCKSkolAklTkqmjr3fFWslY47OSgvHvA1kgK1lrwPJGl4BWcj+dx7SVYT4owam3ee4d6DIS1Tzz2HQNSsaisYzynC/RtPcsXUYhI7VfRHQNXisTiGIwwt05pWRN6XOAvuG09iDOnHjezW6PWdZ7lMYhqL5HgBouXOcAAOsnUFynGc6DBdlJGZD6R92t3hm09tty0rFsoaqpN55nvAOpl7NbuYNXbtQdlxzO/Q092w6VbIOZhswHrkO37IPYub5RZ0sSq9JnC8Widq4KK7Ljoc/ynbr26lqCEDJSQhAIQhB6mzOVfCYNQ/q2yR+zI4LdFzP5P9WXYW5noayZg7Qx/wDWumoIpKSSCKSkkgikm4gbVRfUDm1oKipvlA2lW75nHnsqLuk6kFaSs80d6tpJCdpJVvNXNGzlHw71YzVj3c+iOgavFBezVDG7SN209yx8+KHYwW6zr8FayEAFxIAAuSSAAOkk7Fp+PZy6GC7Y3GrkGrRYeSD1yHV3XQbVNI52txJWBxrKujpbiaZumP0TeW/dojZ22XMMczi11RdofxaM/Mju0kdBf5R7wtYJQbxjWdOd920rBTt882e89fmt7itMqqySVxkle+V52uc4uJ7SqKEAhCEAhCEAhCEAhCEHdPk41d4cSh8yankA+u17T/lhdoBXn75OtXasr4vSUjX9rJGj3PK76gmkVAuPSoOQSdIN6pPmPNqQVQknA2a0DcqMkjRtKpSzuPVuVs4IJy1p+aLdZVlK8naSVi8oMsKGjB4xOxrxsiby5D1aA2dtlzDKDPTO/SZRRCmbs4V9pJD1hvkt8d6DqmI4jBAzhJ5Y4Wec5wbfqHSeoLnuP54oWXZRRGd3pX3YwdYZ5Tu23auWV+JTTvMs8skzztc5xcdwvsHUFbIMvjeVdZVm9RM5zb3EY5LG7mDV2nWsQhCAQhCAQhCAQhCAQhCAQhCAQhCDoGY7EWxYvC1xsKiGaEfWLdJo72r0rey8X0tU+N8c0biySJ7XscNrXtILXDrBAXpnIDOnSYhHHHI9lPWgASQuIaJHedCT5QPm7R4oN2MnUqb5TzBVHNVhieJQU7DLUTRU8Y+e94YD1C+09Q1oJvudqovsASbAAXJ2ADpJXNMp8/FLHpR0ETqt4uOFfeOMdYb5T/4d65PlHl1iFcTxmocYybiFv5uMfYGo7zdB2vKXOzhtLpMY81so+ZEQWg/Sl8kdl9y5XlFnbxGp0mRvFFEfmREhxH0pfK7rLSUIG5xJJJJJNydtykhCAQhCAQhCAQhCAQhCAQhCAQhCAQhCAQhCAQhCDK0+VVexoZHXVkbRsa2qnaBuAdZWFVWSSuL5ZHyuO1znueT2nWqKEAhCEAhCEAhCEAhCEAhCEAhCEAhCEAhCEAhCEAhCEH//2Q=="/>
          <p:cNvSpPr>
            <a:spLocks noChangeAspect="1" noChangeArrowheads="1"/>
          </p:cNvSpPr>
          <p:nvPr/>
        </p:nvSpPr>
        <p:spPr bwMode="auto">
          <a:xfrm>
            <a:off x="120650" y="-1076325"/>
            <a:ext cx="1943100"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Back or Previous 11">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TextBox 2"/>
          <p:cNvSpPr txBox="1"/>
          <p:nvPr/>
        </p:nvSpPr>
        <p:spPr>
          <a:xfrm>
            <a:off x="361434" y="1824691"/>
            <a:ext cx="8147248" cy="2677656"/>
          </a:xfrm>
          <a:prstGeom prst="rect">
            <a:avLst/>
          </a:prstGeom>
          <a:noFill/>
        </p:spPr>
        <p:txBody>
          <a:bodyPr wrap="square" rtlCol="0">
            <a:spAutoFit/>
          </a:bodyPr>
          <a:lstStyle/>
          <a:p>
            <a:r>
              <a:rPr lang="en-GB" sz="2400" b="1" dirty="0"/>
              <a:t>WAV</a:t>
            </a:r>
            <a:r>
              <a:rPr lang="en-GB" sz="2400" dirty="0">
                <a:solidFill>
                  <a:schemeClr val="bg1"/>
                </a:solidFill>
              </a:rPr>
              <a:t> file format is one step removed from </a:t>
            </a:r>
            <a:r>
              <a:rPr lang="en-GB" sz="2400" b="1" dirty="0" smtClean="0"/>
              <a:t>RAW audio data.</a:t>
            </a:r>
            <a:r>
              <a:rPr lang="en-GB" sz="2400" dirty="0" smtClean="0">
                <a:solidFill>
                  <a:schemeClr val="bg1"/>
                </a:solidFill>
              </a:rPr>
              <a:t>  </a:t>
            </a:r>
            <a:r>
              <a:rPr lang="en-GB" sz="2400" dirty="0">
                <a:solidFill>
                  <a:schemeClr val="bg1"/>
                </a:solidFill>
              </a:rPr>
              <a:t>However </a:t>
            </a:r>
            <a:r>
              <a:rPr lang="en-GB" sz="2400" b="1" dirty="0"/>
              <a:t>WAV</a:t>
            </a:r>
            <a:r>
              <a:rPr lang="en-GB" sz="2400" dirty="0">
                <a:solidFill>
                  <a:schemeClr val="bg1"/>
                </a:solidFill>
              </a:rPr>
              <a:t> files are encoded using </a:t>
            </a:r>
            <a:r>
              <a:rPr lang="en-GB" sz="2400" b="1" dirty="0"/>
              <a:t>lossless compression, </a:t>
            </a:r>
            <a:r>
              <a:rPr lang="en-GB" sz="2400" dirty="0">
                <a:solidFill>
                  <a:schemeClr val="bg1"/>
                </a:solidFill>
              </a:rPr>
              <a:t> by storing the difference between the samples of the audio wave, instead of the actual sound samples themselves, as is done in RAW files.  A </a:t>
            </a:r>
            <a:r>
              <a:rPr lang="en-GB" sz="2400" b="1" dirty="0"/>
              <a:t>WAV </a:t>
            </a:r>
            <a:r>
              <a:rPr lang="en-GB" sz="2400" dirty="0">
                <a:solidFill>
                  <a:schemeClr val="bg1"/>
                </a:solidFill>
              </a:rPr>
              <a:t>file can be a quarter of the size of the same audio file stored in RAW but without any loss of sound quality. </a:t>
            </a:r>
          </a:p>
        </p:txBody>
      </p:sp>
      <p:pic>
        <p:nvPicPr>
          <p:cNvPr id="5" name="Picture 4"/>
          <p:cNvPicPr>
            <a:picLocks noChangeAspect="1"/>
          </p:cNvPicPr>
          <p:nvPr/>
        </p:nvPicPr>
        <p:blipFill>
          <a:blip r:embed="rId3"/>
          <a:stretch>
            <a:fillRect/>
          </a:stretch>
        </p:blipFill>
        <p:spPr>
          <a:xfrm>
            <a:off x="3752932" y="4710773"/>
            <a:ext cx="1018120" cy="1024217"/>
          </a:xfrm>
          <a:prstGeom prst="rect">
            <a:avLst/>
          </a:prstGeom>
        </p:spPr>
      </p:pic>
    </p:spTree>
    <p:extLst>
      <p:ext uri="{BB962C8B-B14F-4D97-AF65-F5344CB8AC3E}">
        <p14:creationId xmlns:p14="http://schemas.microsoft.com/office/powerpoint/2010/main" val="420917076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 - Sound</a:t>
            </a:r>
            <a:endParaRPr lang="en-GB" sz="4000" dirty="0">
              <a:effectLst>
                <a:outerShdw blurRad="38100" dist="38100" dir="2700000" algn="tl">
                  <a:srgbClr val="000000">
                    <a:alpha val="43137"/>
                  </a:srgbClr>
                </a:outerShdw>
              </a:effectLst>
            </a:endParaRPr>
          </a:p>
        </p:txBody>
      </p:sp>
      <p:sp>
        <p:nvSpPr>
          <p:cNvPr id="4" name="AutoShape 2" descr="data:image/jpg;base64,/9j/4AAQSkZJRgABAQAAAQABAAD/2wCEAAkGBg8SEA0NDw8ODRANDQ8QDxAXDhAQFw8QFhUVFRQQFBIXHSYeFxkmGRQUHy8gIycpLCwsFR4xNTAqNSYrLCkBCQoKDgwOGg8PGTQlHiQ1Ly40LS81Mi0tMzU1NSw2LCw0LS8pKSk1LCw1NSovNSwpLDQpLyw0LCkpLC8pLCwpKf/AABEIAMwAzAMBIgACEQEDEQH/xAAcAAACAQUBAAAAAAAAAAAAAAAAAQIDBAUGBwj/xABNEAABAwIBBgkHBwkGBwAAAAABAAIDBBEFBgcSITFxExQiQVFhgZGhMlJTVJKx0QhCYnKCk9IWI0Njg5SiwcIkRLKzw/AVFzM0c4Sj/8QAGAEBAAMBAAAAAAAAAAAAAAAAAAECBAP/xAAiEQEAAgIBBQADAQAAAAAAAAAAAQIDERIEEyExQSIyoVH/2gAMAwEAAhEDEQA/AOGoWbfk3/ZKStEt+MyVMbmaFuDMRj+dflXEgOwWtzrHuw53SPFBaIVwaN3SFAwHqQUkKRjKVkCQpCM9Clxd3mlBTQqnF3+Y72SgwP8ANd7JQU0KRjPQe4qKAQhCAQhCAQhCAQhCAQhCAQhCAQhCDdcL5eDgbTT4s4bmywA/4olinsWSyPOlh+Lxc7H0E46g18kbj/8ARqtHsQWD2Kg9iv3sVu9iCyexUXNV49iovYgoMfZXcUytXMSY+yDLxyK4Y9YuGVXkciC/a9VAVaseqzXIK3Bt81p+yEcWjP6NnsN+CTSpgoIcRi9Gz2Qo/wDDIfRM7irgJoLQ4RB6Md5+KRwSDzD7TleoQWBwGDocPtFQOT0PS8faHwWTui6DFHJyLzpO9vwVPKXA2QxUU8IOhPG+OS5JtURO5e67XRut9JZm6v20gqaDEKTbJC0V9OPpRAtmaN8Tif2QQc4QhCAQhCDf8zNJHPWVVFNpcHV0MjXWOibsfHICDzHkLrgzSYZztnd+3cPcuMZnqrQxmh/WGWP2o3L02g0k5osK9HP+8SKIzP4TfXFOerjMuvuK3dJBpRzP4P6vL+91H4lE5ncG9Xl/e6j8S3ZJBpf/ACgwX1Vx/wDYnP8AUkcz2C+qH94n/Et0SQafFmkwVv8Ac775pj73K4bmtwf1Jv3kv4ltCAUGuNzYYR6m37yX8SuBm5wn1GH+P4rPNcqgKDADN1hPqMP8fxVRmb/Ch/cKc7w4/wA1nQVIFBg/yCwr1Cm9g/FSbkJhY1igptX0D8VnEIMP+ReG+o033YT/ACLw31Gm+7CzCEGKGSWHjUKKl1fqWp/kpQepUv3LVlUIMYzJehGyjpR+wYfeFViwKkadJlNTsNiLiFjTYixFwNhBI7VfIQeQ8tsnjQ19XR69GKU8ETzxO5UZvz8kjtBWDXbflEZOf9nibB000+re+J3+MdjVxJAIQhBnMh6rg8Sw6TzayAHc54afevWhXjWkqCySOQbY3teN7SD/ACXsiJ4c1rhrDgCNx1oGkpJIIpKSSCKSkkgihNJAAqbXKCAUFcFSBVFrlUBQVAVJUwVIFBJNLwVCbEIWa3yxM+tI1vvKmI36RMxHtcJrEOysoA5reNwOLnBoDX6dydQF23WXUzW1fcIretvU7CEIVVmEy1yfFbQVdFYF0sR4Lqmbyoz7QA7V5EewglpBBBIIIsQecEL2svMGeXJ3iuKzlotFWDjMfRd5PCD2w7vQaMhCEAvXmSdVwtBQS7dOjpyd+g2/jdeQ16lzUVXCYPh552ROjP2XuHusg2xJSSQRSUkkEUlJJBFJSSQY/F8agpmtkqJODa92i06L3Xda9uSDzdK16ozo4e3yeMSHqiAHe4/yWaymyebWQiBzzFaRrw8NDiLAgixI5iteizT0gB0paiR1jbXGwX5rjRPP1rRjjFr897Uty34Wk+eCIf8ATpJXfWkY33AqlR50aqeVkEFPTRvlJbHpyPfpPsdFurR1k2HatLwOGNtZTx1DGvj4w2OVpGognRJI36+xdso8CpIiDFTQRFp1ERMBB6QbLRljFi8cduccr/Wj4RnQqG1HB1zGMj0ix4bG5joXecQSSQOcf7O0Zd4/wNDpwyWfUuYyJ7XfNPKc9pH0Ra/0grDLjIoVTTUQANqWDWNgnaPmn6XQexcumrpSxlPI52hTueWxn9GTbTFubZsXXFjx5prevjXuGXLfJjrNZ879S3DAsn6uupZ5hO8ycYYyMvmk0SwNPCdPO5nsq3x3IGelgNTJJFJZ7Gua0OuA640i49dh2rpGSGH8BRUsXPwQe/re/lnXz7bdgVzlBQcPS1MG0yQu0frAXb4gKsdbauXUfrv+Kz0NLYtz+2v60LI7Iinq6cVD5pw4SOY5jdBuiRaxDiDzEHYuntGoDbYWXNs02I2fVUp+c1szR1tOi/3t7iukrj1tr92a2nx8dehrSMUWrHn6aaSFibjXM8/WTnD4eysaLyUEmkf/AAyWa8djgw9h6V0xW+IULJ4ZqeUaUc8T43jpa4Fpt160Hi9CvsbwmSlqaikl8unmfG7Va+ibBw6iLHtVigF6OzD1WlhWh6Gqmb32d/UvOK7t8narvT18PmVEb/bZb/TQddSUkkEUlJJBFJSSQRSUkkEUlJJBxDLOjMNfVBur87wrPtgPHibdi7Jh1WJYYJhrEsTH+00Fc7zrUNqinnH6WEsO9jjbwd4LZ83VZwlBE29zA+SI7gdJv8LgOxbc35Yq2cq+LTDY5Zmsa57jZrGlzj0NAufBcIJmraqV0bDJLUPllDR0a3kDsC6jnIxPgqGRgNnVLhCPqnW8+yCPtBazmjwy8tTVkao2NiZ9Z3Kd4NHeVbp57WO2RTLXnMVGQWXBpyKOqJ4Eusx5vendfySPMv3LrDXbCN4PuK5/lxkGZyaqkaOHJ/Ox3a0S/TF7AO6enfty+QtBiEERgq+DMbQOB/Oab4+lhsLaPRr1Kuft5K9ys6n7CMXOk8J9f60+nPEsa0fJj4yW/sphq7tMeyuurW8ZyJpqqdtTK6UODGtsxwbfRJIJNiefmWxNVOoy1yRWY961KOnxWxTaPm9wkmkhZWo00kIOAfKCyc4OsgxBjeRWR6EhtsmjAFzvYW+y5cnXqrOrk7xzC6qNrdKWBvGYdVzpxgkgdZZpjtXlVALrvydaq1TiEPn08T/YeW/6i5Eui5h6rRxYM9LSzN7tF/8ASg9IJKSSCKSkkgikpJIIpFSSQc5yqyrroqienZI2JrHcgiNt9EgFpLnX12I2WW8YTWcLT0823hYWOO8gX8bqNRgNK+QzyQRySEAFzhpbBYajq8FeMjDQGtAaBqAAAA3Bdb3rNYiIViJiWt5c5OyVcMTIQ0yRzXGk7RGiWkO19jUsismpqNkzJZI38K5rg1ulyCAQdZ231c3MtmSUdy3Dh8OMb2xeL5O01UYzUMMoi0tBum5rbm1yQ0i51BXNDh0MLeDgijhZe+i1oaCek22nrV0kq8p1rfhOgCptKggFVSrgqQKotKqAoKgKkqYKkCgkmkhA15Hy6wZtLiWIUrLBkVS8MA+aw8prewOA7F64XlbOq22M4prJ/tO37DdSDUVt2aep0MYw83sHSOYdzmOHvstRWXyRqeDr6CS9gyspyT1abQfAlB7ASTZsG5CCKSkkgikpJIIpKSSCKSkkgikpJIIpKSSCKE0kACptKgqb6lrdpG7aguwVIFWHHugJ8PzkoL7hAnpqwFYObWptnJ+CC80l5ZzpMAxjFANnGb7b6y1pPiu65U5ysPoGP05mzTgHRp2OD3OdzBxGpg6z47F5nxTEpKiaaplN5J5XyP6NJxJIHVrsgtVOKQtc1w1FpDhvGsKCEHtKhmD445BsexrhuIuPAqssJkLVcJhuHSbdKjg7wxrT4grOIIpKSSCKSkkgikpJIIpKSSCKSkolAklTkqmjr3fFWslY47OSgvHvA1kgK1lrwPJGl4BWcj+dx7SVYT4owam3ee4d6DIS1Tzz2HQNSsaisYzynC/RtPcsXUYhI7VfRHQNXisTiGIwwt05pWRN6XOAvuG09iDOnHjezW6PWdZ7lMYhqL5HgBouXOcAAOsnUFynGc6DBdlJGZD6R92t3hm09tty0rFsoaqpN55nvAOpl7NbuYNXbtQdlxzO/Q092w6VbIOZhswHrkO37IPYub5RZ0sSq9JnC8Widq4KK7Ljoc/ynbr26lqCEDJSQhAIQhB6mzOVfCYNQ/q2yR+zI4LdFzP5P9WXYW5noayZg7Qx/wDWumoIpKSSCKSkkgikm4gbVRfUDm1oKipvlA2lW75nHnsqLuk6kFaSs80d6tpJCdpJVvNXNGzlHw71YzVj3c+iOgavFBezVDG7SN209yx8+KHYwW6zr8FayEAFxIAAuSSAAOkk7Fp+PZy6GC7Y3GrkGrRYeSD1yHV3XQbVNI52txJWBxrKujpbiaZumP0TeW/dojZ22XMMczi11RdofxaM/Mju0kdBf5R7wtYJQbxjWdOd920rBTt882e89fmt7itMqqySVxkle+V52uc4uJ7SqKEAhCEAhCEAhCEAhCEHdPk41d4cSh8yankA+u17T/lhdoBXn75OtXasr4vSUjX9rJGj3PK76gmkVAuPSoOQSdIN6pPmPNqQVQknA2a0DcqMkjRtKpSzuPVuVs4IJy1p+aLdZVlK8naSVi8oMsKGjB4xOxrxsiby5D1aA2dtlzDKDPTO/SZRRCmbs4V9pJD1hvkt8d6DqmI4jBAzhJ5Y4Wec5wbfqHSeoLnuP54oWXZRRGd3pX3YwdYZ5Tu23auWV+JTTvMs8skzztc5xcdwvsHUFbIMvjeVdZVm9RM5zb3EY5LG7mDV2nWsQhCAQhCAQhCAQhCAQhCAQhCAQhCDoGY7EWxYvC1xsKiGaEfWLdJo72r0rey8X0tU+N8c0biySJ7XscNrXtILXDrBAXpnIDOnSYhHHHI9lPWgASQuIaJHedCT5QPm7R4oN2MnUqb5TzBVHNVhieJQU7DLUTRU8Y+e94YD1C+09Q1oJvudqovsASbAAXJ2ADpJXNMp8/FLHpR0ETqt4uOFfeOMdYb5T/4d65PlHl1iFcTxmocYybiFv5uMfYGo7zdB2vKXOzhtLpMY81so+ZEQWg/Sl8kdl9y5XlFnbxGp0mRvFFEfmREhxH0pfK7rLSUIG5xJJJJJNydtykhCAQhCAQhCAQhCAQhCAQhCAQhCAQhCAQhCAQhCDK0+VVexoZHXVkbRsa2qnaBuAdZWFVWSSuL5ZHyuO1znueT2nWqKEAhCEAhCEAhCEAhCEAhCEAhCEAhCEAhCEAhCEAhCEH//2Q=="/>
          <p:cNvSpPr>
            <a:spLocks noChangeAspect="1" noChangeArrowheads="1"/>
          </p:cNvSpPr>
          <p:nvPr/>
        </p:nvSpPr>
        <p:spPr bwMode="auto">
          <a:xfrm>
            <a:off x="120650" y="-1076325"/>
            <a:ext cx="1943100"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Back or Previous 11">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Rectangle 5"/>
          <p:cNvSpPr/>
          <p:nvPr/>
        </p:nvSpPr>
        <p:spPr>
          <a:xfrm>
            <a:off x="551445" y="1844824"/>
            <a:ext cx="8136904" cy="3785652"/>
          </a:xfrm>
          <a:prstGeom prst="rect">
            <a:avLst/>
          </a:prstGeom>
        </p:spPr>
        <p:txBody>
          <a:bodyPr wrap="square">
            <a:spAutoFit/>
          </a:bodyPr>
          <a:lstStyle/>
          <a:p>
            <a:r>
              <a:rPr lang="en-GB" sz="2400" b="1" dirty="0"/>
              <a:t>MP3</a:t>
            </a:r>
            <a:r>
              <a:rPr lang="en-GB" sz="2400" dirty="0">
                <a:solidFill>
                  <a:schemeClr val="bg1"/>
                </a:solidFill>
              </a:rPr>
              <a:t> is an audio compression format which uses </a:t>
            </a:r>
            <a:r>
              <a:rPr lang="en-GB" sz="2400" b="1" dirty="0"/>
              <a:t>lossy compression.  </a:t>
            </a:r>
            <a:r>
              <a:rPr lang="en-GB" sz="2400" dirty="0">
                <a:solidFill>
                  <a:schemeClr val="bg1"/>
                </a:solidFill>
              </a:rPr>
              <a:t>The </a:t>
            </a:r>
            <a:r>
              <a:rPr lang="en-GB" sz="2400" b="1" dirty="0"/>
              <a:t>lossy technique </a:t>
            </a:r>
            <a:r>
              <a:rPr lang="en-GB" sz="2400" dirty="0">
                <a:solidFill>
                  <a:schemeClr val="bg1"/>
                </a:solidFill>
              </a:rPr>
              <a:t>samples data that cuts out parts of the sound that the human ear cannot hear. Once it has cut the inaudible data it uses Huffman encoding to further compress the file size.  Compressing files using </a:t>
            </a:r>
            <a:r>
              <a:rPr lang="en-GB" sz="2400" b="1" dirty="0"/>
              <a:t>MP3 </a:t>
            </a:r>
            <a:r>
              <a:rPr lang="en-GB" sz="2400" dirty="0">
                <a:solidFill>
                  <a:schemeClr val="bg1"/>
                </a:solidFill>
              </a:rPr>
              <a:t>format means that audio files can be compressed by a factor of up to 12 with no noticeable loss of quality.  </a:t>
            </a:r>
            <a:r>
              <a:rPr lang="en-GB" sz="2400" b="1" dirty="0"/>
              <a:t>MP3</a:t>
            </a:r>
            <a:r>
              <a:rPr lang="en-GB" sz="2400" dirty="0">
                <a:solidFill>
                  <a:schemeClr val="bg1"/>
                </a:solidFill>
              </a:rPr>
              <a:t> files take up less space on backing storage than other audio file formats and take less time to transmit on a network. </a:t>
            </a:r>
          </a:p>
        </p:txBody>
      </p:sp>
      <p:pic>
        <p:nvPicPr>
          <p:cNvPr id="8" name="Picture 7"/>
          <p:cNvPicPr>
            <a:picLocks noChangeAspect="1"/>
          </p:cNvPicPr>
          <p:nvPr/>
        </p:nvPicPr>
        <p:blipFill>
          <a:blip r:embed="rId3"/>
          <a:stretch>
            <a:fillRect/>
          </a:stretch>
        </p:blipFill>
        <p:spPr>
          <a:xfrm>
            <a:off x="1691680" y="5630476"/>
            <a:ext cx="1024217" cy="1024217"/>
          </a:xfrm>
          <a:prstGeom prst="rect">
            <a:avLst/>
          </a:prstGeom>
        </p:spPr>
      </p:pic>
    </p:spTree>
    <p:extLst>
      <p:ext uri="{BB962C8B-B14F-4D97-AF65-F5344CB8AC3E}">
        <p14:creationId xmlns:p14="http://schemas.microsoft.com/office/powerpoint/2010/main" val="168577423"/>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 - Graphics</a:t>
            </a:r>
            <a:endParaRPr lang="en-GB" sz="4000" dirty="0">
              <a:effectLst>
                <a:outerShdw blurRad="38100" dist="38100" dir="2700000" algn="tl">
                  <a:srgbClr val="000000">
                    <a:alpha val="43137"/>
                  </a:srgbClr>
                </a:outerShdw>
              </a:effectLst>
            </a:endParaRPr>
          </a:p>
        </p:txBody>
      </p:sp>
      <p:sp>
        <p:nvSpPr>
          <p:cNvPr id="4" name="AutoShape 2" descr="data:image/jpg;base64,/9j/4AAQSkZJRgABAQAAAQABAAD/2wCEAAkGBg8SEA0NDw8ODRANDQ8QDxAXDhAQFw8QFhUVFRQQFBIXHSYeFxkmGRQUHy8gIycpLCwsFR4xNTAqNSYrLCkBCQoKDgwOGg8PGTQlHiQ1Ly40LS81Mi0tMzU1NSw2LCw0LS8pKSk1LCw1NSovNSwpLDQpLyw0LCkpLC8pLCwpKf/AABEIAMwAzAMBIgACEQEDEQH/xAAcAAACAQUBAAAAAAAAAAAAAAAAAQIDBAUGBwj/xABNEAABAwIBBgkHBwkGBwAAAAABAAIDBBEFBgcSITFxExQiQVFhgZGhMlJTVJKx0QhCYnKCk9IWI0Njg5SiwcIkRLKzw/AVFzM0c4Sj/8QAGAEBAAMBAAAAAAAAAAAAAAAAAAECBAP/xAAiEQEAAgIBBQADAQAAAAAAAAAAAQIDERIEEyExQSIyoVH/2gAMAwEAAhEDEQA/AOGoWbfk3/ZKStEt+MyVMbmaFuDMRj+dflXEgOwWtzrHuw53SPFBaIVwaN3SFAwHqQUkKRjKVkCQpCM9Clxd3mlBTQqnF3+Y72SgwP8ANd7JQU0KRjPQe4qKAQhCAQhCAQhCAQhCAQhCAQhCAQhCDdcL5eDgbTT4s4bmywA/4olinsWSyPOlh+Lxc7H0E46g18kbj/8ARqtHsQWD2Kg9iv3sVu9iCyexUXNV49iovYgoMfZXcUytXMSY+yDLxyK4Y9YuGVXkciC/a9VAVaseqzXIK3Bt81p+yEcWjP6NnsN+CTSpgoIcRi9Gz2Qo/wDDIfRM7irgJoLQ4RB6Md5+KRwSDzD7TleoQWBwGDocPtFQOT0PS8faHwWTui6DFHJyLzpO9vwVPKXA2QxUU8IOhPG+OS5JtURO5e67XRut9JZm6v20gqaDEKTbJC0V9OPpRAtmaN8Tif2QQc4QhCAQhCDf8zNJHPWVVFNpcHV0MjXWOibsfHICDzHkLrgzSYZztnd+3cPcuMZnqrQxmh/WGWP2o3L02g0k5osK9HP+8SKIzP4TfXFOerjMuvuK3dJBpRzP4P6vL+91H4lE5ncG9Xl/e6j8S3ZJBpf/ACgwX1Vx/wDYnP8AUkcz2C+qH94n/Et0SQafFmkwVv8Ac775pj73K4bmtwf1Jv3kv4ltCAUGuNzYYR6m37yX8SuBm5wn1GH+P4rPNcqgKDADN1hPqMP8fxVRmb/Ch/cKc7w4/wA1nQVIFBg/yCwr1Cm9g/FSbkJhY1igptX0D8VnEIMP+ReG+o033YT/ACLw31Gm+7CzCEGKGSWHjUKKl1fqWp/kpQepUv3LVlUIMYzJehGyjpR+wYfeFViwKkadJlNTsNiLiFjTYixFwNhBI7VfIQeQ8tsnjQ19XR69GKU8ETzxO5UZvz8kjtBWDXbflEZOf9nibB000+re+J3+MdjVxJAIQhBnMh6rg8Sw6TzayAHc54afevWhXjWkqCySOQbY3teN7SD/ACXsiJ4c1rhrDgCNx1oGkpJIIpKSSCKSkkgihNJAAqbXKCAUFcFSBVFrlUBQVAVJUwVIFBJNLwVCbEIWa3yxM+tI1vvKmI36RMxHtcJrEOysoA5reNwOLnBoDX6dydQF23WXUzW1fcIretvU7CEIVVmEy1yfFbQVdFYF0sR4Lqmbyoz7QA7V5EewglpBBBIIIsQecEL2svMGeXJ3iuKzlotFWDjMfRd5PCD2w7vQaMhCEAvXmSdVwtBQS7dOjpyd+g2/jdeQ16lzUVXCYPh552ROjP2XuHusg2xJSSQRSUkkEUlJJBFJSSQY/F8agpmtkqJODa92i06L3Xda9uSDzdK16ozo4e3yeMSHqiAHe4/yWaymyebWQiBzzFaRrw8NDiLAgixI5iteizT0gB0paiR1jbXGwX5rjRPP1rRjjFr897Uty34Wk+eCIf8ATpJXfWkY33AqlR50aqeVkEFPTRvlJbHpyPfpPsdFurR1k2HatLwOGNtZTx1DGvj4w2OVpGognRJI36+xdso8CpIiDFTQRFp1ERMBB6QbLRljFi8cduccr/Wj4RnQqG1HB1zGMj0ix4bG5joXecQSSQOcf7O0Zd4/wNDpwyWfUuYyJ7XfNPKc9pH0Ra/0grDLjIoVTTUQANqWDWNgnaPmn6XQexcumrpSxlPI52hTueWxn9GTbTFubZsXXFjx5prevjXuGXLfJjrNZ879S3DAsn6uupZ5hO8ycYYyMvmk0SwNPCdPO5nsq3x3IGelgNTJJFJZ7Gua0OuA640i49dh2rpGSGH8BRUsXPwQe/re/lnXz7bdgVzlBQcPS1MG0yQu0frAXb4gKsdbauXUfrv+Kz0NLYtz+2v60LI7Iinq6cVD5pw4SOY5jdBuiRaxDiDzEHYuntGoDbYWXNs02I2fVUp+c1szR1tOi/3t7iukrj1tr92a2nx8dehrSMUWrHn6aaSFibjXM8/WTnD4eysaLyUEmkf/AAyWa8djgw9h6V0xW+IULJ4ZqeUaUc8T43jpa4Fpt160Hi9CvsbwmSlqaikl8unmfG7Va+ibBw6iLHtVigF6OzD1WlhWh6Gqmb32d/UvOK7t8narvT18PmVEb/bZb/TQddSUkkEUlJJBFJSSQRSUkkEUlJJBxDLOjMNfVBur87wrPtgPHibdi7Jh1WJYYJhrEsTH+00Fc7zrUNqinnH6WEsO9jjbwd4LZ83VZwlBE29zA+SI7gdJv8LgOxbc35Yq2cq+LTDY5Zmsa57jZrGlzj0NAufBcIJmraqV0bDJLUPllDR0a3kDsC6jnIxPgqGRgNnVLhCPqnW8+yCPtBazmjwy8tTVkao2NiZ9Z3Kd4NHeVbp57WO2RTLXnMVGQWXBpyKOqJ4Eusx5vendfySPMv3LrDXbCN4PuK5/lxkGZyaqkaOHJ/Ox3a0S/TF7AO6enfty+QtBiEERgq+DMbQOB/Oab4+lhsLaPRr1Kuft5K9ys6n7CMXOk8J9f60+nPEsa0fJj4yW/sphq7tMeyuurW8ZyJpqqdtTK6UODGtsxwbfRJIJNiefmWxNVOoy1yRWY961KOnxWxTaPm9wkmkhZWo00kIOAfKCyc4OsgxBjeRWR6EhtsmjAFzvYW+y5cnXqrOrk7xzC6qNrdKWBvGYdVzpxgkgdZZpjtXlVALrvydaq1TiEPn08T/YeW/6i5Eui5h6rRxYM9LSzN7tF/8ASg9IJKSSCKSkkgikpJIIpFSSQc5yqyrroqienZI2JrHcgiNt9EgFpLnX12I2WW8YTWcLT0823hYWOO8gX8bqNRgNK+QzyQRySEAFzhpbBYajq8FeMjDQGtAaBqAAAA3Bdb3rNYiIViJiWt5c5OyVcMTIQ0yRzXGk7RGiWkO19jUsismpqNkzJZI38K5rg1ulyCAQdZ231c3MtmSUdy3Dh8OMb2xeL5O01UYzUMMoi0tBum5rbm1yQ0i51BXNDh0MLeDgijhZe+i1oaCek22nrV0kq8p1rfhOgCptKggFVSrgqQKotKqAoKgKkqYKkCgkmkhA15Hy6wZtLiWIUrLBkVS8MA+aw8prewOA7F64XlbOq22M4prJ/tO37DdSDUVt2aep0MYw83sHSOYdzmOHvstRWXyRqeDr6CS9gyspyT1abQfAlB7ASTZsG5CCKSkkgikpJIIpKSSCKSkkgikpJIIpKSSCKE0kACptKgqb6lrdpG7aguwVIFWHHugJ8PzkoL7hAnpqwFYObWptnJ+CC80l5ZzpMAxjFANnGb7b6y1pPiu65U5ysPoGP05mzTgHRp2OD3OdzBxGpg6z47F5nxTEpKiaaplN5J5XyP6NJxJIHVrsgtVOKQtc1w1FpDhvGsKCEHtKhmD445BsexrhuIuPAqssJkLVcJhuHSbdKjg7wxrT4grOIIpKSSCKSkkgikpJIIpKSSCKSkolAklTkqmjr3fFWslY47OSgvHvA1kgK1lrwPJGl4BWcj+dx7SVYT4owam3ee4d6DIS1Tzz2HQNSsaisYzynC/RtPcsXUYhI7VfRHQNXisTiGIwwt05pWRN6XOAvuG09iDOnHjezW6PWdZ7lMYhqL5HgBouXOcAAOsnUFynGc6DBdlJGZD6R92t3hm09tty0rFsoaqpN55nvAOpl7NbuYNXbtQdlxzO/Q092w6VbIOZhswHrkO37IPYub5RZ0sSq9JnC8Widq4KK7Ljoc/ynbr26lqCEDJSQhAIQhB6mzOVfCYNQ/q2yR+zI4LdFzP5P9WXYW5noayZg7Qx/wDWumoIpKSSCKSkkgikm4gbVRfUDm1oKipvlA2lW75nHnsqLuk6kFaSs80d6tpJCdpJVvNXNGzlHw71YzVj3c+iOgavFBezVDG7SN209yx8+KHYwW6zr8FayEAFxIAAuSSAAOkk7Fp+PZy6GC7Y3GrkGrRYeSD1yHV3XQbVNI52txJWBxrKujpbiaZumP0TeW/dojZ22XMMczi11RdofxaM/Mju0kdBf5R7wtYJQbxjWdOd920rBTt882e89fmt7itMqqySVxkle+V52uc4uJ7SqKEAhCEAhCEAhCEAhCEHdPk41d4cSh8yankA+u17T/lhdoBXn75OtXasr4vSUjX9rJGj3PK76gmkVAuPSoOQSdIN6pPmPNqQVQknA2a0DcqMkjRtKpSzuPVuVs4IJy1p+aLdZVlK8naSVi8oMsKGjB4xOxrxsiby5D1aA2dtlzDKDPTO/SZRRCmbs4V9pJD1hvkt8d6DqmI4jBAzhJ5Y4Wec5wbfqHSeoLnuP54oWXZRRGd3pX3YwdYZ5Tu23auWV+JTTvMs8skzztc5xcdwvsHUFbIMvjeVdZVm9RM5zb3EY5LG7mDV2nWsQhCAQhCAQhCAQhCAQhCAQhCAQhCDoGY7EWxYvC1xsKiGaEfWLdJo72r0rey8X0tU+N8c0biySJ7XscNrXtILXDrBAXpnIDOnSYhHHHI9lPWgASQuIaJHedCT5QPm7R4oN2MnUqb5TzBVHNVhieJQU7DLUTRU8Y+e94YD1C+09Q1oJvudqovsASbAAXJ2ADpJXNMp8/FLHpR0ETqt4uOFfeOMdYb5T/4d65PlHl1iFcTxmocYybiFv5uMfYGo7zdB2vKXOzhtLpMY81so+ZEQWg/Sl8kdl9y5XlFnbxGp0mRvFFEfmREhxH0pfK7rLSUIG5xJJJJJNydtykhCAQhCAQhCAQhCAQhCAQhCAQhCAQhCAQhCAQhCDK0+VVexoZHXVkbRsa2qnaBuAdZWFVWSSuL5ZHyuO1znueT2nWqKEAhCEAhCEAhCEAhCEAhCEAhCEAhCEAhCEAhCEAhCEH//2Q=="/>
          <p:cNvSpPr>
            <a:spLocks noChangeAspect="1" noChangeArrowheads="1"/>
          </p:cNvSpPr>
          <p:nvPr/>
        </p:nvSpPr>
        <p:spPr bwMode="auto">
          <a:xfrm>
            <a:off x="120650" y="-1076325"/>
            <a:ext cx="1943100"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Back or Previous 11">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Rectangle 2"/>
          <p:cNvSpPr/>
          <p:nvPr/>
        </p:nvSpPr>
        <p:spPr>
          <a:xfrm>
            <a:off x="2411760" y="1720840"/>
            <a:ext cx="6192688" cy="4524315"/>
          </a:xfrm>
          <a:prstGeom prst="rect">
            <a:avLst/>
          </a:prstGeom>
        </p:spPr>
        <p:txBody>
          <a:bodyPr wrap="square">
            <a:spAutoFit/>
          </a:bodyPr>
          <a:lstStyle/>
          <a:p>
            <a:r>
              <a:rPr lang="en-GB" sz="2400" dirty="0">
                <a:solidFill>
                  <a:schemeClr val="bg1"/>
                </a:solidFill>
              </a:rPr>
              <a:t>A </a:t>
            </a:r>
            <a:r>
              <a:rPr lang="en-GB" sz="2400" b="1" dirty="0"/>
              <a:t>bitmap file format (.bmp), </a:t>
            </a:r>
            <a:r>
              <a:rPr lang="en-GB" sz="2400" dirty="0">
                <a:solidFill>
                  <a:schemeClr val="bg1"/>
                </a:solidFill>
              </a:rPr>
              <a:t>is an </a:t>
            </a:r>
            <a:r>
              <a:rPr lang="en-GB" sz="2400" b="1" dirty="0"/>
              <a:t>uncompressed</a:t>
            </a:r>
            <a:r>
              <a:rPr lang="en-GB" sz="2400" dirty="0">
                <a:solidFill>
                  <a:schemeClr val="bg1"/>
                </a:solidFill>
              </a:rPr>
              <a:t> file format where the </a:t>
            </a:r>
            <a:r>
              <a:rPr lang="en-GB" sz="2400" b="1" dirty="0">
                <a:solidFill>
                  <a:schemeClr val="bg1"/>
                </a:solidFill>
              </a:rPr>
              <a:t>bit-map file contains data about each pixel used to make up the image.  </a:t>
            </a:r>
            <a:r>
              <a:rPr lang="en-GB" sz="2400" dirty="0">
                <a:solidFill>
                  <a:schemeClr val="bg1"/>
                </a:solidFill>
              </a:rPr>
              <a:t>For a black and white image 1 bit is needed to store each pixel.  For an image using 256 colours 1 byte of storage is needed for every pixel and with an image using True Colour this rises to 3 bytes of storage for every pixel.  This means that an uncompressed </a:t>
            </a:r>
            <a:r>
              <a:rPr lang="en-GB" sz="2400" b="1" dirty="0"/>
              <a:t>bit-map </a:t>
            </a:r>
            <a:r>
              <a:rPr lang="en-GB" sz="2400" dirty="0">
                <a:solidFill>
                  <a:schemeClr val="bg1"/>
                </a:solidFill>
              </a:rPr>
              <a:t>file can take up a very large amount of storage.</a:t>
            </a:r>
          </a:p>
        </p:txBody>
      </p:sp>
      <p:pic>
        <p:nvPicPr>
          <p:cNvPr id="10" name="Picture 9"/>
          <p:cNvPicPr/>
          <p:nvPr/>
        </p:nvPicPr>
        <p:blipFill rotWithShape="1">
          <a:blip r:embed="rId3">
            <a:extLst>
              <a:ext uri="{28A0092B-C50C-407E-A947-70E740481C1C}">
                <a14:useLocalDpi xmlns:a14="http://schemas.microsoft.com/office/drawing/2010/main" val="0"/>
              </a:ext>
            </a:extLst>
          </a:blip>
          <a:srcRect t="15496"/>
          <a:stretch/>
        </p:blipFill>
        <p:spPr>
          <a:xfrm>
            <a:off x="199817" y="3356992"/>
            <a:ext cx="1952625" cy="1450975"/>
          </a:xfrm>
          <a:prstGeom prst="rect">
            <a:avLst/>
          </a:prstGeom>
          <a:ln w="25400">
            <a:solidFill>
              <a:sysClr val="window" lastClr="FFFFFF"/>
            </a:solidFill>
          </a:ln>
        </p:spPr>
      </p:pic>
    </p:spTree>
    <p:extLst>
      <p:ext uri="{BB962C8B-B14F-4D97-AF65-F5344CB8AC3E}">
        <p14:creationId xmlns:p14="http://schemas.microsoft.com/office/powerpoint/2010/main" val="76446578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 - Graphics</a:t>
            </a:r>
            <a:endParaRPr lang="en-GB" sz="4000" dirty="0">
              <a:effectLst>
                <a:outerShdw blurRad="38100" dist="38100" dir="2700000" algn="tl">
                  <a:srgbClr val="000000">
                    <a:alpha val="43137"/>
                  </a:srgbClr>
                </a:outerShdw>
              </a:effectLst>
            </a:endParaRPr>
          </a:p>
        </p:txBody>
      </p:sp>
      <p:sp>
        <p:nvSpPr>
          <p:cNvPr id="4" name="AutoShape 2" descr="data:image/jpg;base64,/9j/4AAQSkZJRgABAQAAAQABAAD/2wCEAAkGBg8SEA0NDw8ODRANDQ8QDxAXDhAQFw8QFhUVFRQQFBIXHSYeFxkmGRQUHy8gIycpLCwsFR4xNTAqNSYrLCkBCQoKDgwOGg8PGTQlHiQ1Ly40LS81Mi0tMzU1NSw2LCw0LS8pKSk1LCw1NSovNSwpLDQpLyw0LCkpLC8pLCwpKf/AABEIAMwAzAMBIgACEQEDEQH/xAAcAAACAQUBAAAAAAAAAAAAAAAAAQIDBAUGBwj/xABNEAABAwIBBgkHBwkGBwAAAAABAAIDBBEFBgcSITFxExQiQVFhgZGhMlJTVJKx0QhCYnKCk9IWI0Njg5SiwcIkRLKzw/AVFzM0c4Sj/8QAGAEBAAMBAAAAAAAAAAAAAAAAAAECBAP/xAAiEQEAAgIBBQADAQAAAAAAAAAAAQIDERIEEyExQSIyoVH/2gAMAwEAAhEDEQA/AOGoWbfk3/ZKStEt+MyVMbmaFuDMRj+dflXEgOwWtzrHuw53SPFBaIVwaN3SFAwHqQUkKRjKVkCQpCM9Clxd3mlBTQqnF3+Y72SgwP8ANd7JQU0KRjPQe4qKAQhCAQhCAQhCAQhCAQhCAQhCAQhCDdcL5eDgbTT4s4bmywA/4olinsWSyPOlh+Lxc7H0E46g18kbj/8ARqtHsQWD2Kg9iv3sVu9iCyexUXNV49iovYgoMfZXcUytXMSY+yDLxyK4Y9YuGVXkciC/a9VAVaseqzXIK3Bt81p+yEcWjP6NnsN+CTSpgoIcRi9Gz2Qo/wDDIfRM7irgJoLQ4RB6Md5+KRwSDzD7TleoQWBwGDocPtFQOT0PS8faHwWTui6DFHJyLzpO9vwVPKXA2QxUU8IOhPG+OS5JtURO5e67XRut9JZm6v20gqaDEKTbJC0V9OPpRAtmaN8Tif2QQc4QhCAQhCDf8zNJHPWVVFNpcHV0MjXWOibsfHICDzHkLrgzSYZztnd+3cPcuMZnqrQxmh/WGWP2o3L02g0k5osK9HP+8SKIzP4TfXFOerjMuvuK3dJBpRzP4P6vL+91H4lE5ncG9Xl/e6j8S3ZJBpf/ACgwX1Vx/wDYnP8AUkcz2C+qH94n/Et0SQafFmkwVv8Ac775pj73K4bmtwf1Jv3kv4ltCAUGuNzYYR6m37yX8SuBm5wn1GH+P4rPNcqgKDADN1hPqMP8fxVRmb/Ch/cKc7w4/wA1nQVIFBg/yCwr1Cm9g/FSbkJhY1igptX0D8VnEIMP+ReG+o033YT/ACLw31Gm+7CzCEGKGSWHjUKKl1fqWp/kpQepUv3LVlUIMYzJehGyjpR+wYfeFViwKkadJlNTsNiLiFjTYixFwNhBI7VfIQeQ8tsnjQ19XR69GKU8ETzxO5UZvz8kjtBWDXbflEZOf9nibB000+re+J3+MdjVxJAIQhBnMh6rg8Sw6TzayAHc54afevWhXjWkqCySOQbY3teN7SD/ACXsiJ4c1rhrDgCNx1oGkpJIIpKSSCKSkkgihNJAAqbXKCAUFcFSBVFrlUBQVAVJUwVIFBJNLwVCbEIWa3yxM+tI1vvKmI36RMxHtcJrEOysoA5reNwOLnBoDX6dydQF23WXUzW1fcIretvU7CEIVVmEy1yfFbQVdFYF0sR4Lqmbyoz7QA7V5EewglpBBBIIIsQecEL2svMGeXJ3iuKzlotFWDjMfRd5PCD2w7vQaMhCEAvXmSdVwtBQS7dOjpyd+g2/jdeQ16lzUVXCYPh552ROjP2XuHusg2xJSSQRSUkkEUlJJBFJSSQY/F8agpmtkqJODa92i06L3Xda9uSDzdK16ozo4e3yeMSHqiAHe4/yWaymyebWQiBzzFaRrw8NDiLAgixI5iteizT0gB0paiR1jbXGwX5rjRPP1rRjjFr897Uty34Wk+eCIf8ATpJXfWkY33AqlR50aqeVkEFPTRvlJbHpyPfpPsdFurR1k2HatLwOGNtZTx1DGvj4w2OVpGognRJI36+xdso8CpIiDFTQRFp1ERMBB6QbLRljFi8cduccr/Wj4RnQqG1HB1zGMj0ix4bG5joXecQSSQOcf7O0Zd4/wNDpwyWfUuYyJ7XfNPKc9pH0Ra/0grDLjIoVTTUQANqWDWNgnaPmn6XQexcumrpSxlPI52hTueWxn9GTbTFubZsXXFjx5prevjXuGXLfJjrNZ879S3DAsn6uupZ5hO8ycYYyMvmk0SwNPCdPO5nsq3x3IGelgNTJJFJZ7Gua0OuA640i49dh2rpGSGH8BRUsXPwQe/re/lnXz7bdgVzlBQcPS1MG0yQu0frAXb4gKsdbauXUfrv+Kz0NLYtz+2v60LI7Iinq6cVD5pw4SOY5jdBuiRaxDiDzEHYuntGoDbYWXNs02I2fVUp+c1szR1tOi/3t7iukrj1tr92a2nx8dehrSMUWrHn6aaSFibjXM8/WTnD4eysaLyUEmkf/AAyWa8djgw9h6V0xW+IULJ4ZqeUaUc8T43jpa4Fpt160Hi9CvsbwmSlqaikl8unmfG7Va+ibBw6iLHtVigF6OzD1WlhWh6Gqmb32d/UvOK7t8narvT18PmVEb/bZb/TQddSUkkEUlJJBFJSSQRSUkkEUlJJBxDLOjMNfVBur87wrPtgPHibdi7Jh1WJYYJhrEsTH+00Fc7zrUNqinnH6WEsO9jjbwd4LZ83VZwlBE29zA+SI7gdJv8LgOxbc35Yq2cq+LTDY5Zmsa57jZrGlzj0NAufBcIJmraqV0bDJLUPllDR0a3kDsC6jnIxPgqGRgNnVLhCPqnW8+yCPtBazmjwy8tTVkao2NiZ9Z3Kd4NHeVbp57WO2RTLXnMVGQWXBpyKOqJ4Eusx5vendfySPMv3LrDXbCN4PuK5/lxkGZyaqkaOHJ/Ox3a0S/TF7AO6enfty+QtBiEERgq+DMbQOB/Oab4+lhsLaPRr1Kuft5K9ys6n7CMXOk8J9f60+nPEsa0fJj4yW/sphq7tMeyuurW8ZyJpqqdtTK6UODGtsxwbfRJIJNiefmWxNVOoy1yRWY961KOnxWxTaPm9wkmkhZWo00kIOAfKCyc4OsgxBjeRWR6EhtsmjAFzvYW+y5cnXqrOrk7xzC6qNrdKWBvGYdVzpxgkgdZZpjtXlVALrvydaq1TiEPn08T/YeW/6i5Eui5h6rRxYM9LSzN7tF/8ASg9IJKSSCKSkkgikpJIIpFSSQc5yqyrroqienZI2JrHcgiNt9EgFpLnX12I2WW8YTWcLT0823hYWOO8gX8bqNRgNK+QzyQRySEAFzhpbBYajq8FeMjDQGtAaBqAAAA3Bdb3rNYiIViJiWt5c5OyVcMTIQ0yRzXGk7RGiWkO19jUsismpqNkzJZI38K5rg1ulyCAQdZ231c3MtmSUdy3Dh8OMb2xeL5O01UYzUMMoi0tBum5rbm1yQ0i51BXNDh0MLeDgijhZe+i1oaCek22nrV0kq8p1rfhOgCptKggFVSrgqQKotKqAoKgKkqYKkCgkmkhA15Hy6wZtLiWIUrLBkVS8MA+aw8prewOA7F64XlbOq22M4prJ/tO37DdSDUVt2aep0MYw83sHSOYdzmOHvstRWXyRqeDr6CS9gyspyT1abQfAlB7ASTZsG5CCKSkkgikpJIIpKSSCKSkkgikpJIIpKSSCKE0kACptKgqb6lrdpG7aguwVIFWHHugJ8PzkoL7hAnpqwFYObWptnJ+CC80l5ZzpMAxjFANnGb7b6y1pPiu65U5ysPoGP05mzTgHRp2OD3OdzBxGpg6z47F5nxTEpKiaaplN5J5XyP6NJxJIHVrsgtVOKQtc1w1FpDhvGsKCEHtKhmD445BsexrhuIuPAqssJkLVcJhuHSbdKjg7wxrT4grOIIpKSSCKSkkgikpJIIpKSSCKSkolAklTkqmjr3fFWslY47OSgvHvA1kgK1lrwPJGl4BWcj+dx7SVYT4owam3ee4d6DIS1Tzz2HQNSsaisYzynC/RtPcsXUYhI7VfRHQNXisTiGIwwt05pWRN6XOAvuG09iDOnHjezW6PWdZ7lMYhqL5HgBouXOcAAOsnUFynGc6DBdlJGZD6R92t3hm09tty0rFsoaqpN55nvAOpl7NbuYNXbtQdlxzO/Q092w6VbIOZhswHrkO37IPYub5RZ0sSq9JnC8Widq4KK7Ljoc/ynbr26lqCEDJSQhAIQhB6mzOVfCYNQ/q2yR+zI4LdFzP5P9WXYW5noayZg7Qx/wDWumoIpKSSCKSkkgikm4gbVRfUDm1oKipvlA2lW75nHnsqLuk6kFaSs80d6tpJCdpJVvNXNGzlHw71YzVj3c+iOgavFBezVDG7SN209yx8+KHYwW6zr8FayEAFxIAAuSSAAOkk7Fp+PZy6GC7Y3GrkGrRYeSD1yHV3XQbVNI52txJWBxrKujpbiaZumP0TeW/dojZ22XMMczi11RdofxaM/Mju0kdBf5R7wtYJQbxjWdOd920rBTt882e89fmt7itMqqySVxkle+V52uc4uJ7SqKEAhCEAhCEAhCEAhCEHdPk41d4cSh8yankA+u17T/lhdoBXn75OtXasr4vSUjX9rJGj3PK76gmkVAuPSoOQSdIN6pPmPNqQVQknA2a0DcqMkjRtKpSzuPVuVs4IJy1p+aLdZVlK8naSVi8oMsKGjB4xOxrxsiby5D1aA2dtlzDKDPTO/SZRRCmbs4V9pJD1hvkt8d6DqmI4jBAzhJ5Y4Wec5wbfqHSeoLnuP54oWXZRRGd3pX3YwdYZ5Tu23auWV+JTTvMs8skzztc5xcdwvsHUFbIMvjeVdZVm9RM5zb3EY5LG7mDV2nWsQhCAQhCAQhCAQhCAQhCAQhCAQhCDoGY7EWxYvC1xsKiGaEfWLdJo72r0rey8X0tU+N8c0biySJ7XscNrXtILXDrBAXpnIDOnSYhHHHI9lPWgASQuIaJHedCT5QPm7R4oN2MnUqb5TzBVHNVhieJQU7DLUTRU8Y+e94YD1C+09Q1oJvudqovsASbAAXJ2ADpJXNMp8/FLHpR0ETqt4uOFfeOMdYb5T/4d65PlHl1iFcTxmocYybiFv5uMfYGo7zdB2vKXOzhtLpMY81so+ZEQWg/Sl8kdl9y5XlFnbxGp0mRvFFEfmREhxH0pfK7rLSUIG5xJJJJJNydtykhCAQhCAQhCAQhCAQhCAQhCAQhCAQhCAQhCAQhCDK0+VVexoZHXVkbRsa2qnaBuAdZWFVWSSuL5ZHyuO1znueT2nWqKEAhCEAhCEAhCEAhCEAhCEAhCEAhCEAhCEAhCEAhCEH//2Q=="/>
          <p:cNvSpPr>
            <a:spLocks noChangeAspect="1" noChangeArrowheads="1"/>
          </p:cNvSpPr>
          <p:nvPr/>
        </p:nvSpPr>
        <p:spPr bwMode="auto">
          <a:xfrm>
            <a:off x="120650" y="-1076325"/>
            <a:ext cx="1943100"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Back or Previous 11">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5" name="Picture 4"/>
          <p:cNvPicPr>
            <a:picLocks noChangeAspect="1"/>
          </p:cNvPicPr>
          <p:nvPr/>
        </p:nvPicPr>
        <p:blipFill>
          <a:blip r:embed="rId3"/>
          <a:stretch>
            <a:fillRect/>
          </a:stretch>
        </p:blipFill>
        <p:spPr>
          <a:xfrm>
            <a:off x="6014973" y="5383508"/>
            <a:ext cx="1249788" cy="1249788"/>
          </a:xfrm>
          <a:prstGeom prst="rect">
            <a:avLst/>
          </a:prstGeom>
        </p:spPr>
      </p:pic>
      <p:sp>
        <p:nvSpPr>
          <p:cNvPr id="8" name="Rectangle 7"/>
          <p:cNvSpPr/>
          <p:nvPr/>
        </p:nvSpPr>
        <p:spPr>
          <a:xfrm>
            <a:off x="424010" y="1588664"/>
            <a:ext cx="8496944" cy="4339650"/>
          </a:xfrm>
          <a:prstGeom prst="rect">
            <a:avLst/>
          </a:prstGeom>
        </p:spPr>
        <p:txBody>
          <a:bodyPr wrap="square">
            <a:spAutoFit/>
          </a:bodyPr>
          <a:lstStyle/>
          <a:p>
            <a:r>
              <a:rPr lang="en-GB" sz="2300" dirty="0">
                <a:solidFill>
                  <a:schemeClr val="bg1"/>
                </a:solidFill>
              </a:rPr>
              <a:t>The </a:t>
            </a:r>
            <a:r>
              <a:rPr lang="en-GB" sz="2300" b="1" dirty="0"/>
              <a:t>.jpeg </a:t>
            </a:r>
            <a:r>
              <a:rPr lang="en-GB" sz="2300" dirty="0">
                <a:solidFill>
                  <a:schemeClr val="bg1"/>
                </a:solidFill>
              </a:rPr>
              <a:t>file format (Joint Photographic Experts Group) - uses </a:t>
            </a:r>
            <a:r>
              <a:rPr lang="en-GB" sz="2300" b="1" dirty="0"/>
              <a:t>lossy compression </a:t>
            </a:r>
            <a:r>
              <a:rPr lang="en-GB" sz="2300" dirty="0">
                <a:solidFill>
                  <a:schemeClr val="bg1"/>
                </a:solidFill>
              </a:rPr>
              <a:t>to reduce the file size.  This works by cutting out the parts of the graphics which won’t be noticed by the human eye.  As </a:t>
            </a:r>
            <a:r>
              <a:rPr lang="en-GB" sz="2300" b="1" dirty="0"/>
              <a:t>jpegs use True Colour </a:t>
            </a:r>
            <a:r>
              <a:rPr lang="en-GB" sz="2300" dirty="0">
                <a:solidFill>
                  <a:schemeClr val="bg1"/>
                </a:solidFill>
              </a:rPr>
              <a:t>with 16,777,216 colours available – the </a:t>
            </a:r>
            <a:r>
              <a:rPr lang="en-GB" sz="2300" b="1" dirty="0"/>
              <a:t>lossy compression </a:t>
            </a:r>
            <a:r>
              <a:rPr lang="en-GB" sz="2300" dirty="0">
                <a:solidFill>
                  <a:schemeClr val="bg1"/>
                </a:solidFill>
              </a:rPr>
              <a:t>cuts out some of the very subtle variations in colour.  jpegs are the most suitable file format for storing photographs, but are not suitable for storing line drawings as the loss of data would be noticeable here.  </a:t>
            </a:r>
            <a:r>
              <a:rPr lang="en-GB" sz="2300" b="1" dirty="0"/>
              <a:t>jpegs</a:t>
            </a:r>
            <a:r>
              <a:rPr lang="en-GB" sz="2300" dirty="0">
                <a:solidFill>
                  <a:schemeClr val="bg1"/>
                </a:solidFill>
              </a:rPr>
              <a:t> can vary the level of compression – the higher the compression, the smaller the file size but the greater loss of data.</a:t>
            </a:r>
          </a:p>
          <a:p>
            <a:endParaRPr lang="en-GB" sz="2300" dirty="0">
              <a:solidFill>
                <a:schemeClr val="bg1"/>
              </a:solidFill>
            </a:endParaRPr>
          </a:p>
        </p:txBody>
      </p:sp>
    </p:spTree>
    <p:extLst>
      <p:ext uri="{BB962C8B-B14F-4D97-AF65-F5344CB8AC3E}">
        <p14:creationId xmlns:p14="http://schemas.microsoft.com/office/powerpoint/2010/main" val="3437099540"/>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 - Graphics</a:t>
            </a:r>
            <a:endParaRPr lang="en-GB" sz="4000" dirty="0">
              <a:effectLst>
                <a:outerShdw blurRad="38100" dist="38100" dir="2700000" algn="tl">
                  <a:srgbClr val="000000">
                    <a:alpha val="43137"/>
                  </a:srgbClr>
                </a:outerShdw>
              </a:effectLst>
            </a:endParaRPr>
          </a:p>
        </p:txBody>
      </p:sp>
      <p:sp>
        <p:nvSpPr>
          <p:cNvPr id="4" name="AutoShape 2" descr="data:image/jpg;base64,/9j/4AAQSkZJRgABAQAAAQABAAD/2wCEAAkGBg8SEA0NDw8ODRANDQ8QDxAXDhAQFw8QFhUVFRQQFBIXHSYeFxkmGRQUHy8gIycpLCwsFR4xNTAqNSYrLCkBCQoKDgwOGg8PGTQlHiQ1Ly40LS81Mi0tMzU1NSw2LCw0LS8pKSk1LCw1NSovNSwpLDQpLyw0LCkpLC8pLCwpKf/AABEIAMwAzAMBIgACEQEDEQH/xAAcAAACAQUBAAAAAAAAAAAAAAAAAQIDBAUGBwj/xABNEAABAwIBBgkHBwkGBwAAAAABAAIDBBEFBgcSITFxExQiQVFhgZGhMlJTVJKx0QhCYnKCk9IWI0Njg5SiwcIkRLKzw/AVFzM0c4Sj/8QAGAEBAAMBAAAAAAAAAAAAAAAAAAECBAP/xAAiEQEAAgIBBQADAQAAAAAAAAAAAQIDERIEEyExQSIyoVH/2gAMAwEAAhEDEQA/AOGoWbfk3/ZKStEt+MyVMbmaFuDMRj+dflXEgOwWtzrHuw53SPFBaIVwaN3SFAwHqQUkKRjKVkCQpCM9Clxd3mlBTQqnF3+Y72SgwP8ANd7JQU0KRjPQe4qKAQhCAQhCAQhCAQhCAQhCAQhCAQhCDdcL5eDgbTT4s4bmywA/4olinsWSyPOlh+Lxc7H0E46g18kbj/8ARqtHsQWD2Kg9iv3sVu9iCyexUXNV49iovYgoMfZXcUytXMSY+yDLxyK4Y9YuGVXkciC/a9VAVaseqzXIK3Bt81p+yEcWjP6NnsN+CTSpgoIcRi9Gz2Qo/wDDIfRM7irgJoLQ4RB6Md5+KRwSDzD7TleoQWBwGDocPtFQOT0PS8faHwWTui6DFHJyLzpO9vwVPKXA2QxUU8IOhPG+OS5JtURO5e67XRut9JZm6v20gqaDEKTbJC0V9OPpRAtmaN8Tif2QQc4QhCAQhCDf8zNJHPWVVFNpcHV0MjXWOibsfHICDzHkLrgzSYZztnd+3cPcuMZnqrQxmh/WGWP2o3L02g0k5osK9HP+8SKIzP4TfXFOerjMuvuK3dJBpRzP4P6vL+91H4lE5ncG9Xl/e6j8S3ZJBpf/ACgwX1Vx/wDYnP8AUkcz2C+qH94n/Et0SQafFmkwVv8Ac775pj73K4bmtwf1Jv3kv4ltCAUGuNzYYR6m37yX8SuBm5wn1GH+P4rPNcqgKDADN1hPqMP8fxVRmb/Ch/cKc7w4/wA1nQVIFBg/yCwr1Cm9g/FSbkJhY1igptX0D8VnEIMP+ReG+o033YT/ACLw31Gm+7CzCEGKGSWHjUKKl1fqWp/kpQepUv3LVlUIMYzJehGyjpR+wYfeFViwKkadJlNTsNiLiFjTYixFwNhBI7VfIQeQ8tsnjQ19XR69GKU8ETzxO5UZvz8kjtBWDXbflEZOf9nibB000+re+J3+MdjVxJAIQhBnMh6rg8Sw6TzayAHc54afevWhXjWkqCySOQbY3teN7SD/ACXsiJ4c1rhrDgCNx1oGkpJIIpKSSCKSkkgihNJAAqbXKCAUFcFSBVFrlUBQVAVJUwVIFBJNLwVCbEIWa3yxM+tI1vvKmI36RMxHtcJrEOysoA5reNwOLnBoDX6dydQF23WXUzW1fcIretvU7CEIVVmEy1yfFbQVdFYF0sR4Lqmbyoz7QA7V5EewglpBBBIIIsQecEL2svMGeXJ3iuKzlotFWDjMfRd5PCD2w7vQaMhCEAvXmSdVwtBQS7dOjpyd+g2/jdeQ16lzUVXCYPh552ROjP2XuHusg2xJSSQRSUkkEUlJJBFJSSQY/F8agpmtkqJODa92i06L3Xda9uSDzdK16ozo4e3yeMSHqiAHe4/yWaymyebWQiBzzFaRrw8NDiLAgixI5iteizT0gB0paiR1jbXGwX5rjRPP1rRjjFr897Uty34Wk+eCIf8ATpJXfWkY33AqlR50aqeVkEFPTRvlJbHpyPfpPsdFurR1k2HatLwOGNtZTx1DGvj4w2OVpGognRJI36+xdso8CpIiDFTQRFp1ERMBB6QbLRljFi8cduccr/Wj4RnQqG1HB1zGMj0ix4bG5joXecQSSQOcf7O0Zd4/wNDpwyWfUuYyJ7XfNPKc9pH0Ra/0grDLjIoVTTUQANqWDWNgnaPmn6XQexcumrpSxlPI52hTueWxn9GTbTFubZsXXFjx5prevjXuGXLfJjrNZ879S3DAsn6uupZ5hO8ycYYyMvmk0SwNPCdPO5nsq3x3IGelgNTJJFJZ7Gua0OuA640i49dh2rpGSGH8BRUsXPwQe/re/lnXz7bdgVzlBQcPS1MG0yQu0frAXb4gKsdbauXUfrv+Kz0NLYtz+2v60LI7Iinq6cVD5pw4SOY5jdBuiRaxDiDzEHYuntGoDbYWXNs02I2fVUp+c1szR1tOi/3t7iukrj1tr92a2nx8dehrSMUWrHn6aaSFibjXM8/WTnD4eysaLyUEmkf/AAyWa8djgw9h6V0xW+IULJ4ZqeUaUc8T43jpa4Fpt160Hi9CvsbwmSlqaikl8unmfG7Va+ibBw6iLHtVigF6OzD1WlhWh6Gqmb32d/UvOK7t8narvT18PmVEb/bZb/TQddSUkkEUlJJBFJSSQRSUkkEUlJJBxDLOjMNfVBur87wrPtgPHibdi7Jh1WJYYJhrEsTH+00Fc7zrUNqinnH6WEsO9jjbwd4LZ83VZwlBE29zA+SI7gdJv8LgOxbc35Yq2cq+LTDY5Zmsa57jZrGlzj0NAufBcIJmraqV0bDJLUPllDR0a3kDsC6jnIxPgqGRgNnVLhCPqnW8+yCPtBazmjwy8tTVkao2NiZ9Z3Kd4NHeVbp57WO2RTLXnMVGQWXBpyKOqJ4Eusx5vendfySPMv3LrDXbCN4PuK5/lxkGZyaqkaOHJ/Ox3a0S/TF7AO6enfty+QtBiEERgq+DMbQOB/Oab4+lhsLaPRr1Kuft5K9ys6n7CMXOk8J9f60+nPEsa0fJj4yW/sphq7tMeyuurW8ZyJpqqdtTK6UODGtsxwbfRJIJNiefmWxNVOoy1yRWY961KOnxWxTaPm9wkmkhZWo00kIOAfKCyc4OsgxBjeRWR6EhtsmjAFzvYW+y5cnXqrOrk7xzC6qNrdKWBvGYdVzpxgkgdZZpjtXlVALrvydaq1TiEPn08T/YeW/6i5Eui5h6rRxYM9LSzN7tF/8ASg9IJKSSCKSkkgikpJIIpFSSQc5yqyrroqienZI2JrHcgiNt9EgFpLnX12I2WW8YTWcLT0823hYWOO8gX8bqNRgNK+QzyQRySEAFzhpbBYajq8FeMjDQGtAaBqAAAA3Bdb3rNYiIViJiWt5c5OyVcMTIQ0yRzXGk7RGiWkO19jUsismpqNkzJZI38K5rg1ulyCAQdZ231c3MtmSUdy3Dh8OMb2xeL5O01UYzUMMoi0tBum5rbm1yQ0i51BXNDh0MLeDgijhZe+i1oaCek22nrV0kq8p1rfhOgCptKggFVSrgqQKotKqAoKgKkqYKkCgkmkhA15Hy6wZtLiWIUrLBkVS8MA+aw8prewOA7F64XlbOq22M4prJ/tO37DdSDUVt2aep0MYw83sHSOYdzmOHvstRWXyRqeDr6CS9gyspyT1abQfAlB7ASTZsG5CCKSkkgikpJIIpKSSCKSkkgikpJIIpKSSCKE0kACptKgqb6lrdpG7aguwVIFWHHugJ8PzkoL7hAnpqwFYObWptnJ+CC80l5ZzpMAxjFANnGb7b6y1pPiu65U5ysPoGP05mzTgHRp2OD3OdzBxGpg6z47F5nxTEpKiaaplN5J5XyP6NJxJIHVrsgtVOKQtc1w1FpDhvGsKCEHtKhmD445BsexrhuIuPAqssJkLVcJhuHSbdKjg7wxrT4grOIIpKSSCKSkkgikpJIIpKSSCKSkolAklTkqmjr3fFWslY47OSgvHvA1kgK1lrwPJGl4BWcj+dx7SVYT4owam3ee4d6DIS1Tzz2HQNSsaisYzynC/RtPcsXUYhI7VfRHQNXisTiGIwwt05pWRN6XOAvuG09iDOnHjezW6PWdZ7lMYhqL5HgBouXOcAAOsnUFynGc6DBdlJGZD6R92t3hm09tty0rFsoaqpN55nvAOpl7NbuYNXbtQdlxzO/Q092w6VbIOZhswHrkO37IPYub5RZ0sSq9JnC8Widq4KK7Ljoc/ynbr26lqCEDJSQhAIQhB6mzOVfCYNQ/q2yR+zI4LdFzP5P9WXYW5noayZg7Qx/wDWumoIpKSSCKSkkgikm4gbVRfUDm1oKipvlA2lW75nHnsqLuk6kFaSs80d6tpJCdpJVvNXNGzlHw71YzVj3c+iOgavFBezVDG7SN209yx8+KHYwW6zr8FayEAFxIAAuSSAAOkk7Fp+PZy6GC7Y3GrkGrRYeSD1yHV3XQbVNI52txJWBxrKujpbiaZumP0TeW/dojZ22XMMczi11RdofxaM/Mju0kdBf5R7wtYJQbxjWdOd920rBTt882e89fmt7itMqqySVxkle+V52uc4uJ7SqKEAhCEAhCEAhCEAhCEHdPk41d4cSh8yankA+u17T/lhdoBXn75OtXasr4vSUjX9rJGj3PK76gmkVAuPSoOQSdIN6pPmPNqQVQknA2a0DcqMkjRtKpSzuPVuVs4IJy1p+aLdZVlK8naSVi8oMsKGjB4xOxrxsiby5D1aA2dtlzDKDPTO/SZRRCmbs4V9pJD1hvkt8d6DqmI4jBAzhJ5Y4Wec5wbfqHSeoLnuP54oWXZRRGd3pX3YwdYZ5Tu23auWV+JTTvMs8skzztc5xcdwvsHUFbIMvjeVdZVm9RM5zb3EY5LG7mDV2nWsQhCAQhCAQhCAQhCAQhCAQhCAQhCDoGY7EWxYvC1xsKiGaEfWLdJo72r0rey8X0tU+N8c0biySJ7XscNrXtILXDrBAXpnIDOnSYhHHHI9lPWgASQuIaJHedCT5QPm7R4oN2MnUqb5TzBVHNVhieJQU7DLUTRU8Y+e94YD1C+09Q1oJvudqovsASbAAXJ2ADpJXNMp8/FLHpR0ETqt4uOFfeOMdYb5T/4d65PlHl1iFcTxmocYybiFv5uMfYGo7zdB2vKXOzhtLpMY81so+ZEQWg/Sl8kdl9y5XlFnbxGp0mRvFFEfmREhxH0pfK7rLSUIG5xJJJJJNydtykhCAQhCAQhCAQhCAQhCAQhCAQhCAQhCAQhCAQhCDK0+VVexoZHXVkbRsa2qnaBuAdZWFVWSSuL5ZHyuO1znueT2nWqKEAhCEAhCEAhCEAhCEAhCEAhCEAhCEAhCEAhCEAhCEH//2Q=="/>
          <p:cNvSpPr>
            <a:spLocks noChangeAspect="1" noChangeArrowheads="1"/>
          </p:cNvSpPr>
          <p:nvPr/>
        </p:nvSpPr>
        <p:spPr bwMode="auto">
          <a:xfrm>
            <a:off x="120650" y="-1076325"/>
            <a:ext cx="1943100"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Back or Previous 11">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Rectangle 5"/>
          <p:cNvSpPr/>
          <p:nvPr/>
        </p:nvSpPr>
        <p:spPr>
          <a:xfrm>
            <a:off x="431373" y="1772816"/>
            <a:ext cx="8229600" cy="3170099"/>
          </a:xfrm>
          <a:prstGeom prst="rect">
            <a:avLst/>
          </a:prstGeom>
        </p:spPr>
        <p:txBody>
          <a:bodyPr wrap="square">
            <a:spAutoFit/>
          </a:bodyPr>
          <a:lstStyle/>
          <a:p>
            <a:r>
              <a:rPr lang="en-GB" sz="2000" dirty="0">
                <a:solidFill>
                  <a:schemeClr val="bg1"/>
                </a:solidFill>
              </a:rPr>
              <a:t>The </a:t>
            </a:r>
            <a:r>
              <a:rPr lang="en-GB" sz="2000" b="1" dirty="0"/>
              <a:t>.gif </a:t>
            </a:r>
            <a:r>
              <a:rPr lang="en-GB" sz="2000" dirty="0">
                <a:solidFill>
                  <a:schemeClr val="bg1"/>
                </a:solidFill>
              </a:rPr>
              <a:t>file format use </a:t>
            </a:r>
            <a:r>
              <a:rPr lang="en-GB" sz="2000" b="1" dirty="0"/>
              <a:t>lossless compression </a:t>
            </a:r>
            <a:r>
              <a:rPr lang="en-GB" sz="2000" dirty="0">
                <a:solidFill>
                  <a:schemeClr val="bg1"/>
                </a:solidFill>
              </a:rPr>
              <a:t>which works by using a code to store patterns of bits that occur repeatedly throughout the graphics file.  Because the </a:t>
            </a:r>
            <a:r>
              <a:rPr lang="en-GB" sz="2000" b="1" dirty="0"/>
              <a:t>gif</a:t>
            </a:r>
            <a:r>
              <a:rPr lang="en-GB" sz="2000" dirty="0">
                <a:solidFill>
                  <a:schemeClr val="bg1"/>
                </a:solidFill>
              </a:rPr>
              <a:t> format is based on an </a:t>
            </a:r>
            <a:r>
              <a:rPr lang="en-GB" sz="2000" b="1" dirty="0">
                <a:solidFill>
                  <a:schemeClr val="bg1"/>
                </a:solidFill>
              </a:rPr>
              <a:t>8-bit colour code – files stored in this format are limited to 256 colours, </a:t>
            </a:r>
            <a:r>
              <a:rPr lang="en-GB" sz="2000" dirty="0">
                <a:solidFill>
                  <a:schemeClr val="bg1"/>
                </a:solidFill>
              </a:rPr>
              <a:t>meaning that the </a:t>
            </a:r>
            <a:r>
              <a:rPr lang="en-GB" sz="2000" b="1" dirty="0"/>
              <a:t>gif</a:t>
            </a:r>
            <a:r>
              <a:rPr lang="en-GB" sz="2000" dirty="0">
                <a:solidFill>
                  <a:schemeClr val="bg1"/>
                </a:solidFill>
              </a:rPr>
              <a:t> format is best suited for storage of drawings, charts and diagrams and is not suited for the storage of photographs.  However, an advantage of </a:t>
            </a:r>
            <a:r>
              <a:rPr lang="en-GB" sz="2000" b="1" dirty="0"/>
              <a:t>gif</a:t>
            </a:r>
            <a:r>
              <a:rPr lang="en-GB" sz="2000" dirty="0">
                <a:solidFill>
                  <a:schemeClr val="bg1"/>
                </a:solidFill>
              </a:rPr>
              <a:t> is that colours can be set as transparent which is useful when displaying a gif image in a multimedia document, as it does not then obscure the underlying screen pattern.</a:t>
            </a:r>
          </a:p>
        </p:txBody>
      </p:sp>
      <p:pic>
        <p:nvPicPr>
          <p:cNvPr id="9" name="Picture 8"/>
          <p:cNvPicPr>
            <a:picLocks noChangeAspect="1"/>
          </p:cNvPicPr>
          <p:nvPr/>
        </p:nvPicPr>
        <p:blipFill>
          <a:blip r:embed="rId3"/>
          <a:stretch>
            <a:fillRect/>
          </a:stretch>
        </p:blipFill>
        <p:spPr>
          <a:xfrm>
            <a:off x="3851920" y="4578361"/>
            <a:ext cx="3649175" cy="1531042"/>
          </a:xfrm>
          <a:prstGeom prst="rect">
            <a:avLst/>
          </a:prstGeom>
        </p:spPr>
      </p:pic>
    </p:spTree>
    <p:extLst>
      <p:ext uri="{BB962C8B-B14F-4D97-AF65-F5344CB8AC3E}">
        <p14:creationId xmlns:p14="http://schemas.microsoft.com/office/powerpoint/2010/main" val="4025605842"/>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 - Graphics</a:t>
            </a:r>
            <a:endParaRPr lang="en-GB" sz="4000" dirty="0">
              <a:effectLst>
                <a:outerShdw blurRad="38100" dist="38100" dir="2700000" algn="tl">
                  <a:srgbClr val="000000">
                    <a:alpha val="43137"/>
                  </a:srgbClr>
                </a:outerShdw>
              </a:effectLst>
            </a:endParaRPr>
          </a:p>
        </p:txBody>
      </p:sp>
      <p:sp>
        <p:nvSpPr>
          <p:cNvPr id="4" name="AutoShape 2" descr="data:image/jpg;base64,/9j/4AAQSkZJRgABAQAAAQABAAD/2wCEAAkGBg8SEA0NDw8ODRANDQ8QDxAXDhAQFw8QFhUVFRQQFBIXHSYeFxkmGRQUHy8gIycpLCwsFR4xNTAqNSYrLCkBCQoKDgwOGg8PGTQlHiQ1Ly40LS81Mi0tMzU1NSw2LCw0LS8pKSk1LCw1NSovNSwpLDQpLyw0LCkpLC8pLCwpKf/AABEIAMwAzAMBIgACEQEDEQH/xAAcAAACAQUBAAAAAAAAAAAAAAAAAQIDBAUGBwj/xABNEAABAwIBBgkHBwkGBwAAAAABAAIDBBEFBgcSITFxExQiQVFhgZGhMlJTVJKx0QhCYnKCk9IWI0Njg5SiwcIkRLKzw/AVFzM0c4Sj/8QAGAEBAAMBAAAAAAAAAAAAAAAAAAECBAP/xAAiEQEAAgIBBQADAQAAAAAAAAAAAQIDERIEEyExQSIyoVH/2gAMAwEAAhEDEQA/AOGoWbfk3/ZKStEt+MyVMbmaFuDMRj+dflXEgOwWtzrHuw53SPFBaIVwaN3SFAwHqQUkKRjKVkCQpCM9Clxd3mlBTQqnF3+Y72SgwP8ANd7JQU0KRjPQe4qKAQhCAQhCAQhCAQhCAQhCAQhCAQhCDdcL5eDgbTT4s4bmywA/4olinsWSyPOlh+Lxc7H0E46g18kbj/8ARqtHsQWD2Kg9iv3sVu9iCyexUXNV49iovYgoMfZXcUytXMSY+yDLxyK4Y9YuGVXkciC/a9VAVaseqzXIK3Bt81p+yEcWjP6NnsN+CTSpgoIcRi9Gz2Qo/wDDIfRM7irgJoLQ4RB6Md5+KRwSDzD7TleoQWBwGDocPtFQOT0PS8faHwWTui6DFHJyLzpO9vwVPKXA2QxUU8IOhPG+OS5JtURO5e67XRut9JZm6v20gqaDEKTbJC0V9OPpRAtmaN8Tif2QQc4QhCAQhCDf8zNJHPWVVFNpcHV0MjXWOibsfHICDzHkLrgzSYZztnd+3cPcuMZnqrQxmh/WGWP2o3L02g0k5osK9HP+8SKIzP4TfXFOerjMuvuK3dJBpRzP4P6vL+91H4lE5ncG9Xl/e6j8S3ZJBpf/ACgwX1Vx/wDYnP8AUkcz2C+qH94n/Et0SQafFmkwVv8Ac775pj73K4bmtwf1Jv3kv4ltCAUGuNzYYR6m37yX8SuBm5wn1GH+P4rPNcqgKDADN1hPqMP8fxVRmb/Ch/cKc7w4/wA1nQVIFBg/yCwr1Cm9g/FSbkJhY1igptX0D8VnEIMP+ReG+o033YT/ACLw31Gm+7CzCEGKGSWHjUKKl1fqWp/kpQepUv3LVlUIMYzJehGyjpR+wYfeFViwKkadJlNTsNiLiFjTYixFwNhBI7VfIQeQ8tsnjQ19XR69GKU8ETzxO5UZvz8kjtBWDXbflEZOf9nibB000+re+J3+MdjVxJAIQhBnMh6rg8Sw6TzayAHc54afevWhXjWkqCySOQbY3teN7SD/ACXsiJ4c1rhrDgCNx1oGkpJIIpKSSCKSkkgihNJAAqbXKCAUFcFSBVFrlUBQVAVJUwVIFBJNLwVCbEIWa3yxM+tI1vvKmI36RMxHtcJrEOysoA5reNwOLnBoDX6dydQF23WXUzW1fcIretvU7CEIVVmEy1yfFbQVdFYF0sR4Lqmbyoz7QA7V5EewglpBBBIIIsQecEL2svMGeXJ3iuKzlotFWDjMfRd5PCD2w7vQaMhCEAvXmSdVwtBQS7dOjpyd+g2/jdeQ16lzUVXCYPh552ROjP2XuHusg2xJSSQRSUkkEUlJJBFJSSQY/F8agpmtkqJODa92i06L3Xda9uSDzdK16ozo4e3yeMSHqiAHe4/yWaymyebWQiBzzFaRrw8NDiLAgixI5iteizT0gB0paiR1jbXGwX5rjRPP1rRjjFr897Uty34Wk+eCIf8ATpJXfWkY33AqlR50aqeVkEFPTRvlJbHpyPfpPsdFurR1k2HatLwOGNtZTx1DGvj4w2OVpGognRJI36+xdso8CpIiDFTQRFp1ERMBB6QbLRljFi8cduccr/Wj4RnQqG1HB1zGMj0ix4bG5joXecQSSQOcf7O0Zd4/wNDpwyWfUuYyJ7XfNPKc9pH0Ra/0grDLjIoVTTUQANqWDWNgnaPmn6XQexcumrpSxlPI52hTueWxn9GTbTFubZsXXFjx5prevjXuGXLfJjrNZ879S3DAsn6uupZ5hO8ycYYyMvmk0SwNPCdPO5nsq3x3IGelgNTJJFJZ7Gua0OuA640i49dh2rpGSGH8BRUsXPwQe/re/lnXz7bdgVzlBQcPS1MG0yQu0frAXb4gKsdbauXUfrv+Kz0NLYtz+2v60LI7Iinq6cVD5pw4SOY5jdBuiRaxDiDzEHYuntGoDbYWXNs02I2fVUp+c1szR1tOi/3t7iukrj1tr92a2nx8dehrSMUWrHn6aaSFibjXM8/WTnD4eysaLyUEmkf/AAyWa8djgw9h6V0xW+IULJ4ZqeUaUc8T43jpa4Fpt160Hi9CvsbwmSlqaikl8unmfG7Va+ibBw6iLHtVigF6OzD1WlhWh6Gqmb32d/UvOK7t8narvT18PmVEb/bZb/TQddSUkkEUlJJBFJSSQRSUkkEUlJJBxDLOjMNfVBur87wrPtgPHibdi7Jh1WJYYJhrEsTH+00Fc7zrUNqinnH6WEsO9jjbwd4LZ83VZwlBE29zA+SI7gdJv8LgOxbc35Yq2cq+LTDY5Zmsa57jZrGlzj0NAufBcIJmraqV0bDJLUPllDR0a3kDsC6jnIxPgqGRgNnVLhCPqnW8+yCPtBazmjwy8tTVkao2NiZ9Z3Kd4NHeVbp57WO2RTLXnMVGQWXBpyKOqJ4Eusx5vendfySPMv3LrDXbCN4PuK5/lxkGZyaqkaOHJ/Ox3a0S/TF7AO6enfty+QtBiEERgq+DMbQOB/Oab4+lhsLaPRr1Kuft5K9ys6n7CMXOk8J9f60+nPEsa0fJj4yW/sphq7tMeyuurW8ZyJpqqdtTK6UODGtsxwbfRJIJNiefmWxNVOoy1yRWY961KOnxWxTaPm9wkmkhZWo00kIOAfKCyc4OsgxBjeRWR6EhtsmjAFzvYW+y5cnXqrOrk7xzC6qNrdKWBvGYdVzpxgkgdZZpjtXlVALrvydaq1TiEPn08T/YeW/6i5Eui5h6rRxYM9LSzN7tF/8ASg9IJKSSCKSkkgikpJIIpFSSQc5yqyrroqienZI2JrHcgiNt9EgFpLnX12I2WW8YTWcLT0823hYWOO8gX8bqNRgNK+QzyQRySEAFzhpbBYajq8FeMjDQGtAaBqAAAA3Bdb3rNYiIViJiWt5c5OyVcMTIQ0yRzXGk7RGiWkO19jUsismpqNkzJZI38K5rg1ulyCAQdZ231c3MtmSUdy3Dh8OMb2xeL5O01UYzUMMoi0tBum5rbm1yQ0i51BXNDh0MLeDgijhZe+i1oaCek22nrV0kq8p1rfhOgCptKggFVSrgqQKotKqAoKgKkqYKkCgkmkhA15Hy6wZtLiWIUrLBkVS8MA+aw8prewOA7F64XlbOq22M4prJ/tO37DdSDUVt2aep0MYw83sHSOYdzmOHvstRWXyRqeDr6CS9gyspyT1abQfAlB7ASTZsG5CCKSkkgikpJIIpKSSCKSkkgikpJIIpKSSCKE0kACptKgqb6lrdpG7aguwVIFWHHugJ8PzkoL7hAnpqwFYObWptnJ+CC80l5ZzpMAxjFANnGb7b6y1pPiu65U5ysPoGP05mzTgHRp2OD3OdzBxGpg6z47F5nxTEpKiaaplN5J5XyP6NJxJIHVrsgtVOKQtc1w1FpDhvGsKCEHtKhmD445BsexrhuIuPAqssJkLVcJhuHSbdKjg7wxrT4grOIIpKSSCKSkkgikpJIIpKSSCKSkolAklTkqmjr3fFWslY47OSgvHvA1kgK1lrwPJGl4BWcj+dx7SVYT4owam3ee4d6DIS1Tzz2HQNSsaisYzynC/RtPcsXUYhI7VfRHQNXisTiGIwwt05pWRN6XOAvuG09iDOnHjezW6PWdZ7lMYhqL5HgBouXOcAAOsnUFynGc6DBdlJGZD6R92t3hm09tty0rFsoaqpN55nvAOpl7NbuYNXbtQdlxzO/Q092w6VbIOZhswHrkO37IPYub5RZ0sSq9JnC8Widq4KK7Ljoc/ynbr26lqCEDJSQhAIQhB6mzOVfCYNQ/q2yR+zI4LdFzP5P9WXYW5noayZg7Qx/wDWumoIpKSSCKSkkgikm4gbVRfUDm1oKipvlA2lW75nHnsqLuk6kFaSs80d6tpJCdpJVvNXNGzlHw71YzVj3c+iOgavFBezVDG7SN209yx8+KHYwW6zr8FayEAFxIAAuSSAAOkk7Fp+PZy6GC7Y3GrkGrRYeSD1yHV3XQbVNI52txJWBxrKujpbiaZumP0TeW/dojZ22XMMczi11RdofxaM/Mju0kdBf5R7wtYJQbxjWdOd920rBTt882e89fmt7itMqqySVxkle+V52uc4uJ7SqKEAhCEAhCEAhCEAhCEHdPk41d4cSh8yankA+u17T/lhdoBXn75OtXasr4vSUjX9rJGj3PK76gmkVAuPSoOQSdIN6pPmPNqQVQknA2a0DcqMkjRtKpSzuPVuVs4IJy1p+aLdZVlK8naSVi8oMsKGjB4xOxrxsiby5D1aA2dtlzDKDPTO/SZRRCmbs4V9pJD1hvkt8d6DqmI4jBAzhJ5Y4Wec5wbfqHSeoLnuP54oWXZRRGd3pX3YwdYZ5Tu23auWV+JTTvMs8skzztc5xcdwvsHUFbIMvjeVdZVm9RM5zb3EY5LG7mDV2nWsQhCAQhCAQhCAQhCAQhCAQhCAQhCDoGY7EWxYvC1xsKiGaEfWLdJo72r0rey8X0tU+N8c0biySJ7XscNrXtILXDrBAXpnIDOnSYhHHHI9lPWgASQuIaJHedCT5QPm7R4oN2MnUqb5TzBVHNVhieJQU7DLUTRU8Y+e94YD1C+09Q1oJvudqovsASbAAXJ2ADpJXNMp8/FLHpR0ETqt4uOFfeOMdYb5T/4d65PlHl1iFcTxmocYybiFv5uMfYGo7zdB2vKXOzhtLpMY81so+ZEQWg/Sl8kdl9y5XlFnbxGp0mRvFFEfmREhxH0pfK7rLSUIG5xJJJJJNydtykhCAQhCAQhCAQhCAQhCAQhCAQhCAQhCAQhCAQhCDK0+VVexoZHXVkbRsa2qnaBuAdZWFVWSSuL5ZHyuO1znueT2nWqKEAhCEAhCEAhCEAhCEAhCEAhCEAhCEAhCEAhCEAhCEH//2Q=="/>
          <p:cNvSpPr>
            <a:spLocks noChangeAspect="1" noChangeArrowheads="1"/>
          </p:cNvSpPr>
          <p:nvPr/>
        </p:nvSpPr>
        <p:spPr bwMode="auto">
          <a:xfrm>
            <a:off x="120650" y="-1076325"/>
            <a:ext cx="1943100"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Back or Previous 11">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Rectangle 2"/>
          <p:cNvSpPr/>
          <p:nvPr/>
        </p:nvSpPr>
        <p:spPr>
          <a:xfrm>
            <a:off x="372471" y="1806094"/>
            <a:ext cx="8257162" cy="3785652"/>
          </a:xfrm>
          <a:prstGeom prst="rect">
            <a:avLst/>
          </a:prstGeom>
        </p:spPr>
        <p:txBody>
          <a:bodyPr wrap="square">
            <a:spAutoFit/>
          </a:bodyPr>
          <a:lstStyle/>
          <a:p>
            <a:r>
              <a:rPr lang="en-GB" sz="2400" dirty="0">
                <a:solidFill>
                  <a:schemeClr val="bg1"/>
                </a:solidFill>
              </a:rPr>
              <a:t>The </a:t>
            </a:r>
            <a:r>
              <a:rPr lang="en-GB" sz="2400" b="1" dirty="0"/>
              <a:t>.png </a:t>
            </a:r>
            <a:r>
              <a:rPr lang="en-GB" sz="2400" dirty="0">
                <a:solidFill>
                  <a:schemeClr val="bg1"/>
                </a:solidFill>
              </a:rPr>
              <a:t>file format (portable network graphics), uses </a:t>
            </a:r>
            <a:r>
              <a:rPr lang="en-GB" sz="2400" b="1" dirty="0"/>
              <a:t>lossless compression.  </a:t>
            </a:r>
            <a:r>
              <a:rPr lang="en-GB" sz="2400" dirty="0">
                <a:solidFill>
                  <a:schemeClr val="bg1"/>
                </a:solidFill>
              </a:rPr>
              <a:t>It can achieve between 5 and 25 per cent more compression that the .gif file format.  It can support a bit depth of up to 48 bits per pixel – meaning it has a huge range of colours available.  It also allows you to control the transparency of a graphic.  </a:t>
            </a:r>
            <a:r>
              <a:rPr lang="en-GB" sz="2400" b="1" dirty="0"/>
              <a:t>.png </a:t>
            </a:r>
            <a:r>
              <a:rPr lang="en-GB" sz="2400" b="1" dirty="0">
                <a:solidFill>
                  <a:schemeClr val="bg1"/>
                </a:solidFill>
              </a:rPr>
              <a:t>was approved as a standard by the World Wide Web</a:t>
            </a:r>
            <a:r>
              <a:rPr lang="en-GB" sz="2400" dirty="0">
                <a:solidFill>
                  <a:schemeClr val="bg1"/>
                </a:solidFill>
              </a:rPr>
              <a:t> to replace .gif as </a:t>
            </a:r>
            <a:r>
              <a:rPr lang="en-GB" sz="2400" b="1" dirty="0"/>
              <a:t>.png </a:t>
            </a:r>
            <a:r>
              <a:rPr lang="en-GB" sz="2400" dirty="0">
                <a:solidFill>
                  <a:schemeClr val="bg1"/>
                </a:solidFill>
              </a:rPr>
              <a:t>is completely patent- and license-free. </a:t>
            </a:r>
            <a:r>
              <a:rPr lang="en-GB" sz="2400" b="1" dirty="0">
                <a:solidFill>
                  <a:schemeClr val="bg1"/>
                </a:solidFill>
              </a:rPr>
              <a:t>The most recent versions of web browsers support .png.</a:t>
            </a:r>
          </a:p>
        </p:txBody>
      </p:sp>
      <p:pic>
        <p:nvPicPr>
          <p:cNvPr id="5" name="Picture 4"/>
          <p:cNvPicPr>
            <a:picLocks noChangeAspect="1"/>
          </p:cNvPicPr>
          <p:nvPr/>
        </p:nvPicPr>
        <p:blipFill>
          <a:blip r:embed="rId3"/>
          <a:stretch>
            <a:fillRect/>
          </a:stretch>
        </p:blipFill>
        <p:spPr>
          <a:xfrm>
            <a:off x="6372200" y="5302500"/>
            <a:ext cx="1054699" cy="1060796"/>
          </a:xfrm>
          <a:prstGeom prst="rect">
            <a:avLst/>
          </a:prstGeom>
        </p:spPr>
      </p:pic>
    </p:spTree>
    <p:extLst>
      <p:ext uri="{BB962C8B-B14F-4D97-AF65-F5344CB8AC3E}">
        <p14:creationId xmlns:p14="http://schemas.microsoft.com/office/powerpoint/2010/main" val="6568913"/>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 - Video</a:t>
            </a:r>
            <a:endParaRPr lang="en-GB" sz="4000" dirty="0">
              <a:effectLst>
                <a:outerShdw blurRad="38100" dist="38100" dir="2700000" algn="tl">
                  <a:srgbClr val="000000">
                    <a:alpha val="43137"/>
                  </a:srgbClr>
                </a:outerShdw>
              </a:effectLst>
            </a:endParaRPr>
          </a:p>
        </p:txBody>
      </p:sp>
      <p:sp>
        <p:nvSpPr>
          <p:cNvPr id="4" name="AutoShape 2" descr="data:image/jpg;base64,/9j/4AAQSkZJRgABAQAAAQABAAD/2wCEAAkGBg8SEA0NDw8ODRANDQ8QDxAXDhAQFw8QFhUVFRQQFBIXHSYeFxkmGRQUHy8gIycpLCwsFR4xNTAqNSYrLCkBCQoKDgwOGg8PGTQlHiQ1Ly40LS81Mi0tMzU1NSw2LCw0LS8pKSk1LCw1NSovNSwpLDQpLyw0LCkpLC8pLCwpKf/AABEIAMwAzAMBIgACEQEDEQH/xAAcAAACAQUBAAAAAAAAAAAAAAAAAQIDBAUGBwj/xABNEAABAwIBBgkHBwkGBwAAAAABAAIDBBEFBgcSITFxExQiQVFhgZGhMlJTVJKx0QhCYnKCk9IWI0Njg5SiwcIkRLKzw/AVFzM0c4Sj/8QAGAEBAAMBAAAAAAAAAAAAAAAAAAECBAP/xAAiEQEAAgIBBQADAQAAAAAAAAAAAQIDERIEEyExQSIyoVH/2gAMAwEAAhEDEQA/AOGoWbfk3/ZKStEt+MyVMbmaFuDMRj+dflXEgOwWtzrHuw53SPFBaIVwaN3SFAwHqQUkKRjKVkCQpCM9Clxd3mlBTQqnF3+Y72SgwP8ANd7JQU0KRjPQe4qKAQhCAQhCAQhCAQhCAQhCAQhCAQhCDdcL5eDgbTT4s4bmywA/4olinsWSyPOlh+Lxc7H0E46g18kbj/8ARqtHsQWD2Kg9iv3sVu9iCyexUXNV49iovYgoMfZXcUytXMSY+yDLxyK4Y9YuGVXkciC/a9VAVaseqzXIK3Bt81p+yEcWjP6NnsN+CTSpgoIcRi9Gz2Qo/wDDIfRM7irgJoLQ4RB6Md5+KRwSDzD7TleoQWBwGDocPtFQOT0PS8faHwWTui6DFHJyLzpO9vwVPKXA2QxUU8IOhPG+OS5JtURO5e67XRut9JZm6v20gqaDEKTbJC0V9OPpRAtmaN8Tif2QQc4QhCAQhCDf8zNJHPWVVFNpcHV0MjXWOibsfHICDzHkLrgzSYZztnd+3cPcuMZnqrQxmh/WGWP2o3L02g0k5osK9HP+8SKIzP4TfXFOerjMuvuK3dJBpRzP4P6vL+91H4lE5ncG9Xl/e6j8S3ZJBpf/ACgwX1Vx/wDYnP8AUkcz2C+qH94n/Et0SQafFmkwVv8Ac775pj73K4bmtwf1Jv3kv4ltCAUGuNzYYR6m37yX8SuBm5wn1GH+P4rPNcqgKDADN1hPqMP8fxVRmb/Ch/cKc7w4/wA1nQVIFBg/yCwr1Cm9g/FSbkJhY1igptX0D8VnEIMP+ReG+o033YT/ACLw31Gm+7CzCEGKGSWHjUKKl1fqWp/kpQepUv3LVlUIMYzJehGyjpR+wYfeFViwKkadJlNTsNiLiFjTYixFwNhBI7VfIQeQ8tsnjQ19XR69GKU8ETzxO5UZvz8kjtBWDXbflEZOf9nibB000+re+J3+MdjVxJAIQhBnMh6rg8Sw6TzayAHc54afevWhXjWkqCySOQbY3teN7SD/ACXsiJ4c1rhrDgCNx1oGkpJIIpKSSCKSkkgihNJAAqbXKCAUFcFSBVFrlUBQVAVJUwVIFBJNLwVCbEIWa3yxM+tI1vvKmI36RMxHtcJrEOysoA5reNwOLnBoDX6dydQF23WXUzW1fcIretvU7CEIVVmEy1yfFbQVdFYF0sR4Lqmbyoz7QA7V5EewglpBBBIIIsQecEL2svMGeXJ3iuKzlotFWDjMfRd5PCD2w7vQaMhCEAvXmSdVwtBQS7dOjpyd+g2/jdeQ16lzUVXCYPh552ROjP2XuHusg2xJSSQRSUkkEUlJJBFJSSQY/F8agpmtkqJODa92i06L3Xda9uSDzdK16ozo4e3yeMSHqiAHe4/yWaymyebWQiBzzFaRrw8NDiLAgixI5iteizT0gB0paiR1jbXGwX5rjRPP1rRjjFr897Uty34Wk+eCIf8ATpJXfWkY33AqlR50aqeVkEFPTRvlJbHpyPfpPsdFurR1k2HatLwOGNtZTx1DGvj4w2OVpGognRJI36+xdso8CpIiDFTQRFp1ERMBB6QbLRljFi8cduccr/Wj4RnQqG1HB1zGMj0ix4bG5joXecQSSQOcf7O0Zd4/wNDpwyWfUuYyJ7XfNPKc9pH0Ra/0grDLjIoVTTUQANqWDWNgnaPmn6XQexcumrpSxlPI52hTueWxn9GTbTFubZsXXFjx5prevjXuGXLfJjrNZ879S3DAsn6uupZ5hO8ycYYyMvmk0SwNPCdPO5nsq3x3IGelgNTJJFJZ7Gua0OuA640i49dh2rpGSGH8BRUsXPwQe/re/lnXz7bdgVzlBQcPS1MG0yQu0frAXb4gKsdbauXUfrv+Kz0NLYtz+2v60LI7Iinq6cVD5pw4SOY5jdBuiRaxDiDzEHYuntGoDbYWXNs02I2fVUp+c1szR1tOi/3t7iukrj1tr92a2nx8dehrSMUWrHn6aaSFibjXM8/WTnD4eysaLyUEmkf/AAyWa8djgw9h6V0xW+IULJ4ZqeUaUc8T43jpa4Fpt160Hi9CvsbwmSlqaikl8unmfG7Va+ibBw6iLHtVigF6OzD1WlhWh6Gqmb32d/UvOK7t8narvT18PmVEb/bZb/TQddSUkkEUlJJBFJSSQRSUkkEUlJJBxDLOjMNfVBur87wrPtgPHibdi7Jh1WJYYJhrEsTH+00Fc7zrUNqinnH6WEsO9jjbwd4LZ83VZwlBE29zA+SI7gdJv8LgOxbc35Yq2cq+LTDY5Zmsa57jZrGlzj0NAufBcIJmraqV0bDJLUPllDR0a3kDsC6jnIxPgqGRgNnVLhCPqnW8+yCPtBazmjwy8tTVkao2NiZ9Z3Kd4NHeVbp57WO2RTLXnMVGQWXBpyKOqJ4Eusx5vendfySPMv3LrDXbCN4PuK5/lxkGZyaqkaOHJ/Ox3a0S/TF7AO6enfty+QtBiEERgq+DMbQOB/Oab4+lhsLaPRr1Kuft5K9ys6n7CMXOk8J9f60+nPEsa0fJj4yW/sphq7tMeyuurW8ZyJpqqdtTK6UODGtsxwbfRJIJNiefmWxNVOoy1yRWY961KOnxWxTaPm9wkmkhZWo00kIOAfKCyc4OsgxBjeRWR6EhtsmjAFzvYW+y5cnXqrOrk7xzC6qNrdKWBvGYdVzpxgkgdZZpjtXlVALrvydaq1TiEPn08T/YeW/6i5Eui5h6rRxYM9LSzN7tF/8ASg9IJKSSCKSkkgikpJIIpFSSQc5yqyrroqienZI2JrHcgiNt9EgFpLnX12I2WW8YTWcLT0823hYWOO8gX8bqNRgNK+QzyQRySEAFzhpbBYajq8FeMjDQGtAaBqAAAA3Bdb3rNYiIViJiWt5c5OyVcMTIQ0yRzXGk7RGiWkO19jUsismpqNkzJZI38K5rg1ulyCAQdZ231c3MtmSUdy3Dh8OMb2xeL5O01UYzUMMoi0tBum5rbm1yQ0i51BXNDh0MLeDgijhZe+i1oaCek22nrV0kq8p1rfhOgCptKggFVSrgqQKotKqAoKgKkqYKkCgkmkhA15Hy6wZtLiWIUrLBkVS8MA+aw8prewOA7F64XlbOq22M4prJ/tO37DdSDUVt2aep0MYw83sHSOYdzmOHvstRWXyRqeDr6CS9gyspyT1abQfAlB7ASTZsG5CCKSkkgikpJIIpKSSCKSkkgikpJIIpKSSCKE0kACptKgqb6lrdpG7aguwVIFWHHugJ8PzkoL7hAnpqwFYObWptnJ+CC80l5ZzpMAxjFANnGb7b6y1pPiu65U5ysPoGP05mzTgHRp2OD3OdzBxGpg6z47F5nxTEpKiaaplN5J5XyP6NJxJIHVrsgtVOKQtc1w1FpDhvGsKCEHtKhmD445BsexrhuIuPAqssJkLVcJhuHSbdKjg7wxrT4grOIIpKSSCKSkkgikpJIIpKSSCKSkolAklTkqmjr3fFWslY47OSgvHvA1kgK1lrwPJGl4BWcj+dx7SVYT4owam3ee4d6DIS1Tzz2HQNSsaisYzynC/RtPcsXUYhI7VfRHQNXisTiGIwwt05pWRN6XOAvuG09iDOnHjezW6PWdZ7lMYhqL5HgBouXOcAAOsnUFynGc6DBdlJGZD6R92t3hm09tty0rFsoaqpN55nvAOpl7NbuYNXbtQdlxzO/Q092w6VbIOZhswHrkO37IPYub5RZ0sSq9JnC8Widq4KK7Ljoc/ynbr26lqCEDJSQhAIQhB6mzOVfCYNQ/q2yR+zI4LdFzP5P9WXYW5noayZg7Qx/wDWumoIpKSSCKSkkgikm4gbVRfUDm1oKipvlA2lW75nHnsqLuk6kFaSs80d6tpJCdpJVvNXNGzlHw71YzVj3c+iOgavFBezVDG7SN209yx8+KHYwW6zr8FayEAFxIAAuSSAAOkk7Fp+PZy6GC7Y3GrkGrRYeSD1yHV3XQbVNI52txJWBxrKujpbiaZumP0TeW/dojZ22XMMczi11RdofxaM/Mju0kdBf5R7wtYJQbxjWdOd920rBTt882e89fmt7itMqqySVxkle+V52uc4uJ7SqKEAhCEAhCEAhCEAhCEHdPk41d4cSh8yankA+u17T/lhdoBXn75OtXasr4vSUjX9rJGj3PK76gmkVAuPSoOQSdIN6pPmPNqQVQknA2a0DcqMkjRtKpSzuPVuVs4IJy1p+aLdZVlK8naSVi8oMsKGjB4xOxrxsiby5D1aA2dtlzDKDPTO/SZRRCmbs4V9pJD1hvkt8d6DqmI4jBAzhJ5Y4Wec5wbfqHSeoLnuP54oWXZRRGd3pX3YwdYZ5Tu23auWV+JTTvMs8skzztc5xcdwvsHUFbIMvjeVdZVm9RM5zb3EY5LG7mDV2nWsQhCAQhCAQhCAQhCAQhCAQhCAQhCDoGY7EWxYvC1xsKiGaEfWLdJo72r0rey8X0tU+N8c0biySJ7XscNrXtILXDrBAXpnIDOnSYhHHHI9lPWgASQuIaJHedCT5QPm7R4oN2MnUqb5TzBVHNVhieJQU7DLUTRU8Y+e94YD1C+09Q1oJvudqovsASbAAXJ2ADpJXNMp8/FLHpR0ETqt4uOFfeOMdYb5T/4d65PlHl1iFcTxmocYybiFv5uMfYGo7zdB2vKXOzhtLpMY81so+ZEQWg/Sl8kdl9y5XlFnbxGp0mRvFFEfmREhxH0pfK7rLSUIG5xJJJJJNydtykhCAQhCAQhCAQhCAQhCAQhCAQhCAQhCAQhCAQhCDK0+VVexoZHXVkbRsa2qnaBuAdZWFVWSSuL5ZHyuO1znueT2nWqKEAhCEAhCEAhCEAhCEAhCEAhCEAhCEAhCEAhCEAhCEH//2Q=="/>
          <p:cNvSpPr>
            <a:spLocks noChangeAspect="1" noChangeArrowheads="1"/>
          </p:cNvSpPr>
          <p:nvPr/>
        </p:nvSpPr>
        <p:spPr bwMode="auto">
          <a:xfrm>
            <a:off x="120650" y="-1076325"/>
            <a:ext cx="1943100"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Back or Previous 11">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Rectangle 5"/>
          <p:cNvSpPr/>
          <p:nvPr/>
        </p:nvSpPr>
        <p:spPr>
          <a:xfrm>
            <a:off x="435263" y="1771875"/>
            <a:ext cx="7427168" cy="3785652"/>
          </a:xfrm>
          <a:prstGeom prst="rect">
            <a:avLst/>
          </a:prstGeom>
        </p:spPr>
        <p:txBody>
          <a:bodyPr wrap="square">
            <a:spAutoFit/>
          </a:bodyPr>
          <a:lstStyle/>
          <a:p>
            <a:r>
              <a:rPr lang="en-GB" sz="2000" dirty="0">
                <a:solidFill>
                  <a:schemeClr val="bg1"/>
                </a:solidFill>
              </a:rPr>
              <a:t>The </a:t>
            </a:r>
            <a:r>
              <a:rPr lang="en-GB" sz="2000" b="1" dirty="0"/>
              <a:t>.avi </a:t>
            </a:r>
            <a:r>
              <a:rPr lang="en-GB" sz="2000" dirty="0">
                <a:solidFill>
                  <a:schemeClr val="bg1"/>
                </a:solidFill>
              </a:rPr>
              <a:t>file format (Audio Video Interleave), allows </a:t>
            </a:r>
            <a:r>
              <a:rPr lang="en-GB" sz="2000" b="1" dirty="0">
                <a:solidFill>
                  <a:schemeClr val="bg1"/>
                </a:solidFill>
              </a:rPr>
              <a:t>Video files to be stored in uncompressed format. </a:t>
            </a:r>
            <a:r>
              <a:rPr lang="en-GB" sz="2000" dirty="0">
                <a:solidFill>
                  <a:schemeClr val="bg1"/>
                </a:solidFill>
              </a:rPr>
              <a:t>This is a popular file format for Windows applications because it is compatible with the Windows Media Player. </a:t>
            </a:r>
          </a:p>
          <a:p>
            <a:endParaRPr lang="en-GB" sz="2000" dirty="0">
              <a:solidFill>
                <a:schemeClr val="bg1"/>
              </a:solidFill>
            </a:endParaRPr>
          </a:p>
          <a:p>
            <a:r>
              <a:rPr lang="en-GB" sz="2000" dirty="0">
                <a:solidFill>
                  <a:schemeClr val="bg1"/>
                </a:solidFill>
              </a:rPr>
              <a:t>Limitations of </a:t>
            </a:r>
            <a:r>
              <a:rPr lang="en-GB" sz="2000" b="1" dirty="0"/>
              <a:t>AVI</a:t>
            </a:r>
            <a:r>
              <a:rPr lang="en-GB" sz="2000" dirty="0">
                <a:solidFill>
                  <a:schemeClr val="bg1"/>
                </a:solidFill>
              </a:rPr>
              <a:t> include:</a:t>
            </a:r>
          </a:p>
          <a:p>
            <a:r>
              <a:rPr lang="en-GB" sz="2000" dirty="0">
                <a:solidFill>
                  <a:schemeClr val="bg1"/>
                </a:solidFill>
              </a:rPr>
              <a:t>•	Audio is low quality as it supports only 8-bit samples </a:t>
            </a:r>
            <a:r>
              <a:rPr lang="en-GB" sz="2000" dirty="0" smtClean="0">
                <a:solidFill>
                  <a:schemeClr val="bg1"/>
                </a:solidFill>
              </a:rPr>
              <a:t>   	at </a:t>
            </a:r>
            <a:r>
              <a:rPr lang="en-GB" sz="2000" dirty="0">
                <a:solidFill>
                  <a:schemeClr val="bg1"/>
                </a:solidFill>
              </a:rPr>
              <a:t>a frequency of 11.025 KHz.</a:t>
            </a:r>
          </a:p>
          <a:p>
            <a:r>
              <a:rPr lang="en-GB" sz="2000" dirty="0">
                <a:solidFill>
                  <a:schemeClr val="bg1"/>
                </a:solidFill>
              </a:rPr>
              <a:t>•	It is not compressed – so large file size.</a:t>
            </a:r>
          </a:p>
          <a:p>
            <a:r>
              <a:rPr lang="en-GB" sz="2000" dirty="0">
                <a:solidFill>
                  <a:schemeClr val="bg1"/>
                </a:solidFill>
              </a:rPr>
              <a:t>•	Resolution is a maximum of only 320 x 240 pixels.</a:t>
            </a:r>
          </a:p>
          <a:p>
            <a:r>
              <a:rPr lang="en-GB" sz="2000" dirty="0">
                <a:solidFill>
                  <a:schemeClr val="bg1"/>
                </a:solidFill>
              </a:rPr>
              <a:t>•	Maximum file size of 2 Gigabyte – so not suitable for </a:t>
            </a:r>
            <a:r>
              <a:rPr lang="en-GB" sz="2000" dirty="0" smtClean="0">
                <a:solidFill>
                  <a:schemeClr val="bg1"/>
                </a:solidFill>
              </a:rPr>
              <a:t> 	large </a:t>
            </a:r>
            <a:r>
              <a:rPr lang="en-GB" sz="2000" dirty="0">
                <a:solidFill>
                  <a:schemeClr val="bg1"/>
                </a:solidFill>
              </a:rPr>
              <a:t>projects.</a:t>
            </a:r>
          </a:p>
        </p:txBody>
      </p:sp>
      <p:pic>
        <p:nvPicPr>
          <p:cNvPr id="8" name="Picture 7"/>
          <p:cNvPicPr>
            <a:picLocks noChangeAspect="1"/>
          </p:cNvPicPr>
          <p:nvPr/>
        </p:nvPicPr>
        <p:blipFill>
          <a:blip r:embed="rId3"/>
          <a:stretch>
            <a:fillRect/>
          </a:stretch>
        </p:blipFill>
        <p:spPr>
          <a:xfrm>
            <a:off x="7633506" y="2533900"/>
            <a:ext cx="1053294" cy="1053294"/>
          </a:xfrm>
          <a:prstGeom prst="rect">
            <a:avLst/>
          </a:prstGeom>
        </p:spPr>
      </p:pic>
    </p:spTree>
    <p:extLst>
      <p:ext uri="{BB962C8B-B14F-4D97-AF65-F5344CB8AC3E}">
        <p14:creationId xmlns:p14="http://schemas.microsoft.com/office/powerpoint/2010/main" val="29799321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5632311"/>
          </a:xfrm>
          <a:prstGeom prst="rect">
            <a:avLst/>
          </a:prstGeom>
          <a:noFill/>
        </p:spPr>
        <p:txBody>
          <a:bodyPr wrap="square" rtlCol="0">
            <a:spAutoFit/>
          </a:bodyPr>
          <a:lstStyle/>
          <a:p>
            <a:r>
              <a:rPr lang="en-GB" b="1" dirty="0" smtClean="0">
                <a:solidFill>
                  <a:prstClr val="white"/>
                </a:solidFill>
              </a:rPr>
              <a:t>F</a:t>
            </a:r>
          </a:p>
          <a:p>
            <a:endParaRPr lang="en-GB" b="1" dirty="0">
              <a:solidFill>
                <a:prstClr val="white"/>
              </a:solidFill>
            </a:endParaRPr>
          </a:p>
          <a:p>
            <a:r>
              <a:rPr lang="en-GB" b="1" dirty="0" smtClean="0">
                <a:solidFill>
                  <a:prstClr val="white"/>
                </a:solidFill>
                <a:hlinkClick r:id="rId2" action="ppaction://hlinksldjump"/>
              </a:rPr>
              <a:t>Fibre Optic Cable</a:t>
            </a:r>
            <a:endParaRPr lang="en-GB" b="1" dirty="0" smtClean="0">
              <a:solidFill>
                <a:prstClr val="white"/>
              </a:solidFill>
            </a:endParaRPr>
          </a:p>
          <a:p>
            <a:r>
              <a:rPr lang="en-GB" b="1" dirty="0" smtClean="0">
                <a:solidFill>
                  <a:prstClr val="white"/>
                </a:solidFill>
                <a:hlinkClick r:id="rId3" action="ppaction://hlinksldjump"/>
              </a:rPr>
              <a:t>Field (Database)</a:t>
            </a:r>
            <a:endParaRPr lang="en-GB" b="1" dirty="0" smtClean="0">
              <a:solidFill>
                <a:prstClr val="white"/>
              </a:solidFill>
            </a:endParaRPr>
          </a:p>
          <a:p>
            <a:r>
              <a:rPr lang="en-GB" b="1" dirty="0" smtClean="0">
                <a:solidFill>
                  <a:prstClr val="white"/>
                </a:solidFill>
                <a:hlinkClick r:id="rId4" action="ppaction://hlinksldjump"/>
              </a:rPr>
              <a:t>File Format (MP3)</a:t>
            </a:r>
            <a:endParaRPr lang="en-GB" b="1" dirty="0" smtClean="0">
              <a:solidFill>
                <a:prstClr val="white"/>
              </a:solidFill>
            </a:endParaRPr>
          </a:p>
          <a:p>
            <a:r>
              <a:rPr lang="en-GB" b="1" dirty="0" smtClean="0">
                <a:solidFill>
                  <a:prstClr val="white"/>
                </a:solidFill>
                <a:hlinkClick r:id="rId5" action="ppaction://hlinksldjump"/>
              </a:rPr>
              <a:t>File Format (RAW)</a:t>
            </a:r>
            <a:endParaRPr lang="en-GB" b="1" dirty="0" smtClean="0">
              <a:solidFill>
                <a:prstClr val="white"/>
              </a:solidFill>
            </a:endParaRPr>
          </a:p>
          <a:p>
            <a:r>
              <a:rPr lang="en-GB" b="1" dirty="0" smtClean="0">
                <a:solidFill>
                  <a:prstClr val="white"/>
                </a:solidFill>
                <a:hlinkClick r:id="rId6" action="ppaction://hlinksldjump"/>
              </a:rPr>
              <a:t>File Format (WAV)</a:t>
            </a:r>
            <a:endParaRPr lang="en-GB" b="1" dirty="0" smtClean="0">
              <a:solidFill>
                <a:prstClr val="white"/>
              </a:solidFill>
            </a:endParaRPr>
          </a:p>
          <a:p>
            <a:r>
              <a:rPr lang="en-GB" b="1" dirty="0" smtClean="0">
                <a:solidFill>
                  <a:prstClr val="white"/>
                </a:solidFill>
                <a:hlinkClick r:id="rId7" action="ppaction://hlinksldjump"/>
              </a:rPr>
              <a:t>File Server</a:t>
            </a:r>
            <a:endParaRPr lang="en-GB" b="1" dirty="0" smtClean="0">
              <a:solidFill>
                <a:prstClr val="white"/>
              </a:solidFill>
            </a:endParaRPr>
          </a:p>
          <a:p>
            <a:r>
              <a:rPr lang="en-GB" b="1" dirty="0" smtClean="0">
                <a:solidFill>
                  <a:prstClr val="white"/>
                </a:solidFill>
                <a:hlinkClick r:id="rId8" action="ppaction://hlinksldjump"/>
              </a:rPr>
              <a:t>File </a:t>
            </a:r>
            <a:r>
              <a:rPr lang="en-GB" b="1" dirty="0">
                <a:solidFill>
                  <a:prstClr val="white"/>
                </a:solidFill>
                <a:hlinkClick r:id="rId8" action="ppaction://hlinksldjump"/>
              </a:rPr>
              <a:t>S</a:t>
            </a:r>
            <a:r>
              <a:rPr lang="en-GB" b="1" dirty="0" smtClean="0">
                <a:solidFill>
                  <a:prstClr val="white"/>
                </a:solidFill>
                <a:hlinkClick r:id="rId8" action="ppaction://hlinksldjump"/>
              </a:rPr>
              <a:t>erver Security</a:t>
            </a:r>
            <a:endParaRPr lang="en-GB" b="1" dirty="0" smtClean="0">
              <a:solidFill>
                <a:prstClr val="white"/>
              </a:solidFill>
            </a:endParaRPr>
          </a:p>
          <a:p>
            <a:r>
              <a:rPr lang="en-GB" b="1" dirty="0" smtClean="0">
                <a:solidFill>
                  <a:prstClr val="white"/>
                </a:solidFill>
                <a:hlinkClick r:id="rId9" action="ppaction://hlinksldjump"/>
              </a:rPr>
              <a:t>Fixed Loops</a:t>
            </a:r>
            <a:endParaRPr lang="en-GB" b="1" dirty="0" smtClean="0">
              <a:solidFill>
                <a:prstClr val="white"/>
              </a:solidFill>
            </a:endParaRPr>
          </a:p>
          <a:p>
            <a:r>
              <a:rPr lang="en-GB" b="1" dirty="0" smtClean="0">
                <a:solidFill>
                  <a:prstClr val="white"/>
                </a:solidFill>
                <a:hlinkClick r:id="rId10" action="ppaction://hlinksldjump"/>
              </a:rPr>
              <a:t>Firewalls</a:t>
            </a:r>
            <a:endParaRPr lang="en-GB" b="1" dirty="0" smtClean="0">
              <a:solidFill>
                <a:prstClr val="white"/>
              </a:solidFill>
            </a:endParaRPr>
          </a:p>
          <a:p>
            <a:r>
              <a:rPr lang="en-GB" b="1" dirty="0" smtClean="0">
                <a:solidFill>
                  <a:prstClr val="white"/>
                </a:solidFill>
                <a:hlinkClick r:id="rId11" action="ppaction://hlinksldjump"/>
              </a:rPr>
              <a:t>Flash Memory (Card)</a:t>
            </a:r>
            <a:endParaRPr lang="en-GB" b="1" dirty="0" smtClean="0">
              <a:solidFill>
                <a:prstClr val="white"/>
              </a:solidFill>
            </a:endParaRPr>
          </a:p>
          <a:p>
            <a:r>
              <a:rPr lang="en-GB" b="1" dirty="0" smtClean="0">
                <a:solidFill>
                  <a:prstClr val="white"/>
                </a:solidFill>
                <a:hlinkClick r:id="rId12" action="ppaction://hlinksldjump"/>
              </a:rPr>
              <a:t>Floating Point Representation</a:t>
            </a:r>
            <a:endParaRPr lang="en-GB" b="1" dirty="0" smtClean="0">
              <a:solidFill>
                <a:prstClr val="white"/>
              </a:solidFill>
            </a:endParaRPr>
          </a:p>
          <a:p>
            <a:r>
              <a:rPr lang="en-GB" b="1" dirty="0" smtClean="0">
                <a:solidFill>
                  <a:prstClr val="white"/>
                </a:solidFill>
                <a:hlinkClick r:id="rId13" action="ppaction://hlinksldjump"/>
              </a:rPr>
              <a:t>Flow Chart</a:t>
            </a:r>
            <a:endParaRPr lang="en-GB" b="1" dirty="0" smtClean="0">
              <a:solidFill>
                <a:prstClr val="white"/>
              </a:solidFill>
            </a:endParaRPr>
          </a:p>
          <a:p>
            <a:r>
              <a:rPr lang="en-GB" b="1" dirty="0" smtClean="0">
                <a:solidFill>
                  <a:prstClr val="white"/>
                </a:solidFill>
                <a:hlinkClick r:id="rId14" action="ppaction://hlinksldjump"/>
              </a:rPr>
              <a:t>Foreign Key (Databases)</a:t>
            </a:r>
            <a:endParaRPr lang="en-GB" b="1" dirty="0" smtClean="0">
              <a:solidFill>
                <a:prstClr val="white"/>
              </a:solidFill>
            </a:endParaRPr>
          </a:p>
          <a:p>
            <a:r>
              <a:rPr lang="en-GB" b="1" dirty="0" smtClean="0">
                <a:solidFill>
                  <a:prstClr val="white"/>
                </a:solidFill>
                <a:hlinkClick r:id="rId15" action="ppaction://hlinksldjump"/>
              </a:rPr>
              <a:t>Frame Rate (Video)</a:t>
            </a:r>
            <a:endParaRPr lang="en-GB" b="1" dirty="0" smtClean="0">
              <a:solidFill>
                <a:prstClr val="white"/>
              </a:solidFill>
            </a:endParaRPr>
          </a:p>
          <a:p>
            <a:r>
              <a:rPr lang="en-GB" b="1" dirty="0" smtClean="0">
                <a:solidFill>
                  <a:prstClr val="white"/>
                </a:solidFill>
                <a:hlinkClick r:id="rId16" action="ppaction://hlinksldjump"/>
              </a:rPr>
              <a:t>FreeBASIC</a:t>
            </a:r>
            <a:endParaRPr lang="en-GB" b="1" dirty="0" smtClean="0">
              <a:solidFill>
                <a:prstClr val="white"/>
              </a:solidFill>
            </a:endParaRPr>
          </a:p>
          <a:p>
            <a:r>
              <a:rPr lang="en-GB" b="1" dirty="0" smtClean="0">
                <a:solidFill>
                  <a:prstClr val="white"/>
                </a:solidFill>
                <a:hlinkClick r:id="rId17" action="ppaction://hlinksldjump"/>
              </a:rPr>
              <a:t>Freeware</a:t>
            </a:r>
            <a:endParaRPr lang="en-GB" b="1" dirty="0" smtClean="0">
              <a:solidFill>
                <a:prstClr val="white"/>
              </a:solidFill>
            </a:endParaRPr>
          </a:p>
          <a:p>
            <a:r>
              <a:rPr lang="en-GB" b="1" dirty="0" smtClean="0">
                <a:solidFill>
                  <a:prstClr val="white"/>
                </a:solidFill>
                <a:hlinkClick r:id="rId18" action="ppaction://hlinksldjump"/>
              </a:rPr>
              <a:t>Functions of an Interface</a:t>
            </a:r>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19"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15682740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 - Video</a:t>
            </a:r>
            <a:endParaRPr lang="en-GB" sz="4000" dirty="0">
              <a:effectLst>
                <a:outerShdw blurRad="38100" dist="38100" dir="2700000" algn="tl">
                  <a:srgbClr val="000000">
                    <a:alpha val="43137"/>
                  </a:srgbClr>
                </a:outerShdw>
              </a:effectLst>
            </a:endParaRPr>
          </a:p>
        </p:txBody>
      </p:sp>
      <p:sp>
        <p:nvSpPr>
          <p:cNvPr id="4" name="AutoShape 2" descr="data:image/jpg;base64,/9j/4AAQSkZJRgABAQAAAQABAAD/2wCEAAkGBg8SEA0NDw8ODRANDQ8QDxAXDhAQFw8QFhUVFRQQFBIXHSYeFxkmGRQUHy8gIycpLCwsFR4xNTAqNSYrLCkBCQoKDgwOGg8PGTQlHiQ1Ly40LS81Mi0tMzU1NSw2LCw0LS8pKSk1LCw1NSovNSwpLDQpLyw0LCkpLC8pLCwpKf/AABEIAMwAzAMBIgACEQEDEQH/xAAcAAACAQUBAAAAAAAAAAAAAAAAAQIDBAUGBwj/xABNEAABAwIBBgkHBwkGBwAAAAABAAIDBBEFBgcSITFxExQiQVFhgZGhMlJTVJKx0QhCYnKCk9IWI0Njg5SiwcIkRLKzw/AVFzM0c4Sj/8QAGAEBAAMBAAAAAAAAAAAAAAAAAAECBAP/xAAiEQEAAgIBBQADAQAAAAAAAAAAAQIDERIEEyExQSIyoVH/2gAMAwEAAhEDEQA/AOGoWbfk3/ZKStEt+MyVMbmaFuDMRj+dflXEgOwWtzrHuw53SPFBaIVwaN3SFAwHqQUkKRjKVkCQpCM9Clxd3mlBTQqnF3+Y72SgwP8ANd7JQU0KRjPQe4qKAQhCAQhCAQhCAQhCAQhCAQhCAQhCDdcL5eDgbTT4s4bmywA/4olinsWSyPOlh+Lxc7H0E46g18kbj/8ARqtHsQWD2Kg9iv3sVu9iCyexUXNV49iovYgoMfZXcUytXMSY+yDLxyK4Y9YuGVXkciC/a9VAVaseqzXIK3Bt81p+yEcWjP6NnsN+CTSpgoIcRi9Gz2Qo/wDDIfRM7irgJoLQ4RB6Md5+KRwSDzD7TleoQWBwGDocPtFQOT0PS8faHwWTui6DFHJyLzpO9vwVPKXA2QxUU8IOhPG+OS5JtURO5e67XRut9JZm6v20gqaDEKTbJC0V9OPpRAtmaN8Tif2QQc4QhCAQhCDf8zNJHPWVVFNpcHV0MjXWOibsfHICDzHkLrgzSYZztnd+3cPcuMZnqrQxmh/WGWP2o3L02g0k5osK9HP+8SKIzP4TfXFOerjMuvuK3dJBpRzP4P6vL+91H4lE5ncG9Xl/e6j8S3ZJBpf/ACgwX1Vx/wDYnP8AUkcz2C+qH94n/Et0SQafFmkwVv8Ac775pj73K4bmtwf1Jv3kv4ltCAUGuNzYYR6m37yX8SuBm5wn1GH+P4rPNcqgKDADN1hPqMP8fxVRmb/Ch/cKc7w4/wA1nQVIFBg/yCwr1Cm9g/FSbkJhY1igptX0D8VnEIMP+ReG+o033YT/ACLw31Gm+7CzCEGKGSWHjUKKl1fqWp/kpQepUv3LVlUIMYzJehGyjpR+wYfeFViwKkadJlNTsNiLiFjTYixFwNhBI7VfIQeQ8tsnjQ19XR69GKU8ETzxO5UZvz8kjtBWDXbflEZOf9nibB000+re+J3+MdjVxJAIQhBnMh6rg8Sw6TzayAHc54afevWhXjWkqCySOQbY3teN7SD/ACXsiJ4c1rhrDgCNx1oGkpJIIpKSSCKSkkgihNJAAqbXKCAUFcFSBVFrlUBQVAVJUwVIFBJNLwVCbEIWa3yxM+tI1vvKmI36RMxHtcJrEOysoA5reNwOLnBoDX6dydQF23WXUzW1fcIretvU7CEIVVmEy1yfFbQVdFYF0sR4Lqmbyoz7QA7V5EewglpBBBIIIsQecEL2svMGeXJ3iuKzlotFWDjMfRd5PCD2w7vQaMhCEAvXmSdVwtBQS7dOjpyd+g2/jdeQ16lzUVXCYPh552ROjP2XuHusg2xJSSQRSUkkEUlJJBFJSSQY/F8agpmtkqJODa92i06L3Xda9uSDzdK16ozo4e3yeMSHqiAHe4/yWaymyebWQiBzzFaRrw8NDiLAgixI5iteizT0gB0paiR1jbXGwX5rjRPP1rRjjFr897Uty34Wk+eCIf8ATpJXfWkY33AqlR50aqeVkEFPTRvlJbHpyPfpPsdFurR1k2HatLwOGNtZTx1DGvj4w2OVpGognRJI36+xdso8CpIiDFTQRFp1ERMBB6QbLRljFi8cduccr/Wj4RnQqG1HB1zGMj0ix4bG5joXecQSSQOcf7O0Zd4/wNDpwyWfUuYyJ7XfNPKc9pH0Ra/0grDLjIoVTTUQANqWDWNgnaPmn6XQexcumrpSxlPI52hTueWxn9GTbTFubZsXXFjx5prevjXuGXLfJjrNZ879S3DAsn6uupZ5hO8ycYYyMvmk0SwNPCdPO5nsq3x3IGelgNTJJFJZ7Gua0OuA640i49dh2rpGSGH8BRUsXPwQe/re/lnXz7bdgVzlBQcPS1MG0yQu0frAXb4gKsdbauXUfrv+Kz0NLYtz+2v60LI7Iinq6cVD5pw4SOY5jdBuiRaxDiDzEHYuntGoDbYWXNs02I2fVUp+c1szR1tOi/3t7iukrj1tr92a2nx8dehrSMUWrHn6aaSFibjXM8/WTnD4eysaLyUEmkf/AAyWa8djgw9h6V0xW+IULJ4ZqeUaUc8T43jpa4Fpt160Hi9CvsbwmSlqaikl8unmfG7Va+ibBw6iLHtVigF6OzD1WlhWh6Gqmb32d/UvOK7t8narvT18PmVEb/bZb/TQddSUkkEUlJJBFJSSQRSUkkEUlJJBxDLOjMNfVBur87wrPtgPHibdi7Jh1WJYYJhrEsTH+00Fc7zrUNqinnH6WEsO9jjbwd4LZ83VZwlBE29zA+SI7gdJv8LgOxbc35Yq2cq+LTDY5Zmsa57jZrGlzj0NAufBcIJmraqV0bDJLUPllDR0a3kDsC6jnIxPgqGRgNnVLhCPqnW8+yCPtBazmjwy8tTVkao2NiZ9Z3Kd4NHeVbp57WO2RTLXnMVGQWXBpyKOqJ4Eusx5vendfySPMv3LrDXbCN4PuK5/lxkGZyaqkaOHJ/Ox3a0S/TF7AO6enfty+QtBiEERgq+DMbQOB/Oab4+lhsLaPRr1Kuft5K9ys6n7CMXOk8J9f60+nPEsa0fJj4yW/sphq7tMeyuurW8ZyJpqqdtTK6UODGtsxwbfRJIJNiefmWxNVOoy1yRWY961KOnxWxTaPm9wkmkhZWo00kIOAfKCyc4OsgxBjeRWR6EhtsmjAFzvYW+y5cnXqrOrk7xzC6qNrdKWBvGYdVzpxgkgdZZpjtXlVALrvydaq1TiEPn08T/YeW/6i5Eui5h6rRxYM9LSzN7tF/8ASg9IJKSSCKSkkgikpJIIpFSSQc5yqyrroqienZI2JrHcgiNt9EgFpLnX12I2WW8YTWcLT0823hYWOO8gX8bqNRgNK+QzyQRySEAFzhpbBYajq8FeMjDQGtAaBqAAAA3Bdb3rNYiIViJiWt5c5OyVcMTIQ0yRzXGk7RGiWkO19jUsismpqNkzJZI38K5rg1ulyCAQdZ231c3MtmSUdy3Dh8OMb2xeL5O01UYzUMMoi0tBum5rbm1yQ0i51BXNDh0MLeDgijhZe+i1oaCek22nrV0kq8p1rfhOgCptKggFVSrgqQKotKqAoKgKkqYKkCgkmkhA15Hy6wZtLiWIUrLBkVS8MA+aw8prewOA7F64XlbOq22M4prJ/tO37DdSDUVt2aep0MYw83sHSOYdzmOHvstRWXyRqeDr6CS9gyspyT1abQfAlB7ASTZsG5CCKSkkgikpJIIpKSSCKSkkgikpJIIpKSSCKE0kACptKgqb6lrdpG7aguwVIFWHHugJ8PzkoL7hAnpqwFYObWptnJ+CC80l5ZzpMAxjFANnGb7b6y1pPiu65U5ysPoGP05mzTgHRp2OD3OdzBxGpg6z47F5nxTEpKiaaplN5J5XyP6NJxJIHVrsgtVOKQtc1w1FpDhvGsKCEHtKhmD445BsexrhuIuPAqssJkLVcJhuHSbdKjg7wxrT4grOIIpKSSCKSkkgikpJIIpKSSCKSkolAklTkqmjr3fFWslY47OSgvHvA1kgK1lrwPJGl4BWcj+dx7SVYT4owam3ee4d6DIS1Tzz2HQNSsaisYzynC/RtPcsXUYhI7VfRHQNXisTiGIwwt05pWRN6XOAvuG09iDOnHjezW6PWdZ7lMYhqL5HgBouXOcAAOsnUFynGc6DBdlJGZD6R92t3hm09tty0rFsoaqpN55nvAOpl7NbuYNXbtQdlxzO/Q092w6VbIOZhswHrkO37IPYub5RZ0sSq9JnC8Widq4KK7Ljoc/ynbr26lqCEDJSQhAIQhB6mzOVfCYNQ/q2yR+zI4LdFzP5P9WXYW5noayZg7Qx/wDWumoIpKSSCKSkkgikm4gbVRfUDm1oKipvlA2lW75nHnsqLuk6kFaSs80d6tpJCdpJVvNXNGzlHw71YzVj3c+iOgavFBezVDG7SN209yx8+KHYwW6zr8FayEAFxIAAuSSAAOkk7Fp+PZy6GC7Y3GrkGrRYeSD1yHV3XQbVNI52txJWBxrKujpbiaZumP0TeW/dojZ22XMMczi11RdofxaM/Mju0kdBf5R7wtYJQbxjWdOd920rBTt882e89fmt7itMqqySVxkle+V52uc4uJ7SqKEAhCEAhCEAhCEAhCEHdPk41d4cSh8yankA+u17T/lhdoBXn75OtXasr4vSUjX9rJGj3PK76gmkVAuPSoOQSdIN6pPmPNqQVQknA2a0DcqMkjRtKpSzuPVuVs4IJy1p+aLdZVlK8naSVi8oMsKGjB4xOxrxsiby5D1aA2dtlzDKDPTO/SZRRCmbs4V9pJD1hvkt8d6DqmI4jBAzhJ5Y4Wec5wbfqHSeoLnuP54oWXZRRGd3pX3YwdYZ5Tu23auWV+JTTvMs8skzztc5xcdwvsHUFbIMvjeVdZVm9RM5zb3EY5LG7mDV2nWsQhCAQhCAQhCAQhCAQhCAQhCAQhCDoGY7EWxYvC1xsKiGaEfWLdJo72r0rey8X0tU+N8c0biySJ7XscNrXtILXDrBAXpnIDOnSYhHHHI9lPWgASQuIaJHedCT5QPm7R4oN2MnUqb5TzBVHNVhieJQU7DLUTRU8Y+e94YD1C+09Q1oJvudqovsASbAAXJ2ADpJXNMp8/FLHpR0ETqt4uOFfeOMdYb5T/4d65PlHl1iFcTxmocYybiFv5uMfYGo7zdB2vKXOzhtLpMY81so+ZEQWg/Sl8kdl9y5XlFnbxGp0mRvFFEfmREhxH0pfK7rLSUIG5xJJJJJNydtykhCAQhCAQhCAQhCAQhCAQhCAQhCAQhCAQhCAQhCDK0+VVexoZHXVkbRsa2qnaBuAdZWFVWSSuL5ZHyuO1znueT2nWqKEAhCEAhCEAhCEAhCEAhCEAhCEAhCEAhCEAhCEAhCEH//2Q=="/>
          <p:cNvSpPr>
            <a:spLocks noChangeAspect="1" noChangeArrowheads="1"/>
          </p:cNvSpPr>
          <p:nvPr/>
        </p:nvSpPr>
        <p:spPr bwMode="auto">
          <a:xfrm>
            <a:off x="120650" y="-1076325"/>
            <a:ext cx="1943100"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Back or Previous 11">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3" name="Picture 2"/>
          <p:cNvPicPr>
            <a:picLocks noChangeAspect="1"/>
          </p:cNvPicPr>
          <p:nvPr/>
        </p:nvPicPr>
        <p:blipFill>
          <a:blip r:embed="rId3"/>
          <a:stretch>
            <a:fillRect/>
          </a:stretch>
        </p:blipFill>
        <p:spPr>
          <a:xfrm>
            <a:off x="449512" y="1834119"/>
            <a:ext cx="993734" cy="987638"/>
          </a:xfrm>
          <a:prstGeom prst="rect">
            <a:avLst/>
          </a:prstGeom>
        </p:spPr>
      </p:pic>
      <p:sp>
        <p:nvSpPr>
          <p:cNvPr id="5" name="Rectangle 4"/>
          <p:cNvSpPr/>
          <p:nvPr/>
        </p:nvSpPr>
        <p:spPr>
          <a:xfrm>
            <a:off x="1763688" y="1859340"/>
            <a:ext cx="6923112" cy="3785652"/>
          </a:xfrm>
          <a:prstGeom prst="rect">
            <a:avLst/>
          </a:prstGeom>
        </p:spPr>
        <p:txBody>
          <a:bodyPr wrap="square">
            <a:spAutoFit/>
          </a:bodyPr>
          <a:lstStyle/>
          <a:p>
            <a:r>
              <a:rPr lang="en-GB" sz="2400" b="1" dirty="0"/>
              <a:t>.mp4 </a:t>
            </a:r>
            <a:r>
              <a:rPr lang="en-GB" sz="2400" dirty="0">
                <a:solidFill>
                  <a:schemeClr val="bg1"/>
                </a:solidFill>
              </a:rPr>
              <a:t>is the current standard from MPEG (Moving Pictures Experts Group) for compressing video data.   </a:t>
            </a:r>
            <a:r>
              <a:rPr lang="en-GB" sz="2400" b="1" dirty="0"/>
              <a:t>mp4’s use lossy compression.  </a:t>
            </a:r>
            <a:r>
              <a:rPr lang="en-GB" sz="2400" dirty="0">
                <a:solidFill>
                  <a:schemeClr val="bg1"/>
                </a:solidFill>
              </a:rPr>
              <a:t>This works by looking the differences frame to frame in a video and cuts out the unchanged parts.  Although data is lost to achieve compression, when the video is played back the human eye and brain compensate for any loss of data and fill in the gaps.</a:t>
            </a:r>
          </a:p>
        </p:txBody>
      </p:sp>
    </p:spTree>
    <p:extLst>
      <p:ext uri="{BB962C8B-B14F-4D97-AF65-F5344CB8AC3E}">
        <p14:creationId xmlns:p14="http://schemas.microsoft.com/office/powerpoint/2010/main" val="2156594498"/>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 - PDF</a:t>
            </a:r>
            <a:endParaRPr lang="en-GB" sz="4000" dirty="0">
              <a:effectLst>
                <a:outerShdw blurRad="38100" dist="38100" dir="2700000" algn="tl">
                  <a:srgbClr val="000000">
                    <a:alpha val="43137"/>
                  </a:srgbClr>
                </a:outerShdw>
              </a:effectLst>
            </a:endParaRPr>
          </a:p>
        </p:txBody>
      </p:sp>
      <p:sp>
        <p:nvSpPr>
          <p:cNvPr id="4" name="AutoShape 2" descr="data:image/jpg;base64,/9j/4AAQSkZJRgABAQAAAQABAAD/2wCEAAkGBg8SEA0NDw8ODRANDQ8QDxAXDhAQFw8QFhUVFRQQFBIXHSYeFxkmGRQUHy8gIycpLCwsFR4xNTAqNSYrLCkBCQoKDgwOGg8PGTQlHiQ1Ly40LS81Mi0tMzU1NSw2LCw0LS8pKSk1LCw1NSovNSwpLDQpLyw0LCkpLC8pLCwpKf/AABEIAMwAzAMBIgACEQEDEQH/xAAcAAACAQUBAAAAAAAAAAAAAAAAAQIDBAUGBwj/xABNEAABAwIBBgkHBwkGBwAAAAABAAIDBBEFBgcSITFxExQiQVFhgZGhMlJTVJKx0QhCYnKCk9IWI0Njg5SiwcIkRLKzw/AVFzM0c4Sj/8QAGAEBAAMBAAAAAAAAAAAAAAAAAAECBAP/xAAiEQEAAgIBBQADAQAAAAAAAAAAAQIDERIEEyExQSIyoVH/2gAMAwEAAhEDEQA/AOGoWbfk3/ZKStEt+MyVMbmaFuDMRj+dflXEgOwWtzrHuw53SPFBaIVwaN3SFAwHqQUkKRjKVkCQpCM9Clxd3mlBTQqnF3+Y72SgwP8ANd7JQU0KRjPQe4qKAQhCAQhCAQhCAQhCAQhCAQhCAQhCDdcL5eDgbTT4s4bmywA/4olinsWSyPOlh+Lxc7H0E46g18kbj/8ARqtHsQWD2Kg9iv3sVu9iCyexUXNV49iovYgoMfZXcUytXMSY+yDLxyK4Y9YuGVXkciC/a9VAVaseqzXIK3Bt81p+yEcWjP6NnsN+CTSpgoIcRi9Gz2Qo/wDDIfRM7irgJoLQ4RB6Md5+KRwSDzD7TleoQWBwGDocPtFQOT0PS8faHwWTui6DFHJyLzpO9vwVPKXA2QxUU8IOhPG+OS5JtURO5e67XRut9JZm6v20gqaDEKTbJC0V9OPpRAtmaN8Tif2QQc4QhCAQhCDf8zNJHPWVVFNpcHV0MjXWOibsfHICDzHkLrgzSYZztnd+3cPcuMZnqrQxmh/WGWP2o3L02g0k5osK9HP+8SKIzP4TfXFOerjMuvuK3dJBpRzP4P6vL+91H4lE5ncG9Xl/e6j8S3ZJBpf/ACgwX1Vx/wDYnP8AUkcz2C+qH94n/Et0SQafFmkwVv8Ac775pj73K4bmtwf1Jv3kv4ltCAUGuNzYYR6m37yX8SuBm5wn1GH+P4rPNcqgKDADN1hPqMP8fxVRmb/Ch/cKc7w4/wA1nQVIFBg/yCwr1Cm9g/FSbkJhY1igptX0D8VnEIMP+ReG+o033YT/ACLw31Gm+7CzCEGKGSWHjUKKl1fqWp/kpQepUv3LVlUIMYzJehGyjpR+wYfeFViwKkadJlNTsNiLiFjTYixFwNhBI7VfIQeQ8tsnjQ19XR69GKU8ETzxO5UZvz8kjtBWDXbflEZOf9nibB000+re+J3+MdjVxJAIQhBnMh6rg8Sw6TzayAHc54afevWhXjWkqCySOQbY3teN7SD/ACXsiJ4c1rhrDgCNx1oGkpJIIpKSSCKSkkgihNJAAqbXKCAUFcFSBVFrlUBQVAVJUwVIFBJNLwVCbEIWa3yxM+tI1vvKmI36RMxHtcJrEOysoA5reNwOLnBoDX6dydQF23WXUzW1fcIretvU7CEIVVmEy1yfFbQVdFYF0sR4Lqmbyoz7QA7V5EewglpBBBIIIsQecEL2svMGeXJ3iuKzlotFWDjMfRd5PCD2w7vQaMhCEAvXmSdVwtBQS7dOjpyd+g2/jdeQ16lzUVXCYPh552ROjP2XuHusg2xJSSQRSUkkEUlJJBFJSSQY/F8agpmtkqJODa92i06L3Xda9uSDzdK16ozo4e3yeMSHqiAHe4/yWaymyebWQiBzzFaRrw8NDiLAgixI5iteizT0gB0paiR1jbXGwX5rjRPP1rRjjFr897Uty34Wk+eCIf8ATpJXfWkY33AqlR50aqeVkEFPTRvlJbHpyPfpPsdFurR1k2HatLwOGNtZTx1DGvj4w2OVpGognRJI36+xdso8CpIiDFTQRFp1ERMBB6QbLRljFi8cduccr/Wj4RnQqG1HB1zGMj0ix4bG5joXecQSSQOcf7O0Zd4/wNDpwyWfUuYyJ7XfNPKc9pH0Ra/0grDLjIoVTTUQANqWDWNgnaPmn6XQexcumrpSxlPI52hTueWxn9GTbTFubZsXXFjx5prevjXuGXLfJjrNZ879S3DAsn6uupZ5hO8ycYYyMvmk0SwNPCdPO5nsq3x3IGelgNTJJFJZ7Gua0OuA640i49dh2rpGSGH8BRUsXPwQe/re/lnXz7bdgVzlBQcPS1MG0yQu0frAXb4gKsdbauXUfrv+Kz0NLYtz+2v60LI7Iinq6cVD5pw4SOY5jdBuiRaxDiDzEHYuntGoDbYWXNs02I2fVUp+c1szR1tOi/3t7iukrj1tr92a2nx8dehrSMUWrHn6aaSFibjXM8/WTnD4eysaLyUEmkf/AAyWa8djgw9h6V0xW+IULJ4ZqeUaUc8T43jpa4Fpt160Hi9CvsbwmSlqaikl8unmfG7Va+ibBw6iLHtVigF6OzD1WlhWh6Gqmb32d/UvOK7t8narvT18PmVEb/bZb/TQddSUkkEUlJJBFJSSQRSUkkEUlJJBxDLOjMNfVBur87wrPtgPHibdi7Jh1WJYYJhrEsTH+00Fc7zrUNqinnH6WEsO9jjbwd4LZ83VZwlBE29zA+SI7gdJv8LgOxbc35Yq2cq+LTDY5Zmsa57jZrGlzj0NAufBcIJmraqV0bDJLUPllDR0a3kDsC6jnIxPgqGRgNnVLhCPqnW8+yCPtBazmjwy8tTVkao2NiZ9Z3Kd4NHeVbp57WO2RTLXnMVGQWXBpyKOqJ4Eusx5vendfySPMv3LrDXbCN4PuK5/lxkGZyaqkaOHJ/Ox3a0S/TF7AO6enfty+QtBiEERgq+DMbQOB/Oab4+lhsLaPRr1Kuft5K9ys6n7CMXOk8J9f60+nPEsa0fJj4yW/sphq7tMeyuurW8ZyJpqqdtTK6UODGtsxwbfRJIJNiefmWxNVOoy1yRWY961KOnxWxTaPm9wkmkhZWo00kIOAfKCyc4OsgxBjeRWR6EhtsmjAFzvYW+y5cnXqrOrk7xzC6qNrdKWBvGYdVzpxgkgdZZpjtXlVALrvydaq1TiEPn08T/YeW/6i5Eui5h6rRxYM9LSzN7tF/8ASg9IJKSSCKSkkgikpJIIpFSSQc5yqyrroqienZI2JrHcgiNt9EgFpLnX12I2WW8YTWcLT0823hYWOO8gX8bqNRgNK+QzyQRySEAFzhpbBYajq8FeMjDQGtAaBqAAAA3Bdb3rNYiIViJiWt5c5OyVcMTIQ0yRzXGk7RGiWkO19jUsismpqNkzJZI38K5rg1ulyCAQdZ231c3MtmSUdy3Dh8OMb2xeL5O01UYzUMMoi0tBum5rbm1yQ0i51BXNDh0MLeDgijhZe+i1oaCek22nrV0kq8p1rfhOgCptKggFVSrgqQKotKqAoKgKkqYKkCgkmkhA15Hy6wZtLiWIUrLBkVS8MA+aw8prewOA7F64XlbOq22M4prJ/tO37DdSDUVt2aep0MYw83sHSOYdzmOHvstRWXyRqeDr6CS9gyspyT1abQfAlB7ASTZsG5CCKSkkgikpJIIpKSSCKSkkgikpJIIpKSSCKE0kACptKgqb6lrdpG7aguwVIFWHHugJ8PzkoL7hAnpqwFYObWptnJ+CC80l5ZzpMAxjFANnGb7b6y1pPiu65U5ysPoGP05mzTgHRp2OD3OdzBxGpg6z47F5nxTEpKiaaplN5J5XyP6NJxJIHVrsgtVOKQtc1w1FpDhvGsKCEHtKhmD445BsexrhuIuPAqssJkLVcJhuHSbdKjg7wxrT4grOIIpKSSCKSkkgikpJIIpKSSCKSkolAklTkqmjr3fFWslY47OSgvHvA1kgK1lrwPJGl4BWcj+dx7SVYT4owam3ee4d6DIS1Tzz2HQNSsaisYzynC/RtPcsXUYhI7VfRHQNXisTiGIwwt05pWRN6XOAvuG09iDOnHjezW6PWdZ7lMYhqL5HgBouXOcAAOsnUFynGc6DBdlJGZD6R92t3hm09tty0rFsoaqpN55nvAOpl7NbuYNXbtQdlxzO/Q092w6VbIOZhswHrkO37IPYub5RZ0sSq9JnC8Widq4KK7Ljoc/ynbr26lqCEDJSQhAIQhB6mzOVfCYNQ/q2yR+zI4LdFzP5P9WXYW5noayZg7Qx/wDWumoIpKSSCKSkkgikm4gbVRfUDm1oKipvlA2lW75nHnsqLuk6kFaSs80d6tpJCdpJVvNXNGzlHw71YzVj3c+iOgavFBezVDG7SN209yx8+KHYwW6zr8FayEAFxIAAuSSAAOkk7Fp+PZy6GC7Y3GrkGrRYeSD1yHV3XQbVNI52txJWBxrKujpbiaZumP0TeW/dojZ22XMMczi11RdofxaM/Mju0kdBf5R7wtYJQbxjWdOd920rBTt882e89fmt7itMqqySVxkle+V52uc4uJ7SqKEAhCEAhCEAhCEAhCEHdPk41d4cSh8yankA+u17T/lhdoBXn75OtXasr4vSUjX9rJGj3PK76gmkVAuPSoOQSdIN6pPmPNqQVQknA2a0DcqMkjRtKpSzuPVuVs4IJy1p+aLdZVlK8naSVi8oMsKGjB4xOxrxsiby5D1aA2dtlzDKDPTO/SZRRCmbs4V9pJD1hvkt8d6DqmI4jBAzhJ5Y4Wec5wbfqHSeoLnuP54oWXZRRGd3pX3YwdYZ5Tu23auWV+JTTvMs8skzztc5xcdwvsHUFbIMvjeVdZVm9RM5zb3EY5LG7mDV2nWsQhCAQhCAQhCAQhCAQhCAQhCAQhCDoGY7EWxYvC1xsKiGaEfWLdJo72r0rey8X0tU+N8c0biySJ7XscNrXtILXDrBAXpnIDOnSYhHHHI9lPWgASQuIaJHedCT5QPm7R4oN2MnUqb5TzBVHNVhieJQU7DLUTRU8Y+e94YD1C+09Q1oJvudqovsASbAAXJ2ADpJXNMp8/FLHpR0ETqt4uOFfeOMdYb5T/4d65PlHl1iFcTxmocYybiFv5uMfYGo7zdB2vKXOzhtLpMY81so+ZEQWg/Sl8kdl9y5XlFnbxGp0mRvFFEfmREhxH0pfK7rLSUIG5xJJJJJNydtykhCAQhCAQhCAQhCAQhCAQhCAQhCAQhCAQhCAQhCDK0+VVexoZHXVkbRsa2qnaBuAdZWFVWSSuL5ZHyuO1znueT2nWqKEAhCEAhCEAhCEAhCEAhCEAhCEAhCEAhCEAhCEAhCEH//2Q=="/>
          <p:cNvSpPr>
            <a:spLocks noChangeAspect="1" noChangeArrowheads="1"/>
          </p:cNvSpPr>
          <p:nvPr/>
        </p:nvSpPr>
        <p:spPr bwMode="auto">
          <a:xfrm>
            <a:off x="120650" y="-1076325"/>
            <a:ext cx="1943100" cy="1943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white"/>
              </a:solidFill>
            </a:endParaRPr>
          </a:p>
        </p:txBody>
      </p:sp>
      <p:sp>
        <p:nvSpPr>
          <p:cNvPr id="7" name="Action Button: Home 6">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Back or Previous 11">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Rectangle 5"/>
          <p:cNvSpPr/>
          <p:nvPr/>
        </p:nvSpPr>
        <p:spPr>
          <a:xfrm>
            <a:off x="179162" y="1736583"/>
            <a:ext cx="8435280" cy="4154984"/>
          </a:xfrm>
          <a:prstGeom prst="rect">
            <a:avLst/>
          </a:prstGeom>
        </p:spPr>
        <p:txBody>
          <a:bodyPr wrap="square">
            <a:spAutoFit/>
          </a:bodyPr>
          <a:lstStyle/>
          <a:p>
            <a:r>
              <a:rPr lang="en-GB" sz="2400" dirty="0">
                <a:solidFill>
                  <a:schemeClr val="bg1"/>
                </a:solidFill>
              </a:rPr>
              <a:t>Adobe Systems developed the </a:t>
            </a:r>
            <a:r>
              <a:rPr lang="en-GB" sz="2400" b="1" dirty="0"/>
              <a:t>PDF </a:t>
            </a:r>
            <a:r>
              <a:rPr lang="en-GB" sz="2400" dirty="0">
                <a:solidFill>
                  <a:schemeClr val="bg1"/>
                </a:solidFill>
              </a:rPr>
              <a:t>file format as a means of publishing and sharing documents across networks, especially the Internet. </a:t>
            </a:r>
            <a:r>
              <a:rPr lang="en-GB" sz="2400" b="1" dirty="0">
                <a:solidFill>
                  <a:schemeClr val="bg1"/>
                </a:solidFill>
              </a:rPr>
              <a:t>The </a:t>
            </a:r>
            <a:r>
              <a:rPr lang="en-GB" sz="2400" b="1" dirty="0"/>
              <a:t>PDF</a:t>
            </a:r>
            <a:r>
              <a:rPr lang="en-GB" sz="2400" b="1" dirty="0">
                <a:solidFill>
                  <a:schemeClr val="bg1"/>
                </a:solidFill>
              </a:rPr>
              <a:t> file format is used to represent documents in a manner independent of application software, hardware, and operating systems.  </a:t>
            </a:r>
            <a:r>
              <a:rPr lang="en-GB" sz="2400" b="1" dirty="0"/>
              <a:t>PDF</a:t>
            </a:r>
            <a:r>
              <a:rPr lang="en-GB" sz="2400" dirty="0">
                <a:solidFill>
                  <a:schemeClr val="bg1"/>
                </a:solidFill>
              </a:rPr>
              <a:t> files can contain clickable links and buttons, form fields, video, and audio.  </a:t>
            </a:r>
            <a:r>
              <a:rPr lang="en-GB" sz="2400" b="1" dirty="0"/>
              <a:t>PDFs </a:t>
            </a:r>
            <a:r>
              <a:rPr lang="en-GB" sz="2400" dirty="0">
                <a:solidFill>
                  <a:schemeClr val="bg1"/>
                </a:solidFill>
              </a:rPr>
              <a:t>look just like the originals and preserve all the source file information, even when text, drawings, videos, audio, 3D maps, full-colour graphics, photos, and business logic are combined in a single file.</a:t>
            </a:r>
          </a:p>
        </p:txBody>
      </p:sp>
      <p:pic>
        <p:nvPicPr>
          <p:cNvPr id="8" name="Picture 7"/>
          <p:cNvPicPr>
            <a:picLocks noChangeAspect="1"/>
          </p:cNvPicPr>
          <p:nvPr/>
        </p:nvPicPr>
        <p:blipFill>
          <a:blip r:embed="rId4"/>
          <a:stretch>
            <a:fillRect/>
          </a:stretch>
        </p:blipFill>
        <p:spPr>
          <a:xfrm>
            <a:off x="5868144" y="5523728"/>
            <a:ext cx="1103472" cy="1109568"/>
          </a:xfrm>
          <a:prstGeom prst="rect">
            <a:avLst/>
          </a:prstGeom>
        </p:spPr>
      </p:pic>
    </p:spTree>
    <p:extLst>
      <p:ext uri="{BB962C8B-B14F-4D97-AF65-F5344CB8AC3E}">
        <p14:creationId xmlns:p14="http://schemas.microsoft.com/office/powerpoint/2010/main" val="178026803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Virus</a:t>
            </a:r>
            <a:endParaRPr lang="en-GB" sz="4000" dirty="0">
              <a:effectLst>
                <a:outerShdw blurRad="38100" dist="38100" dir="2700000" algn="tl">
                  <a:srgbClr val="000000">
                    <a:alpha val="43137"/>
                  </a:srgbClr>
                </a:outerShdw>
              </a:effectLst>
            </a:endParaRPr>
          </a:p>
        </p:txBody>
      </p:sp>
      <p:sp>
        <p:nvSpPr>
          <p:cNvPr id="9" name="TextBox 8"/>
          <p:cNvSpPr txBox="1"/>
          <p:nvPr/>
        </p:nvSpPr>
        <p:spPr>
          <a:xfrm>
            <a:off x="457672" y="1753777"/>
            <a:ext cx="8424936" cy="4154984"/>
          </a:xfrm>
          <a:prstGeom prst="rect">
            <a:avLst/>
          </a:prstGeom>
          <a:noFill/>
        </p:spPr>
        <p:txBody>
          <a:bodyPr wrap="square" rtlCol="0">
            <a:spAutoFit/>
          </a:bodyPr>
          <a:lstStyle/>
          <a:p>
            <a:r>
              <a:rPr lang="en-GB" sz="2400" dirty="0" smtClean="0">
                <a:solidFill>
                  <a:prstClr val="black"/>
                </a:solidFill>
              </a:rPr>
              <a:t>A </a:t>
            </a:r>
            <a:r>
              <a:rPr lang="en-GB" sz="2400" b="1" dirty="0" smtClean="0">
                <a:solidFill>
                  <a:prstClr val="white"/>
                </a:solidFill>
              </a:rPr>
              <a:t>virus is also a piece of software</a:t>
            </a:r>
            <a:r>
              <a:rPr lang="en-GB" sz="2400" dirty="0" smtClean="0">
                <a:solidFill>
                  <a:prstClr val="black"/>
                </a:solidFill>
              </a:rPr>
              <a:t>.  It is a </a:t>
            </a:r>
            <a:r>
              <a:rPr lang="en-GB" sz="2400" b="1" dirty="0" smtClean="0">
                <a:solidFill>
                  <a:prstClr val="black"/>
                </a:solidFill>
              </a:rPr>
              <a:t>program</a:t>
            </a:r>
            <a:r>
              <a:rPr lang="en-GB" sz="2400" dirty="0" smtClean="0">
                <a:solidFill>
                  <a:prstClr val="black"/>
                </a:solidFill>
              </a:rPr>
              <a:t> which can destroy or damage data stored on a computer system.</a:t>
            </a:r>
          </a:p>
          <a:p>
            <a:endParaRPr lang="en-GB" sz="2400" dirty="0" smtClean="0">
              <a:solidFill>
                <a:prstClr val="black"/>
              </a:solidFill>
            </a:endParaRPr>
          </a:p>
          <a:p>
            <a:endParaRPr lang="en-GB" sz="2400" dirty="0">
              <a:solidFill>
                <a:prstClr val="black"/>
              </a:solidFill>
            </a:endParaRPr>
          </a:p>
          <a:p>
            <a:endParaRPr lang="en-GB" sz="2400" dirty="0" smtClean="0">
              <a:solidFill>
                <a:prstClr val="black"/>
              </a:solidFill>
            </a:endParaRPr>
          </a:p>
          <a:p>
            <a:endParaRPr lang="en-GB" sz="2400" dirty="0" smtClean="0">
              <a:solidFill>
                <a:prstClr val="black"/>
              </a:solidFill>
            </a:endParaRPr>
          </a:p>
          <a:p>
            <a:r>
              <a:rPr lang="en-GB" sz="2400" b="1" dirty="0" smtClean="0">
                <a:solidFill>
                  <a:prstClr val="white"/>
                </a:solidFill>
              </a:rPr>
              <a:t>Viruses </a:t>
            </a:r>
            <a:r>
              <a:rPr lang="en-GB" sz="2400" dirty="0" smtClean="0">
                <a:solidFill>
                  <a:prstClr val="black"/>
                </a:solidFill>
              </a:rPr>
              <a:t>can enter your computer system via e-mail, downloads from the Internet, “fun” websites, homemade CD and DVDs and infected portable storage devices, such as a USB Flash Drive.</a:t>
            </a:r>
            <a:endParaRPr lang="en-GB" sz="2400" dirty="0">
              <a:solidFill>
                <a:prstClr val="black"/>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0125" y="2667000"/>
            <a:ext cx="1524000" cy="1524000"/>
          </a:xfrm>
          <a:prstGeom prst="rect">
            <a:avLst/>
          </a:prstGeom>
          <a:ln w="25400">
            <a:solidFill>
              <a:schemeClr val="bg1"/>
            </a:solidFill>
          </a:ln>
        </p:spPr>
      </p:pic>
      <p:sp>
        <p:nvSpPr>
          <p:cNvPr id="6" name="Action Button: Home 5">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ction Button: Forward or Next 10">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ction Button: Back or Previous 9">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402381001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Anti-virus Software</a:t>
            </a:r>
            <a:endParaRPr lang="en-GB" sz="4000" dirty="0">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844824"/>
            <a:ext cx="1159754" cy="1579240"/>
          </a:xfrm>
          <a:prstGeom prst="rect">
            <a:avLst/>
          </a:prstGeom>
          <a:ln w="25400">
            <a:solidFill>
              <a:schemeClr val="bg1"/>
            </a:solidFill>
          </a:ln>
        </p:spPr>
      </p:pic>
      <p:sp>
        <p:nvSpPr>
          <p:cNvPr id="4" name="TextBox 3"/>
          <p:cNvSpPr txBox="1"/>
          <p:nvPr/>
        </p:nvSpPr>
        <p:spPr>
          <a:xfrm>
            <a:off x="1804399" y="1869906"/>
            <a:ext cx="6840760" cy="1569660"/>
          </a:xfrm>
          <a:prstGeom prst="rect">
            <a:avLst/>
          </a:prstGeom>
          <a:noFill/>
        </p:spPr>
        <p:txBody>
          <a:bodyPr wrap="square" rtlCol="0">
            <a:spAutoFit/>
          </a:bodyPr>
          <a:lstStyle/>
          <a:p>
            <a:r>
              <a:rPr lang="en-GB" sz="2400" b="1" dirty="0" smtClean="0">
                <a:solidFill>
                  <a:prstClr val="black"/>
                </a:solidFill>
              </a:rPr>
              <a:t>Every computer system should be protected by installing and using an </a:t>
            </a:r>
            <a:r>
              <a:rPr lang="en-GB" sz="2400" b="1" dirty="0" smtClean="0">
                <a:solidFill>
                  <a:prstClr val="white"/>
                </a:solidFill>
              </a:rPr>
              <a:t>Anti-Virus program.</a:t>
            </a:r>
            <a:r>
              <a:rPr lang="en-GB" sz="2400" b="1" dirty="0" smtClean="0">
                <a:solidFill>
                  <a:prstClr val="black"/>
                </a:solidFill>
              </a:rPr>
              <a:t>  </a:t>
            </a:r>
            <a:r>
              <a:rPr lang="en-GB" sz="2400" b="1" dirty="0" smtClean="0">
                <a:solidFill>
                  <a:prstClr val="white"/>
                </a:solidFill>
              </a:rPr>
              <a:t>Anti-Virus</a:t>
            </a:r>
            <a:r>
              <a:rPr lang="en-GB" sz="2400" dirty="0" smtClean="0">
                <a:solidFill>
                  <a:prstClr val="black"/>
                </a:solidFill>
              </a:rPr>
              <a:t> software is an example of a </a:t>
            </a:r>
            <a:r>
              <a:rPr lang="en-GB" sz="2400" b="1" dirty="0" smtClean="0">
                <a:solidFill>
                  <a:prstClr val="white"/>
                </a:solidFill>
              </a:rPr>
              <a:t>utility program.  </a:t>
            </a:r>
            <a:endParaRPr lang="en-GB" sz="2400" b="1" dirty="0">
              <a:solidFill>
                <a:prstClr val="white"/>
              </a:solidFill>
            </a:endParaRPr>
          </a:p>
        </p:txBody>
      </p:sp>
      <p:sp>
        <p:nvSpPr>
          <p:cNvPr id="8" name="TextBox 7"/>
          <p:cNvSpPr txBox="1"/>
          <p:nvPr/>
        </p:nvSpPr>
        <p:spPr>
          <a:xfrm>
            <a:off x="251520" y="3717032"/>
            <a:ext cx="8527355" cy="2308324"/>
          </a:xfrm>
          <a:prstGeom prst="rect">
            <a:avLst/>
          </a:prstGeom>
          <a:noFill/>
        </p:spPr>
        <p:txBody>
          <a:bodyPr wrap="square" rtlCol="0">
            <a:spAutoFit/>
          </a:bodyPr>
          <a:lstStyle/>
          <a:p>
            <a:r>
              <a:rPr lang="en-GB" sz="2400" b="1" dirty="0">
                <a:solidFill>
                  <a:prstClr val="white"/>
                </a:solidFill>
              </a:rPr>
              <a:t>Anti-Virus software </a:t>
            </a:r>
            <a:r>
              <a:rPr lang="en-GB" sz="2400" dirty="0">
                <a:solidFill>
                  <a:prstClr val="black"/>
                </a:solidFill>
              </a:rPr>
              <a:t>is designed to detect and </a:t>
            </a:r>
            <a:r>
              <a:rPr lang="en-GB" sz="2400" dirty="0" smtClean="0">
                <a:solidFill>
                  <a:prstClr val="black"/>
                </a:solidFill>
              </a:rPr>
              <a:t>remove </a:t>
            </a:r>
            <a:r>
              <a:rPr lang="en-GB" sz="2400" b="1" dirty="0" smtClean="0">
                <a:solidFill>
                  <a:prstClr val="white"/>
                </a:solidFill>
              </a:rPr>
              <a:t>viruses</a:t>
            </a:r>
            <a:r>
              <a:rPr lang="en-GB" sz="2400" dirty="0" smtClean="0">
                <a:solidFill>
                  <a:prstClr val="black"/>
                </a:solidFill>
              </a:rPr>
              <a:t> from computer systems.  It should also scan anything being downloaded to check that the item is virus free. </a:t>
            </a:r>
            <a:r>
              <a:rPr lang="en-GB" sz="2400" b="1" dirty="0" smtClean="0">
                <a:solidFill>
                  <a:prstClr val="white"/>
                </a:solidFill>
              </a:rPr>
              <a:t>Anti-virus software </a:t>
            </a:r>
            <a:r>
              <a:rPr lang="en-GB" sz="2400" dirty="0" smtClean="0">
                <a:solidFill>
                  <a:prstClr val="black"/>
                </a:solidFill>
              </a:rPr>
              <a:t>must be updated at regular intervals to ensure that it can detect and remove the new </a:t>
            </a:r>
            <a:r>
              <a:rPr lang="en-GB" sz="2400" b="1" dirty="0" smtClean="0">
                <a:solidFill>
                  <a:prstClr val="white"/>
                </a:solidFill>
              </a:rPr>
              <a:t>viruses</a:t>
            </a:r>
            <a:r>
              <a:rPr lang="en-GB" sz="2400" dirty="0" smtClean="0">
                <a:solidFill>
                  <a:prstClr val="black"/>
                </a:solidFill>
              </a:rPr>
              <a:t> that are being propagated all the time.</a:t>
            </a:r>
            <a:endParaRPr lang="en-GB" sz="2400" dirty="0">
              <a:solidFill>
                <a:prstClr val="black"/>
              </a:solidFill>
            </a:endParaRPr>
          </a:p>
        </p:txBody>
      </p:sp>
      <p:sp>
        <p:nvSpPr>
          <p:cNvPr id="7" name="Action Button: Home 6">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ction Button: Forward or Next 9">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ction Button: Back or Previous 10">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61969421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Virus</a:t>
            </a:r>
            <a:endParaRPr lang="en-GB" sz="4000" dirty="0">
              <a:effectLst>
                <a:outerShdw blurRad="38100" dist="38100" dir="2700000" algn="tl">
                  <a:srgbClr val="000000">
                    <a:alpha val="43137"/>
                  </a:srgbClr>
                </a:outerShdw>
              </a:effectLst>
            </a:endParaRPr>
          </a:p>
        </p:txBody>
      </p:sp>
      <p:sp>
        <p:nvSpPr>
          <p:cNvPr id="9" name="TextBox 8"/>
          <p:cNvSpPr txBox="1"/>
          <p:nvPr/>
        </p:nvSpPr>
        <p:spPr>
          <a:xfrm>
            <a:off x="457672" y="1700808"/>
            <a:ext cx="6850632" cy="7879080"/>
          </a:xfrm>
          <a:prstGeom prst="rect">
            <a:avLst/>
          </a:prstGeom>
          <a:noFill/>
        </p:spPr>
        <p:txBody>
          <a:bodyPr wrap="square" rtlCol="0">
            <a:spAutoFit/>
          </a:bodyPr>
          <a:lstStyle/>
          <a:p>
            <a:r>
              <a:rPr lang="en-GB" sz="2200" dirty="0" smtClean="0">
                <a:solidFill>
                  <a:prstClr val="black"/>
                </a:solidFill>
              </a:rPr>
              <a:t>A </a:t>
            </a:r>
            <a:r>
              <a:rPr lang="en-GB" sz="2200" b="1" dirty="0" smtClean="0">
                <a:solidFill>
                  <a:prstClr val="white"/>
                </a:solidFill>
              </a:rPr>
              <a:t>virus is also a piece of software</a:t>
            </a:r>
            <a:r>
              <a:rPr lang="en-GB" sz="2200" dirty="0" smtClean="0">
                <a:solidFill>
                  <a:prstClr val="black"/>
                </a:solidFill>
              </a:rPr>
              <a:t>.  It is a </a:t>
            </a:r>
            <a:r>
              <a:rPr lang="en-GB" sz="2200" b="1" dirty="0" smtClean="0">
                <a:solidFill>
                  <a:prstClr val="black"/>
                </a:solidFill>
              </a:rPr>
              <a:t>program</a:t>
            </a:r>
            <a:r>
              <a:rPr lang="en-GB" sz="2200" dirty="0" smtClean="0">
                <a:solidFill>
                  <a:prstClr val="black"/>
                </a:solidFill>
              </a:rPr>
              <a:t> which can destroy or damage data stored on a computer system.</a:t>
            </a:r>
          </a:p>
          <a:p>
            <a:r>
              <a:rPr lang="en-GB" sz="2200" dirty="0" smtClean="0">
                <a:solidFill>
                  <a:prstClr val="black"/>
                </a:solidFill>
              </a:rPr>
              <a:t>When a virus program is executed it performs four actions:</a:t>
            </a:r>
          </a:p>
          <a:p>
            <a:pPr marL="342900" indent="-342900">
              <a:buFont typeface="Arial" pitchFamily="34" charset="0"/>
              <a:buChar char="•"/>
            </a:pPr>
            <a:r>
              <a:rPr lang="en-GB" sz="2000" b="1" dirty="0" smtClean="0">
                <a:solidFill>
                  <a:prstClr val="white"/>
                </a:solidFill>
              </a:rPr>
              <a:t>Replication</a:t>
            </a:r>
            <a:r>
              <a:rPr lang="en-GB" sz="2000" dirty="0" smtClean="0">
                <a:solidFill>
                  <a:prstClr val="black"/>
                </a:solidFill>
              </a:rPr>
              <a:t> – copies itself to other files, particularly to .com and .exe. Files and the boot sector record.</a:t>
            </a:r>
          </a:p>
          <a:p>
            <a:pPr marL="342900" indent="-342900">
              <a:buFont typeface="Arial" pitchFamily="34" charset="0"/>
              <a:buChar char="•"/>
            </a:pPr>
            <a:r>
              <a:rPr lang="en-GB" sz="2000" b="1" dirty="0" smtClean="0">
                <a:solidFill>
                  <a:prstClr val="white"/>
                </a:solidFill>
              </a:rPr>
              <a:t>Camouflage</a:t>
            </a:r>
            <a:r>
              <a:rPr lang="en-GB" sz="2000" dirty="0" smtClean="0">
                <a:solidFill>
                  <a:prstClr val="black"/>
                </a:solidFill>
              </a:rPr>
              <a:t> – attempts to disguise itself to avoid detection from ant-virus software.</a:t>
            </a:r>
          </a:p>
          <a:p>
            <a:pPr marL="342900" indent="-342900">
              <a:buFont typeface="Arial" pitchFamily="34" charset="0"/>
              <a:buChar char="•"/>
            </a:pPr>
            <a:r>
              <a:rPr lang="en-GB" sz="2000" b="1" dirty="0" smtClean="0">
                <a:solidFill>
                  <a:prstClr val="white"/>
                </a:solidFill>
              </a:rPr>
              <a:t>Events Watching</a:t>
            </a:r>
            <a:r>
              <a:rPr lang="en-GB" sz="2000" dirty="0" smtClean="0">
                <a:solidFill>
                  <a:prstClr val="black"/>
                </a:solidFill>
              </a:rPr>
              <a:t> – when the virus runs it checks for specific events, </a:t>
            </a:r>
            <a:r>
              <a:rPr lang="en-GB" sz="2000" dirty="0" err="1" smtClean="0">
                <a:solidFill>
                  <a:prstClr val="black"/>
                </a:solidFill>
              </a:rPr>
              <a:t>eg</a:t>
            </a:r>
            <a:r>
              <a:rPr lang="en-GB" sz="2000" dirty="0" smtClean="0">
                <a:solidFill>
                  <a:prstClr val="black"/>
                </a:solidFill>
              </a:rPr>
              <a:t> dates which activate the virus.</a:t>
            </a:r>
          </a:p>
          <a:p>
            <a:pPr marL="342900" indent="-342900">
              <a:buFont typeface="Arial" pitchFamily="34" charset="0"/>
              <a:buChar char="•"/>
            </a:pPr>
            <a:r>
              <a:rPr lang="en-GB" sz="2000" b="1" dirty="0" smtClean="0">
                <a:solidFill>
                  <a:prstClr val="white"/>
                </a:solidFill>
              </a:rPr>
              <a:t>Delivery</a:t>
            </a:r>
            <a:r>
              <a:rPr lang="en-GB" sz="2000" dirty="0" smtClean="0">
                <a:solidFill>
                  <a:prstClr val="black"/>
                </a:solidFill>
              </a:rPr>
              <a:t> – this is what the virus does – could be anything from mixing of letters to wiping the entire hard disk drive.</a:t>
            </a:r>
          </a:p>
          <a:p>
            <a:endParaRPr lang="en-GB" sz="2400" dirty="0" smtClean="0">
              <a:solidFill>
                <a:prstClr val="black"/>
              </a:solidFill>
            </a:endParaRPr>
          </a:p>
          <a:p>
            <a:endParaRPr lang="en-GB" sz="2400" dirty="0">
              <a:solidFill>
                <a:prstClr val="black"/>
              </a:solidFill>
            </a:endParaRPr>
          </a:p>
          <a:p>
            <a:endParaRPr lang="en-GB" sz="2400" dirty="0" smtClean="0">
              <a:solidFill>
                <a:prstClr val="black"/>
              </a:solidFill>
            </a:endParaRPr>
          </a:p>
          <a:p>
            <a:endParaRPr lang="en-GB" sz="2400" dirty="0">
              <a:solidFill>
                <a:prstClr val="black"/>
              </a:solidFill>
            </a:endParaRPr>
          </a:p>
          <a:p>
            <a:endParaRPr lang="en-GB" sz="2400" dirty="0" smtClean="0">
              <a:solidFill>
                <a:prstClr val="black"/>
              </a:solidFill>
            </a:endParaRPr>
          </a:p>
          <a:p>
            <a:endParaRPr lang="en-GB" sz="2400" dirty="0" smtClean="0">
              <a:solidFill>
                <a:prstClr val="black"/>
              </a:solidFill>
            </a:endParaRPr>
          </a:p>
          <a:p>
            <a:endParaRPr lang="en-GB" sz="2400" dirty="0" smtClean="0">
              <a:solidFill>
                <a:prstClr val="black"/>
              </a:solidFill>
            </a:endParaRPr>
          </a:p>
          <a:p>
            <a:endParaRPr lang="en-GB" sz="2400" dirty="0" smtClean="0">
              <a:solidFill>
                <a:prstClr val="black"/>
              </a:solidFill>
            </a:endParaRPr>
          </a:p>
          <a:p>
            <a:endParaRPr lang="en-GB" sz="2400" dirty="0" smtClean="0">
              <a:solidFill>
                <a:prstClr val="black"/>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3290" y="3068960"/>
            <a:ext cx="1524000" cy="1524000"/>
          </a:xfrm>
          <a:prstGeom prst="rect">
            <a:avLst/>
          </a:prstGeom>
          <a:ln w="25400">
            <a:solidFill>
              <a:schemeClr val="bg1"/>
            </a:solidFill>
          </a:ln>
        </p:spPr>
      </p:pic>
      <p:sp>
        <p:nvSpPr>
          <p:cNvPr id="6" name="Action Button: Home 5">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ction Button: Forward or Next 10">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ction Button: Back or Previous 9">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72362464"/>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1886" y="186121"/>
            <a:ext cx="8229600" cy="1143000"/>
          </a:xfrm>
          <a:ln>
            <a:solidFill>
              <a:schemeClr val="tx1"/>
            </a:solidFill>
          </a:ln>
        </p:spPr>
        <p:txBody>
          <a:bodyPr>
            <a:normAutofit/>
          </a:bodyPr>
          <a:lstStyle/>
          <a:p>
            <a:r>
              <a:rPr lang="en-GB" sz="3600" b="1" dirty="0" smtClean="0"/>
              <a:t>HEALTH  &amp;  SAFETY</a:t>
            </a:r>
            <a:endParaRPr lang="en-GB" sz="3600" b="1" dirty="0"/>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700808"/>
            <a:ext cx="4288714" cy="3452415"/>
          </a:xfrm>
          <a:prstGeom prst="rect">
            <a:avLst/>
          </a:prstGeom>
          <a:noFill/>
          <a:ln w="25400">
            <a:solidFill>
              <a:schemeClr val="bg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4860032" y="1410576"/>
            <a:ext cx="3682752" cy="3970318"/>
          </a:xfrm>
          <a:prstGeom prst="rect">
            <a:avLst/>
          </a:prstGeom>
          <a:noFill/>
        </p:spPr>
        <p:txBody>
          <a:bodyPr wrap="square" rtlCol="0">
            <a:spAutoFit/>
          </a:bodyPr>
          <a:lstStyle/>
          <a:p>
            <a:r>
              <a:rPr lang="en-GB" b="1" dirty="0" smtClean="0">
                <a:solidFill>
                  <a:prstClr val="white"/>
                </a:solidFill>
              </a:rPr>
              <a:t>Health &amp; Safety regulations require employers to provide:</a:t>
            </a:r>
          </a:p>
          <a:p>
            <a:pPr marL="285750" indent="-285750">
              <a:buFont typeface="Arial" panose="020B0604020202020204" pitchFamily="34" charset="0"/>
              <a:buChar char="•"/>
            </a:pPr>
            <a:r>
              <a:rPr lang="en-GB" dirty="0" smtClean="0">
                <a:solidFill>
                  <a:prstClr val="white"/>
                </a:solidFill>
              </a:rPr>
              <a:t>Chairs, computers and work areas that comply with current standards.</a:t>
            </a:r>
          </a:p>
          <a:p>
            <a:pPr marL="285750" indent="-285750">
              <a:buFont typeface="Arial" panose="020B0604020202020204" pitchFamily="34" charset="0"/>
              <a:buChar char="•"/>
            </a:pPr>
            <a:r>
              <a:rPr lang="en-GB" dirty="0" smtClean="0">
                <a:solidFill>
                  <a:prstClr val="white"/>
                </a:solidFill>
              </a:rPr>
              <a:t>Computer users are entitled to regular free eye </a:t>
            </a:r>
            <a:r>
              <a:rPr lang="en-GB" dirty="0" err="1" smtClean="0">
                <a:solidFill>
                  <a:prstClr val="white"/>
                </a:solidFill>
              </a:rPr>
              <a:t>tets</a:t>
            </a:r>
            <a:r>
              <a:rPr lang="en-GB" dirty="0" smtClean="0">
                <a:solidFill>
                  <a:prstClr val="white"/>
                </a:solidFill>
              </a:rPr>
              <a:t> and if spectacles are required they should be provided at the employer’s expense.</a:t>
            </a:r>
          </a:p>
          <a:p>
            <a:pPr marL="285750" indent="-285750">
              <a:buFont typeface="Arial" panose="020B0604020202020204" pitchFamily="34" charset="0"/>
              <a:buChar char="•"/>
            </a:pPr>
            <a:r>
              <a:rPr lang="en-GB" dirty="0" smtClean="0">
                <a:solidFill>
                  <a:prstClr val="white"/>
                </a:solidFill>
              </a:rPr>
              <a:t>Employees should not work exclusively at computers, they should have regular breaks.</a:t>
            </a:r>
            <a:endParaRPr lang="en-GB" dirty="0">
              <a:solidFill>
                <a:prstClr val="white"/>
              </a:solidFill>
            </a:endParaRPr>
          </a:p>
        </p:txBody>
      </p:sp>
      <p:sp>
        <p:nvSpPr>
          <p:cNvPr id="4" name="TextBox 3"/>
          <p:cNvSpPr txBox="1"/>
          <p:nvPr/>
        </p:nvSpPr>
        <p:spPr>
          <a:xfrm>
            <a:off x="179512" y="5380894"/>
            <a:ext cx="8640960" cy="923330"/>
          </a:xfrm>
          <a:prstGeom prst="rect">
            <a:avLst/>
          </a:prstGeom>
          <a:noFill/>
        </p:spPr>
        <p:txBody>
          <a:bodyPr wrap="square" rtlCol="0">
            <a:spAutoFit/>
          </a:bodyPr>
          <a:lstStyle/>
          <a:p>
            <a:pPr marL="285750" indent="-285750">
              <a:buFont typeface="Arial" panose="020B0604020202020204" pitchFamily="34" charset="0"/>
              <a:buChar char="•"/>
            </a:pPr>
            <a:r>
              <a:rPr lang="en-GB" dirty="0" smtClean="0">
                <a:solidFill>
                  <a:prstClr val="white"/>
                </a:solidFill>
              </a:rPr>
              <a:t>Employers should ensure that employees have access to health &amp; safety training so that they understand the issues involved with prolonged computer use.</a:t>
            </a:r>
            <a:endParaRPr lang="en-GB" dirty="0">
              <a:solidFill>
                <a:prstClr val="white"/>
              </a:solidFill>
            </a:endParaRPr>
          </a:p>
        </p:txBody>
      </p:sp>
    </p:spTree>
    <p:extLst>
      <p:ext uri="{BB962C8B-B14F-4D97-AF65-F5344CB8AC3E}">
        <p14:creationId xmlns:p14="http://schemas.microsoft.com/office/powerpoint/2010/main" val="3464412582"/>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899592" y="116632"/>
            <a:ext cx="7772400" cy="1008112"/>
          </a:xfrm>
        </p:spPr>
        <p:txBody>
          <a:bodyPr>
            <a:normAutofit fontScale="90000"/>
          </a:bodyPr>
          <a:lstStyle/>
          <a:p>
            <a:r>
              <a:rPr lang="en-GB" sz="3200" b="1" dirty="0">
                <a:solidFill>
                  <a:srgbClr val="000099"/>
                </a:solidFill>
              </a:rPr>
              <a:t>Computer Related Laws</a:t>
            </a:r>
            <a:br>
              <a:rPr lang="en-GB" sz="3200" b="1" dirty="0">
                <a:solidFill>
                  <a:srgbClr val="000099"/>
                </a:solidFill>
              </a:rPr>
            </a:br>
            <a:r>
              <a:rPr lang="en-GB" sz="3200" b="1" dirty="0">
                <a:solidFill>
                  <a:srgbClr val="000099"/>
                </a:solidFill>
              </a:rPr>
              <a:t>Computer Misuse </a:t>
            </a:r>
            <a:r>
              <a:rPr lang="en-GB" sz="3200" b="1" dirty="0" smtClean="0">
                <a:solidFill>
                  <a:srgbClr val="000099"/>
                </a:solidFill>
              </a:rPr>
              <a:t>Act</a:t>
            </a:r>
            <a:endParaRPr lang="en-GB" b="1" dirty="0">
              <a:effectLst/>
            </a:endParaRPr>
          </a:p>
        </p:txBody>
      </p:sp>
      <p:sp>
        <p:nvSpPr>
          <p:cNvPr id="38915" name="Rectangle 3"/>
          <p:cNvSpPr>
            <a:spLocks noGrp="1" noChangeArrowheads="1"/>
          </p:cNvSpPr>
          <p:nvPr>
            <p:ph idx="1"/>
          </p:nvPr>
        </p:nvSpPr>
        <p:spPr>
          <a:xfrm>
            <a:off x="692150" y="1340768"/>
            <a:ext cx="8077200" cy="4114800"/>
          </a:xfrm>
        </p:spPr>
        <p:txBody>
          <a:bodyPr>
            <a:normAutofit fontScale="92500" lnSpcReduction="10000"/>
          </a:bodyPr>
          <a:lstStyle/>
          <a:p>
            <a:pPr>
              <a:buFont typeface="Monotype Sorts" pitchFamily="2" charset="2"/>
              <a:buNone/>
            </a:pPr>
            <a:r>
              <a:rPr lang="en-GB" dirty="0"/>
              <a:t>	</a:t>
            </a:r>
            <a:r>
              <a:rPr lang="en-GB" sz="2000" b="1" dirty="0">
                <a:solidFill>
                  <a:srgbClr val="FF00FF"/>
                </a:solidFill>
              </a:rPr>
              <a:t>The Computer Misuse Act</a:t>
            </a:r>
            <a:r>
              <a:rPr lang="en-GB" sz="2000" dirty="0">
                <a:solidFill>
                  <a:srgbClr val="FF00FF"/>
                </a:solidFill>
              </a:rPr>
              <a:t> </a:t>
            </a:r>
            <a:r>
              <a:rPr lang="en-GB" sz="2000" dirty="0"/>
              <a:t>- was passed because several crimes such as fraud, theft, blackmail  and embezzlement had been committed using computers and existing laws did not cover such crimes.  </a:t>
            </a:r>
            <a:r>
              <a:rPr lang="en-GB" sz="2000" b="1" dirty="0">
                <a:solidFill>
                  <a:srgbClr val="FF00FF"/>
                </a:solidFill>
              </a:rPr>
              <a:t>The Data Misuse Act</a:t>
            </a:r>
            <a:r>
              <a:rPr lang="en-GB" sz="2000" dirty="0">
                <a:solidFill>
                  <a:srgbClr val="FF00FF"/>
                </a:solidFill>
              </a:rPr>
              <a:t> </a:t>
            </a:r>
            <a:r>
              <a:rPr lang="en-GB" sz="2000" dirty="0"/>
              <a:t>means that offenders who commit crimes using a computer can now be prosecuted.</a:t>
            </a:r>
          </a:p>
          <a:p>
            <a:pPr>
              <a:buClr>
                <a:srgbClr val="99CCFF"/>
              </a:buClr>
              <a:buFont typeface="Symbol" pitchFamily="18" charset="2"/>
              <a:buNone/>
            </a:pPr>
            <a:r>
              <a:rPr lang="en-GB" sz="2000" dirty="0"/>
              <a:t>	The main provisions of the Data Misuse Act are that it is an offence to:</a:t>
            </a:r>
          </a:p>
          <a:p>
            <a:pPr>
              <a:buClr>
                <a:srgbClr val="FF33CC"/>
              </a:buClr>
              <a:buFont typeface="Wingdings" pitchFamily="2" charset="2"/>
              <a:buChar char="v"/>
            </a:pPr>
            <a:r>
              <a:rPr lang="en-GB" sz="2000" b="1" dirty="0">
                <a:solidFill>
                  <a:srgbClr val="FF00FF"/>
                </a:solidFill>
              </a:rPr>
              <a:t>E</a:t>
            </a:r>
            <a:r>
              <a:rPr lang="en-GB" sz="2000" b="1" dirty="0" smtClean="0">
                <a:solidFill>
                  <a:srgbClr val="FF00FF"/>
                </a:solidFill>
              </a:rPr>
              <a:t>ven </a:t>
            </a:r>
            <a:r>
              <a:rPr lang="en-GB" sz="2000" b="1" dirty="0">
                <a:solidFill>
                  <a:srgbClr val="FF00FF"/>
                </a:solidFill>
              </a:rPr>
              <a:t>attempt to gain unauthorised access</a:t>
            </a:r>
            <a:r>
              <a:rPr lang="en-GB" sz="2000" dirty="0">
                <a:solidFill>
                  <a:srgbClr val="FF00FF"/>
                </a:solidFill>
              </a:rPr>
              <a:t> </a:t>
            </a:r>
            <a:r>
              <a:rPr lang="en-GB" sz="2000" dirty="0"/>
              <a:t>to data stored on a computer </a:t>
            </a:r>
            <a:r>
              <a:rPr lang="en-GB" sz="2000" dirty="0" smtClean="0"/>
              <a:t>system.</a:t>
            </a:r>
            <a:endParaRPr lang="en-GB" sz="2000" dirty="0"/>
          </a:p>
          <a:p>
            <a:pPr>
              <a:buClr>
                <a:srgbClr val="FF33CC"/>
              </a:buClr>
              <a:buFont typeface="Wingdings" pitchFamily="2" charset="2"/>
              <a:buChar char="v"/>
            </a:pPr>
            <a:r>
              <a:rPr lang="en-GB" sz="2000" b="1" dirty="0">
                <a:solidFill>
                  <a:srgbClr val="FF00FF"/>
                </a:solidFill>
              </a:rPr>
              <a:t>A</a:t>
            </a:r>
            <a:r>
              <a:rPr lang="en-GB" sz="2000" b="1" dirty="0" smtClean="0">
                <a:solidFill>
                  <a:srgbClr val="FF00FF"/>
                </a:solidFill>
              </a:rPr>
              <a:t>ttempt </a:t>
            </a:r>
            <a:r>
              <a:rPr lang="en-GB" sz="2000" b="1" dirty="0">
                <a:solidFill>
                  <a:srgbClr val="FF00FF"/>
                </a:solidFill>
              </a:rPr>
              <a:t>to gain unauthorised access</a:t>
            </a:r>
            <a:r>
              <a:rPr lang="en-GB" sz="2000" dirty="0">
                <a:solidFill>
                  <a:srgbClr val="FF00FF"/>
                </a:solidFill>
              </a:rPr>
              <a:t> </a:t>
            </a:r>
            <a:r>
              <a:rPr lang="en-GB" sz="2000" dirty="0"/>
              <a:t>to a computer system </a:t>
            </a:r>
            <a:r>
              <a:rPr lang="en-GB" sz="2000" b="1" dirty="0">
                <a:solidFill>
                  <a:srgbClr val="FF00FF"/>
                </a:solidFill>
              </a:rPr>
              <a:t>in order to commit a further </a:t>
            </a:r>
            <a:r>
              <a:rPr lang="en-GB" sz="2000" b="1" dirty="0" smtClean="0">
                <a:solidFill>
                  <a:srgbClr val="FF00FF"/>
                </a:solidFill>
              </a:rPr>
              <a:t>crime.</a:t>
            </a:r>
            <a:endParaRPr lang="en-GB" sz="2000" b="1" dirty="0">
              <a:solidFill>
                <a:srgbClr val="FF00FF"/>
              </a:solidFill>
            </a:endParaRPr>
          </a:p>
          <a:p>
            <a:pPr>
              <a:buClr>
                <a:srgbClr val="FF33CC"/>
              </a:buClr>
              <a:buFont typeface="Wingdings" pitchFamily="2" charset="2"/>
              <a:buChar char="v"/>
            </a:pPr>
            <a:r>
              <a:rPr lang="en-GB" sz="2000" b="1" dirty="0">
                <a:solidFill>
                  <a:srgbClr val="FF33CC"/>
                </a:solidFill>
              </a:rPr>
              <a:t>S</a:t>
            </a:r>
            <a:r>
              <a:rPr lang="en-GB" sz="2000" b="1" dirty="0" smtClean="0">
                <a:solidFill>
                  <a:srgbClr val="FF33CC"/>
                </a:solidFill>
              </a:rPr>
              <a:t>ucceed </a:t>
            </a:r>
            <a:r>
              <a:rPr lang="en-GB" sz="2000" b="1" dirty="0">
                <a:solidFill>
                  <a:srgbClr val="FF33CC"/>
                </a:solidFill>
              </a:rPr>
              <a:t>in gaining access</a:t>
            </a:r>
            <a:r>
              <a:rPr lang="en-GB" sz="2000" dirty="0">
                <a:solidFill>
                  <a:srgbClr val="FF33CC"/>
                </a:solidFill>
              </a:rPr>
              <a:t> </a:t>
            </a:r>
            <a:r>
              <a:rPr lang="en-GB" sz="2000" dirty="0"/>
              <a:t>to a computer system and </a:t>
            </a:r>
            <a:r>
              <a:rPr lang="en-GB" sz="2000" b="1" dirty="0">
                <a:solidFill>
                  <a:srgbClr val="FF33CC"/>
                </a:solidFill>
              </a:rPr>
              <a:t>to modify or change the data stored there.</a:t>
            </a:r>
          </a:p>
        </p:txBody>
      </p:sp>
      <p:sp>
        <p:nvSpPr>
          <p:cNvPr id="38916" name="AutoShape 4">
            <a:hlinkClick r:id="" action="ppaction://hlinkshowjump?jump=previousslide" highlightClick="1"/>
          </p:cNvPr>
          <p:cNvSpPr>
            <a:spLocks noChangeArrowheads="1"/>
          </p:cNvSpPr>
          <p:nvPr/>
        </p:nvSpPr>
        <p:spPr bwMode="auto">
          <a:xfrm>
            <a:off x="827088" y="6092825"/>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38917" name="AutoShape 5">
            <a:hlinkClick r:id="" action="ppaction://hlinkshowjump?jump=firstslide" highlightClick="1"/>
          </p:cNvPr>
          <p:cNvSpPr>
            <a:spLocks noChangeArrowheads="1"/>
          </p:cNvSpPr>
          <p:nvPr/>
        </p:nvSpPr>
        <p:spPr bwMode="auto">
          <a:xfrm>
            <a:off x="5724525" y="6092825"/>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38918" name="AutoShape 6">
            <a:hlinkClick r:id="" action="ppaction://hlinkshowjump?jump=nextslide" highlightClick="1"/>
          </p:cNvPr>
          <p:cNvSpPr>
            <a:spLocks noChangeArrowheads="1"/>
          </p:cNvSpPr>
          <p:nvPr/>
        </p:nvSpPr>
        <p:spPr bwMode="auto">
          <a:xfrm>
            <a:off x="82296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3914971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63852" y="76200"/>
            <a:ext cx="7772400" cy="1143000"/>
          </a:xfrm>
        </p:spPr>
        <p:txBody>
          <a:bodyPr/>
          <a:lstStyle/>
          <a:p>
            <a:r>
              <a:rPr lang="en-GB" sz="3200" b="1" dirty="0" smtClean="0"/>
              <a:t>Computer Related Laws</a:t>
            </a:r>
            <a:br>
              <a:rPr lang="en-GB" sz="3200" b="1" dirty="0" smtClean="0"/>
            </a:br>
            <a:r>
              <a:rPr lang="en-GB" sz="3200" b="1" dirty="0" smtClean="0"/>
              <a:t>Computer Misuse Act</a:t>
            </a:r>
            <a:endParaRPr lang="en-GB" sz="3200" b="1" dirty="0"/>
          </a:p>
        </p:txBody>
      </p:sp>
      <p:sp>
        <p:nvSpPr>
          <p:cNvPr id="11267" name="Rectangle 3"/>
          <p:cNvSpPr>
            <a:spLocks noChangeArrowheads="1"/>
          </p:cNvSpPr>
          <p:nvPr/>
        </p:nvSpPr>
        <p:spPr bwMode="auto">
          <a:xfrm>
            <a:off x="685800" y="228600"/>
            <a:ext cx="7772400" cy="8382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p>
            <a:pPr algn="ctr" fontAlgn="base">
              <a:spcBef>
                <a:spcPct val="0"/>
              </a:spcBef>
              <a:spcAft>
                <a:spcPct val="0"/>
              </a:spcAft>
            </a:pPr>
            <a:endParaRPr lang="en-US" sz="3200" b="1" smtClean="0">
              <a:solidFill>
                <a:srgbClr val="000099"/>
              </a:solidFill>
            </a:endParaRPr>
          </a:p>
        </p:txBody>
      </p:sp>
      <p:sp>
        <p:nvSpPr>
          <p:cNvPr id="2" name="TextBox 1"/>
          <p:cNvSpPr txBox="1"/>
          <p:nvPr/>
        </p:nvSpPr>
        <p:spPr>
          <a:xfrm>
            <a:off x="685800" y="1916832"/>
            <a:ext cx="5398368" cy="2308324"/>
          </a:xfrm>
          <a:prstGeom prst="rect">
            <a:avLst/>
          </a:prstGeom>
          <a:noFill/>
        </p:spPr>
        <p:txBody>
          <a:bodyPr wrap="square" rtlCol="0">
            <a:spAutoFit/>
          </a:bodyPr>
          <a:lstStyle/>
          <a:p>
            <a:r>
              <a:rPr lang="en-GB" sz="2400" dirty="0" smtClean="0">
                <a:solidFill>
                  <a:srgbClr val="6666FF"/>
                </a:solidFill>
              </a:rPr>
              <a:t>This means that under the terms of the </a:t>
            </a:r>
            <a:r>
              <a:rPr lang="en-GB" sz="2400" b="1" dirty="0" smtClean="0">
                <a:solidFill>
                  <a:srgbClr val="D60093"/>
                </a:solidFill>
              </a:rPr>
              <a:t>Computer Misuse Act </a:t>
            </a:r>
            <a:r>
              <a:rPr lang="en-GB" sz="2400" dirty="0" smtClean="0">
                <a:solidFill>
                  <a:srgbClr val="6666FF"/>
                </a:solidFill>
              </a:rPr>
              <a:t>it is criminal offence to gain </a:t>
            </a:r>
            <a:r>
              <a:rPr lang="en-GB" sz="2400" b="1" dirty="0" smtClean="0">
                <a:solidFill>
                  <a:srgbClr val="D60093"/>
                </a:solidFill>
              </a:rPr>
              <a:t>unauthorised access to a computer system, to hack, or write and/or distribute computer viruses.</a:t>
            </a:r>
            <a:endParaRPr lang="en-GB" sz="2400" b="1" dirty="0">
              <a:solidFill>
                <a:srgbClr val="D60093"/>
              </a:solidFill>
            </a:endParaRPr>
          </a:p>
        </p:txBody>
      </p:sp>
      <p:pic>
        <p:nvPicPr>
          <p:cNvPr id="2050" name="Picture 2" descr="C:\Users\mfeldman139.DUNDEECITY\AppData\Local\Microsoft\Windows\Temporary Internet Files\Content.IE5\2J6SBF8N\MC90023414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2564904"/>
            <a:ext cx="2079279" cy="1914808"/>
          </a:xfrm>
          <a:prstGeom prst="rect">
            <a:avLst/>
          </a:prstGeom>
          <a:noFill/>
          <a:extLst>
            <a:ext uri="{909E8E84-426E-40DD-AFC4-6F175D3DCCD1}">
              <a14:hiddenFill xmlns:a14="http://schemas.microsoft.com/office/drawing/2010/main">
                <a:solidFill>
                  <a:srgbClr val="FFFFFF"/>
                </a:solidFill>
              </a14:hiddenFill>
            </a:ext>
          </a:extLst>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CCCFF"/>
              </a:solidFill>
            </a:endParaRPr>
          </a:p>
        </p:txBody>
      </p:sp>
      <p:sp>
        <p:nvSpPr>
          <p:cNvPr id="10"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pic>
        <p:nvPicPr>
          <p:cNvPr id="7170" name="Picture 2" descr="http://t3.gstatic.com/images?q=tbn:ANd9GcTyyhHqUyiC5Z7CCIn7iVgUzyRjnnqr1WnkSQTrBrlNE0cJTaDnpCFq3l7X:www.digitaltrends.com/wp-content/uploads/2012/10/hackers.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4437111"/>
            <a:ext cx="1909328" cy="14319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8117427"/>
      </p:ext>
    </p:extLst>
  </p:cSld>
  <p:clrMapOvr>
    <a:masterClrMapping/>
  </p:clrMapOvr>
  <p:transition advClick="0"/>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63852" y="76200"/>
            <a:ext cx="7772400" cy="1143000"/>
          </a:xfrm>
        </p:spPr>
        <p:txBody>
          <a:bodyPr/>
          <a:lstStyle/>
          <a:p>
            <a:r>
              <a:rPr lang="en-GB" sz="3200" b="1" dirty="0" smtClean="0"/>
              <a:t>Computer Related Laws</a:t>
            </a:r>
            <a:br>
              <a:rPr lang="en-GB" sz="3200" b="1" dirty="0" smtClean="0"/>
            </a:br>
            <a:r>
              <a:rPr lang="en-GB" sz="3200" b="1" dirty="0" smtClean="0"/>
              <a:t>Copyright, Designs &amp; Patents Act</a:t>
            </a:r>
            <a:endParaRPr lang="en-GB" sz="3200" b="1" dirty="0"/>
          </a:p>
        </p:txBody>
      </p:sp>
      <p:sp>
        <p:nvSpPr>
          <p:cNvPr id="11267" name="Rectangle 3"/>
          <p:cNvSpPr>
            <a:spLocks noChangeArrowheads="1"/>
          </p:cNvSpPr>
          <p:nvPr/>
        </p:nvSpPr>
        <p:spPr bwMode="auto">
          <a:xfrm>
            <a:off x="685800" y="228600"/>
            <a:ext cx="7772400" cy="8382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p>
            <a:pPr algn="ctr" fontAlgn="base">
              <a:spcBef>
                <a:spcPct val="0"/>
              </a:spcBef>
              <a:spcAft>
                <a:spcPct val="0"/>
              </a:spcAft>
            </a:pPr>
            <a:endParaRPr lang="en-US" sz="3200" b="1" smtClean="0">
              <a:solidFill>
                <a:srgbClr val="000099"/>
              </a:solidFill>
            </a:endParaRPr>
          </a:p>
        </p:txBody>
      </p:sp>
      <p:sp>
        <p:nvSpPr>
          <p:cNvPr id="2" name="TextBox 1"/>
          <p:cNvSpPr txBox="1"/>
          <p:nvPr/>
        </p:nvSpPr>
        <p:spPr>
          <a:xfrm>
            <a:off x="405834" y="1340768"/>
            <a:ext cx="8223448" cy="4154984"/>
          </a:xfrm>
          <a:prstGeom prst="rect">
            <a:avLst/>
          </a:prstGeom>
          <a:noFill/>
        </p:spPr>
        <p:txBody>
          <a:bodyPr wrap="square" rtlCol="0">
            <a:spAutoFit/>
          </a:bodyPr>
          <a:lstStyle/>
          <a:p>
            <a:r>
              <a:rPr lang="en-GB" sz="2400" b="1" dirty="0" smtClean="0">
                <a:solidFill>
                  <a:srgbClr val="D60093"/>
                </a:solidFill>
              </a:rPr>
              <a:t>The Copyright, Designs &amp; Patents Act</a:t>
            </a:r>
            <a:r>
              <a:rPr lang="en-GB" sz="2400" dirty="0" smtClean="0">
                <a:solidFill>
                  <a:srgbClr val="6666FF"/>
                </a:solidFill>
              </a:rPr>
              <a:t> </a:t>
            </a:r>
            <a:r>
              <a:rPr lang="en-GB" sz="2400" b="1" dirty="0" smtClean="0">
                <a:solidFill>
                  <a:srgbClr val="6666FF"/>
                </a:solidFill>
              </a:rPr>
              <a:t>is designed  to cover breaches of copyright</a:t>
            </a:r>
            <a:r>
              <a:rPr lang="en-GB" sz="2400" dirty="0" smtClean="0">
                <a:solidFill>
                  <a:srgbClr val="6666FF"/>
                </a:solidFill>
              </a:rPr>
              <a:t> – </a:t>
            </a:r>
            <a:r>
              <a:rPr lang="en-GB" sz="2400" dirty="0" err="1" smtClean="0">
                <a:solidFill>
                  <a:srgbClr val="6666FF"/>
                </a:solidFill>
              </a:rPr>
              <a:t>ie</a:t>
            </a:r>
            <a:r>
              <a:rPr lang="en-GB" sz="2400" dirty="0" smtClean="0">
                <a:solidFill>
                  <a:srgbClr val="6666FF"/>
                </a:solidFill>
              </a:rPr>
              <a:t>, use of someone’s </a:t>
            </a:r>
            <a:r>
              <a:rPr lang="en-GB" sz="2400" b="1" dirty="0" smtClean="0">
                <a:solidFill>
                  <a:srgbClr val="D60093"/>
                </a:solidFill>
              </a:rPr>
              <a:t>intellectual property,</a:t>
            </a:r>
            <a:r>
              <a:rPr lang="en-GB" sz="2400" dirty="0" smtClean="0">
                <a:solidFill>
                  <a:srgbClr val="D60093"/>
                </a:solidFill>
              </a:rPr>
              <a:t> </a:t>
            </a:r>
            <a:r>
              <a:rPr lang="en-GB" sz="2400" dirty="0" smtClean="0">
                <a:solidFill>
                  <a:srgbClr val="6666FF"/>
                </a:solidFill>
              </a:rPr>
              <a:t>(something they have created), without their permission.  Amongst other things, it covers illegal copying of music, software, photographs, videos.</a:t>
            </a:r>
            <a:endParaRPr lang="en-GB" sz="2400" dirty="0">
              <a:solidFill>
                <a:srgbClr val="6666FF"/>
              </a:solidFill>
            </a:endParaRPr>
          </a:p>
          <a:p>
            <a:r>
              <a:rPr lang="en-GB" sz="2400" b="1" dirty="0" smtClean="0">
                <a:solidFill>
                  <a:srgbClr val="D60093"/>
                </a:solidFill>
              </a:rPr>
              <a:t>Copyright law </a:t>
            </a:r>
            <a:r>
              <a:rPr lang="en-GB" sz="2400" dirty="0" smtClean="0">
                <a:solidFill>
                  <a:srgbClr val="6666FF"/>
                </a:solidFill>
              </a:rPr>
              <a:t>is very complicated, but basically you should not use anything  you have not created yourself, </a:t>
            </a:r>
            <a:r>
              <a:rPr lang="en-GB" sz="2400" b="1" dirty="0" smtClean="0">
                <a:solidFill>
                  <a:srgbClr val="6666FF"/>
                </a:solidFill>
              </a:rPr>
              <a:t>without the owner’s permission</a:t>
            </a:r>
            <a:r>
              <a:rPr lang="en-GB" sz="2400" dirty="0" smtClean="0">
                <a:solidFill>
                  <a:srgbClr val="6666FF"/>
                </a:solidFill>
              </a:rPr>
              <a:t>.  Sometimes media items are made available on the Internet as “copyright free” or free for “educational purposes”.</a:t>
            </a:r>
            <a:endParaRPr lang="en-GB" sz="2400" dirty="0">
              <a:solidFill>
                <a:srgbClr val="6666FF"/>
              </a:solidFill>
            </a:endParaRPr>
          </a:p>
        </p:txBody>
      </p:sp>
      <p:pic>
        <p:nvPicPr>
          <p:cNvPr id="2050" name="Picture 2" descr="C:\Users\mfeldman139.DUNDEECITY\AppData\Local\Microsoft\Windows\Temporary Internet Files\Content.IE5\P9JF41WY\MC90038927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5292986"/>
            <a:ext cx="1237885" cy="131259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stjohns01\redirects$\mfeldman139\my documents\My Pictures\Microsoft Clip Organizer\j0178308.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996225" y="400050"/>
            <a:ext cx="666750" cy="666750"/>
          </a:xfrm>
          <a:prstGeom prst="rect">
            <a:avLst/>
          </a:prstGeom>
          <a:noFill/>
          <a:extLst>
            <a:ext uri="{909E8E84-426E-40DD-AFC4-6F175D3DCCD1}">
              <a14:hiddenFill xmlns:a14="http://schemas.microsoft.com/office/drawing/2010/main">
                <a:solidFill>
                  <a:srgbClr val="FFFFFF"/>
                </a:solidFill>
              </a14:hiddenFill>
            </a:ext>
          </a:extLst>
        </p:spPr>
      </p:pic>
      <p:sp>
        <p:nvSpPr>
          <p:cNvPr id="9" name="Action Button: Home 8">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ction Button: Forward or Next 9">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CCCFF"/>
              </a:solidFill>
            </a:endParaRPr>
          </a:p>
        </p:txBody>
      </p:sp>
      <p:sp>
        <p:nvSpPr>
          <p:cNvPr id="12"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4232359716"/>
      </p:ext>
    </p:extLst>
  </p:cSld>
  <p:clrMapOvr>
    <a:masterClrMapping/>
  </p:clrMapOvr>
  <p:transition advClick="0"/>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63852" y="76200"/>
            <a:ext cx="7772400" cy="1143000"/>
          </a:xfrm>
        </p:spPr>
        <p:txBody>
          <a:bodyPr/>
          <a:lstStyle/>
          <a:p>
            <a:r>
              <a:rPr lang="en-GB" sz="3200" b="1" dirty="0" smtClean="0"/>
              <a:t>Computer Related Laws</a:t>
            </a:r>
            <a:br>
              <a:rPr lang="en-GB" sz="3200" b="1" dirty="0" smtClean="0"/>
            </a:br>
            <a:r>
              <a:rPr lang="en-GB" sz="3200" b="1" dirty="0" smtClean="0"/>
              <a:t>Data Protection Act</a:t>
            </a:r>
            <a:endParaRPr lang="en-GB" sz="3200" b="1" dirty="0"/>
          </a:p>
        </p:txBody>
      </p:sp>
      <p:sp>
        <p:nvSpPr>
          <p:cNvPr id="11267" name="Rectangle 3"/>
          <p:cNvSpPr>
            <a:spLocks noChangeArrowheads="1"/>
          </p:cNvSpPr>
          <p:nvPr/>
        </p:nvSpPr>
        <p:spPr bwMode="auto">
          <a:xfrm>
            <a:off x="685800" y="228600"/>
            <a:ext cx="7772400" cy="8382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p>
            <a:pPr algn="ctr" fontAlgn="base">
              <a:spcBef>
                <a:spcPct val="0"/>
              </a:spcBef>
              <a:spcAft>
                <a:spcPct val="0"/>
              </a:spcAft>
            </a:pPr>
            <a:endParaRPr lang="en-US" sz="3200" b="1" smtClean="0">
              <a:solidFill>
                <a:srgbClr val="000099"/>
              </a:solidFill>
            </a:endParaRPr>
          </a:p>
        </p:txBody>
      </p:sp>
      <p:pic>
        <p:nvPicPr>
          <p:cNvPr id="3074" name="Picture 2" descr="C:\Users\mfeldman139.DUNDEECITY\AppData\Local\Microsoft\Windows\Temporary Internet Files\Content.IE5\9H2TLEUN\MC90043960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1" y="836712"/>
            <a:ext cx="2181224" cy="190023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214554" y="1340768"/>
            <a:ext cx="6241256" cy="1200329"/>
          </a:xfrm>
          <a:prstGeom prst="rect">
            <a:avLst/>
          </a:prstGeom>
          <a:noFill/>
        </p:spPr>
        <p:txBody>
          <a:bodyPr wrap="square" rtlCol="0">
            <a:spAutoFit/>
          </a:bodyPr>
          <a:lstStyle/>
          <a:p>
            <a:r>
              <a:rPr lang="en-GB" sz="2400" b="1" dirty="0" smtClean="0">
                <a:solidFill>
                  <a:srgbClr val="D60093"/>
                </a:solidFill>
              </a:rPr>
              <a:t>The Data Protection Act </a:t>
            </a:r>
            <a:r>
              <a:rPr lang="en-GB" sz="2400" dirty="0" smtClean="0">
                <a:solidFill>
                  <a:srgbClr val="6666FF"/>
                </a:solidFill>
              </a:rPr>
              <a:t>governs how personal information may be held and for what purposes it may be used. </a:t>
            </a:r>
            <a:endParaRPr lang="en-GB" sz="2400" dirty="0">
              <a:solidFill>
                <a:srgbClr val="6666FF"/>
              </a:solidFill>
            </a:endParaRPr>
          </a:p>
        </p:txBody>
      </p:sp>
      <p:sp>
        <p:nvSpPr>
          <p:cNvPr id="3" name="TextBox 2"/>
          <p:cNvSpPr txBox="1"/>
          <p:nvPr/>
        </p:nvSpPr>
        <p:spPr>
          <a:xfrm>
            <a:off x="539552" y="2545863"/>
            <a:ext cx="8352928" cy="2677656"/>
          </a:xfrm>
          <a:prstGeom prst="rect">
            <a:avLst/>
          </a:prstGeom>
          <a:noFill/>
        </p:spPr>
        <p:txBody>
          <a:bodyPr wrap="square" rtlCol="0">
            <a:spAutoFit/>
          </a:bodyPr>
          <a:lstStyle/>
          <a:p>
            <a:r>
              <a:rPr lang="en-GB" sz="2400" dirty="0" smtClean="0">
                <a:solidFill>
                  <a:srgbClr val="6666FF"/>
                </a:solidFill>
              </a:rPr>
              <a:t>Data  about </a:t>
            </a:r>
            <a:r>
              <a:rPr lang="en-GB" sz="2400" b="1" dirty="0" smtClean="0">
                <a:solidFill>
                  <a:srgbClr val="D60093"/>
                </a:solidFill>
              </a:rPr>
              <a:t>data subjects </a:t>
            </a:r>
            <a:r>
              <a:rPr lang="en-GB" sz="2400" dirty="0" smtClean="0">
                <a:solidFill>
                  <a:srgbClr val="6666FF"/>
                </a:solidFill>
              </a:rPr>
              <a:t>is held by </a:t>
            </a:r>
            <a:r>
              <a:rPr lang="en-GB" sz="2400" b="1" dirty="0" smtClean="0">
                <a:solidFill>
                  <a:srgbClr val="D60093"/>
                </a:solidFill>
              </a:rPr>
              <a:t>data users,</a:t>
            </a:r>
            <a:r>
              <a:rPr lang="en-GB" sz="2400" dirty="0" smtClean="0">
                <a:solidFill>
                  <a:srgbClr val="6666FF"/>
                </a:solidFill>
              </a:rPr>
              <a:t>  who must keep it:</a:t>
            </a:r>
          </a:p>
          <a:p>
            <a:pPr marL="342900" indent="-342900">
              <a:buClr>
                <a:srgbClr val="CC3399"/>
              </a:buClr>
              <a:buFont typeface="Wingdings" pitchFamily="2" charset="2"/>
              <a:buChar char="v"/>
            </a:pPr>
            <a:r>
              <a:rPr lang="en-GB" sz="2400" dirty="0">
                <a:solidFill>
                  <a:srgbClr val="6666FF"/>
                </a:solidFill>
              </a:rPr>
              <a:t>S</a:t>
            </a:r>
            <a:r>
              <a:rPr lang="en-GB" sz="2400" dirty="0" smtClean="0">
                <a:solidFill>
                  <a:srgbClr val="6666FF"/>
                </a:solidFill>
              </a:rPr>
              <a:t>ecure, private and use it for only the purposes the stated they were collecting it for. </a:t>
            </a:r>
          </a:p>
          <a:p>
            <a:pPr marL="342900" indent="-342900">
              <a:buClr>
                <a:srgbClr val="CC3399"/>
              </a:buClr>
              <a:buFont typeface="Wingdings" pitchFamily="2" charset="2"/>
              <a:buChar char="v"/>
            </a:pPr>
            <a:r>
              <a:rPr lang="en-GB" sz="2400" dirty="0" smtClean="0">
                <a:solidFill>
                  <a:srgbClr val="6666FF"/>
                </a:solidFill>
              </a:rPr>
              <a:t>Accurate and up-to-date.</a:t>
            </a:r>
          </a:p>
          <a:p>
            <a:pPr marL="342900" indent="-342900">
              <a:buClr>
                <a:srgbClr val="CC3399"/>
              </a:buClr>
              <a:buFont typeface="Wingdings" pitchFamily="2" charset="2"/>
              <a:buChar char="v"/>
            </a:pPr>
            <a:r>
              <a:rPr lang="en-GB" sz="2400" dirty="0" smtClean="0">
                <a:solidFill>
                  <a:srgbClr val="6666FF"/>
                </a:solidFill>
              </a:rPr>
              <a:t>They must show any data collected to the </a:t>
            </a:r>
            <a:r>
              <a:rPr lang="en-GB" sz="2400" b="1" dirty="0" smtClean="0">
                <a:solidFill>
                  <a:srgbClr val="D60093"/>
                </a:solidFill>
              </a:rPr>
              <a:t>data subject</a:t>
            </a:r>
            <a:r>
              <a:rPr lang="en-GB" sz="2400" dirty="0" smtClean="0">
                <a:solidFill>
                  <a:srgbClr val="6666FF"/>
                </a:solidFill>
              </a:rPr>
              <a:t>, if requested.  </a:t>
            </a:r>
            <a:endParaRPr lang="en-GB" sz="2400" b="1" dirty="0">
              <a:solidFill>
                <a:srgbClr val="D60093"/>
              </a:solidFill>
            </a:endParaRPr>
          </a:p>
        </p:txBody>
      </p:sp>
      <p:sp>
        <p:nvSpPr>
          <p:cNvPr id="9" name="Action Button: Home 8">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ction Button: Forward or Next 9">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CCCFF"/>
              </a:solidFill>
            </a:endParaRPr>
          </a:p>
        </p:txBody>
      </p:sp>
      <p:sp>
        <p:nvSpPr>
          <p:cNvPr id="12"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3150627092"/>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692696"/>
            <a:ext cx="8208912" cy="2308324"/>
          </a:xfrm>
          <a:prstGeom prst="rect">
            <a:avLst/>
          </a:prstGeom>
          <a:noFill/>
        </p:spPr>
        <p:txBody>
          <a:bodyPr wrap="square" rtlCol="0">
            <a:spAutoFit/>
          </a:bodyPr>
          <a:lstStyle/>
          <a:p>
            <a:r>
              <a:rPr lang="en-GB" b="1" dirty="0" smtClean="0">
                <a:solidFill>
                  <a:prstClr val="white"/>
                </a:solidFill>
              </a:rPr>
              <a:t>G</a:t>
            </a:r>
          </a:p>
          <a:p>
            <a:endParaRPr lang="en-GB" b="1" dirty="0">
              <a:solidFill>
                <a:prstClr val="white"/>
              </a:solidFill>
            </a:endParaRPr>
          </a:p>
          <a:p>
            <a:r>
              <a:rPr lang="en-GB" b="1" dirty="0" smtClean="0">
                <a:solidFill>
                  <a:prstClr val="white"/>
                </a:solidFill>
                <a:hlinkClick r:id="rId2" action="ppaction://hlinksldjump"/>
              </a:rPr>
              <a:t>General Purpose Package (GPP)</a:t>
            </a:r>
            <a:endParaRPr lang="en-GB" b="1" dirty="0" smtClean="0">
              <a:solidFill>
                <a:prstClr val="white"/>
              </a:solidFill>
            </a:endParaRPr>
          </a:p>
          <a:p>
            <a:r>
              <a:rPr lang="en-GB" b="1" dirty="0" smtClean="0">
                <a:solidFill>
                  <a:prstClr val="white"/>
                </a:solidFill>
                <a:hlinkClick r:id="rId3" action="ppaction://hlinksldjump"/>
              </a:rPr>
              <a:t>Gigabyte</a:t>
            </a:r>
            <a:endParaRPr lang="en-GB" b="1" dirty="0" smtClean="0">
              <a:solidFill>
                <a:prstClr val="white"/>
              </a:solidFill>
            </a:endParaRPr>
          </a:p>
          <a:p>
            <a:r>
              <a:rPr lang="en-GB" b="1" dirty="0" smtClean="0">
                <a:solidFill>
                  <a:prstClr val="white"/>
                </a:solidFill>
                <a:hlinkClick r:id="rId4" action="ppaction://hlinksldjump"/>
              </a:rPr>
              <a:t>Graphics Card</a:t>
            </a:r>
            <a:endParaRPr lang="en-GB" b="1" dirty="0" smtClean="0">
              <a:solidFill>
                <a:prstClr val="white"/>
              </a:solidFill>
            </a:endParaRPr>
          </a:p>
          <a:p>
            <a:r>
              <a:rPr lang="en-GB" b="1" dirty="0" smtClean="0">
                <a:solidFill>
                  <a:prstClr val="white"/>
                </a:solidFill>
                <a:hlinkClick r:id="rId5" action="ppaction://hlinksldjump"/>
              </a:rPr>
              <a:t>GIF (Graphic Interchange File) File Format</a:t>
            </a:r>
            <a:endParaRPr lang="en-GB" b="1" dirty="0" smtClean="0">
              <a:solidFill>
                <a:prstClr val="white"/>
              </a:solidFill>
            </a:endParaRPr>
          </a:p>
          <a:p>
            <a:r>
              <a:rPr lang="en-GB" b="1" dirty="0" smtClean="0">
                <a:solidFill>
                  <a:prstClr val="white"/>
                </a:solidFill>
                <a:hlinkClick r:id="rId6" action="ppaction://hlinksldjump"/>
              </a:rPr>
              <a:t>Graphic Storage (Bit-Mapped)</a:t>
            </a:r>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7"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43621466"/>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63852" y="76200"/>
            <a:ext cx="7772400" cy="1143000"/>
          </a:xfrm>
        </p:spPr>
        <p:txBody>
          <a:bodyPr/>
          <a:lstStyle/>
          <a:p>
            <a:r>
              <a:rPr lang="en-GB" sz="3200" b="1" dirty="0" smtClean="0"/>
              <a:t>Computer Related Laws</a:t>
            </a:r>
            <a:br>
              <a:rPr lang="en-GB" sz="3200" b="1" dirty="0" smtClean="0"/>
            </a:br>
            <a:r>
              <a:rPr lang="en-GB" sz="3200" b="1" dirty="0" smtClean="0"/>
              <a:t>Data Protection Act</a:t>
            </a:r>
            <a:endParaRPr lang="en-GB" sz="3200" b="1" dirty="0"/>
          </a:p>
        </p:txBody>
      </p:sp>
      <p:sp>
        <p:nvSpPr>
          <p:cNvPr id="11267" name="Rectangle 3"/>
          <p:cNvSpPr>
            <a:spLocks noChangeArrowheads="1"/>
          </p:cNvSpPr>
          <p:nvPr/>
        </p:nvSpPr>
        <p:spPr bwMode="auto">
          <a:xfrm>
            <a:off x="685800" y="228600"/>
            <a:ext cx="7772400" cy="8382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p>
            <a:pPr algn="ctr" fontAlgn="base">
              <a:spcBef>
                <a:spcPct val="0"/>
              </a:spcBef>
              <a:spcAft>
                <a:spcPct val="0"/>
              </a:spcAft>
            </a:pPr>
            <a:endParaRPr lang="en-US" sz="3200" b="1" smtClean="0">
              <a:solidFill>
                <a:srgbClr val="000099"/>
              </a:solidFill>
            </a:endParaRPr>
          </a:p>
        </p:txBody>
      </p:sp>
      <p:pic>
        <p:nvPicPr>
          <p:cNvPr id="3074" name="Picture 2" descr="C:\Users\mfeldman139.DUNDEECITY\AppData\Local\Microsoft\Windows\Temporary Internet Files\Content.IE5\9H2TLEUN\MC900439607[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1" y="836712"/>
            <a:ext cx="2181224" cy="190023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212539" y="1186665"/>
            <a:ext cx="6241256" cy="1200329"/>
          </a:xfrm>
          <a:prstGeom prst="rect">
            <a:avLst/>
          </a:prstGeom>
          <a:noFill/>
        </p:spPr>
        <p:txBody>
          <a:bodyPr wrap="square" rtlCol="0">
            <a:spAutoFit/>
          </a:bodyPr>
          <a:lstStyle/>
          <a:p>
            <a:r>
              <a:rPr lang="en-GB" sz="2400" b="1" dirty="0" smtClean="0">
                <a:solidFill>
                  <a:srgbClr val="D60093"/>
                </a:solidFill>
              </a:rPr>
              <a:t>The Data Protection Act </a:t>
            </a:r>
            <a:r>
              <a:rPr lang="en-GB" sz="2400" dirty="0" smtClean="0">
                <a:solidFill>
                  <a:srgbClr val="6666FF"/>
                </a:solidFill>
              </a:rPr>
              <a:t> provides </a:t>
            </a:r>
            <a:r>
              <a:rPr lang="en-GB" sz="2400" b="1" dirty="0" smtClean="0">
                <a:solidFill>
                  <a:srgbClr val="CC3399"/>
                </a:solidFill>
              </a:rPr>
              <a:t>Data Subjects</a:t>
            </a:r>
            <a:r>
              <a:rPr lang="en-GB" sz="2400" dirty="0" smtClean="0">
                <a:solidFill>
                  <a:srgbClr val="6666FF"/>
                </a:solidFill>
              </a:rPr>
              <a:t> with certain rights over data held about them: </a:t>
            </a:r>
            <a:endParaRPr lang="en-GB" sz="2400" dirty="0">
              <a:solidFill>
                <a:srgbClr val="6666FF"/>
              </a:solidFill>
            </a:endParaRPr>
          </a:p>
        </p:txBody>
      </p:sp>
      <p:sp>
        <p:nvSpPr>
          <p:cNvPr id="3" name="TextBox 2"/>
          <p:cNvSpPr txBox="1"/>
          <p:nvPr/>
        </p:nvSpPr>
        <p:spPr>
          <a:xfrm>
            <a:off x="209552" y="2392649"/>
            <a:ext cx="8839130" cy="4154984"/>
          </a:xfrm>
          <a:prstGeom prst="rect">
            <a:avLst/>
          </a:prstGeom>
          <a:noFill/>
        </p:spPr>
        <p:txBody>
          <a:bodyPr wrap="square" rtlCol="0">
            <a:spAutoFit/>
          </a:bodyPr>
          <a:lstStyle/>
          <a:p>
            <a:pPr marL="342900" indent="-342900">
              <a:buClr>
                <a:srgbClr val="CC3399"/>
              </a:buClr>
              <a:buFont typeface="Wingdings" pitchFamily="2" charset="2"/>
              <a:buChar char="v"/>
            </a:pPr>
            <a:r>
              <a:rPr lang="en-GB" sz="2400" dirty="0" smtClean="0">
                <a:solidFill>
                  <a:srgbClr val="6666FF"/>
                </a:solidFill>
              </a:rPr>
              <a:t>To see any data held about them </a:t>
            </a:r>
            <a:r>
              <a:rPr lang="en-GB" sz="2400" b="1" dirty="0" smtClean="0">
                <a:solidFill>
                  <a:srgbClr val="6666FF"/>
                </a:solidFill>
              </a:rPr>
              <a:t>(except data held by the Police, Customs &amp; Excise or the Security Services).</a:t>
            </a:r>
          </a:p>
          <a:p>
            <a:pPr marL="342900" indent="-342900">
              <a:buClr>
                <a:srgbClr val="CC3399"/>
              </a:buClr>
              <a:buFont typeface="Wingdings" pitchFamily="2" charset="2"/>
              <a:buChar char="v"/>
            </a:pPr>
            <a:r>
              <a:rPr lang="en-GB" sz="2400" dirty="0" smtClean="0">
                <a:solidFill>
                  <a:srgbClr val="6666FF"/>
                </a:solidFill>
              </a:rPr>
              <a:t>To have any inaccurate data corrected.</a:t>
            </a:r>
          </a:p>
          <a:p>
            <a:pPr marL="342900" indent="-342900">
              <a:buClr>
                <a:srgbClr val="CC3399"/>
              </a:buClr>
              <a:buFont typeface="Wingdings" pitchFamily="2" charset="2"/>
              <a:buChar char="v"/>
            </a:pPr>
            <a:r>
              <a:rPr lang="en-GB" sz="2400" dirty="0" smtClean="0">
                <a:solidFill>
                  <a:srgbClr val="6666FF"/>
                </a:solidFill>
              </a:rPr>
              <a:t>To receive compensation for any loss which has occurred from incorrect data held about them.</a:t>
            </a:r>
          </a:p>
          <a:p>
            <a:pPr lvl="0"/>
            <a:r>
              <a:rPr lang="en-GB" sz="2400" dirty="0" smtClean="0">
                <a:solidFill>
                  <a:srgbClr val="6666FF"/>
                </a:solidFill>
              </a:rPr>
              <a:t>With </a:t>
            </a:r>
            <a:r>
              <a:rPr lang="en-GB" sz="2400" dirty="0">
                <a:solidFill>
                  <a:srgbClr val="6666FF"/>
                </a:solidFill>
              </a:rPr>
              <a:t>the increased use of computer networks </a:t>
            </a:r>
            <a:r>
              <a:rPr lang="en-GB" sz="2400" b="1" dirty="0">
                <a:solidFill>
                  <a:srgbClr val="D60093"/>
                </a:solidFill>
              </a:rPr>
              <a:t>phishers</a:t>
            </a:r>
            <a:r>
              <a:rPr lang="en-GB" sz="2400" dirty="0">
                <a:solidFill>
                  <a:srgbClr val="6666FF"/>
                </a:solidFill>
              </a:rPr>
              <a:t> are increasingly attempting to trick people into divulging personal information, which can then be used for </a:t>
            </a:r>
            <a:r>
              <a:rPr lang="en-GB" sz="2400" b="1" dirty="0">
                <a:solidFill>
                  <a:srgbClr val="D60093"/>
                </a:solidFill>
              </a:rPr>
              <a:t>identity theft.</a:t>
            </a:r>
          </a:p>
          <a:p>
            <a:pPr>
              <a:buClr>
                <a:srgbClr val="990099"/>
              </a:buClr>
            </a:pPr>
            <a:endParaRPr lang="en-GB" sz="2400" dirty="0" smtClean="0">
              <a:solidFill>
                <a:srgbClr val="6666FF"/>
              </a:solidFill>
            </a:endParaRPr>
          </a:p>
        </p:txBody>
      </p:sp>
      <p:sp>
        <p:nvSpPr>
          <p:cNvPr id="9" name="Action Button: Home 8">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ction Button: Forward or Next 9">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CCCFF"/>
              </a:solidFill>
            </a:endParaRPr>
          </a:p>
        </p:txBody>
      </p:sp>
      <p:sp>
        <p:nvSpPr>
          <p:cNvPr id="12"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1656148480"/>
      </p:ext>
    </p:extLst>
  </p:cSld>
  <p:clrMapOvr>
    <a:masterClrMapping/>
  </p:clrMapOvr>
  <p:transition advClick="0"/>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63852" y="76200"/>
            <a:ext cx="7772400" cy="1143000"/>
          </a:xfrm>
        </p:spPr>
        <p:txBody>
          <a:bodyPr/>
          <a:lstStyle/>
          <a:p>
            <a:r>
              <a:rPr lang="en-GB" sz="3200" b="1" dirty="0" smtClean="0"/>
              <a:t>Computer Related Laws</a:t>
            </a:r>
            <a:br>
              <a:rPr lang="en-GB" sz="3200" b="1" dirty="0" smtClean="0"/>
            </a:br>
            <a:r>
              <a:rPr lang="en-GB" sz="3200" b="1" dirty="0" smtClean="0"/>
              <a:t>Communications Act </a:t>
            </a:r>
            <a:endParaRPr lang="en-GB" sz="3200" b="1" dirty="0"/>
          </a:p>
        </p:txBody>
      </p:sp>
      <p:sp>
        <p:nvSpPr>
          <p:cNvPr id="11267" name="Rectangle 3"/>
          <p:cNvSpPr>
            <a:spLocks noChangeArrowheads="1"/>
          </p:cNvSpPr>
          <p:nvPr/>
        </p:nvSpPr>
        <p:spPr bwMode="auto">
          <a:xfrm>
            <a:off x="685800" y="228600"/>
            <a:ext cx="7772400" cy="8382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p>
            <a:pPr algn="ctr" fontAlgn="base">
              <a:spcBef>
                <a:spcPct val="0"/>
              </a:spcBef>
              <a:spcAft>
                <a:spcPct val="0"/>
              </a:spcAft>
            </a:pPr>
            <a:endParaRPr lang="en-US" sz="3200" b="1" smtClean="0">
              <a:solidFill>
                <a:srgbClr val="000099"/>
              </a:solidFill>
            </a:endParaRPr>
          </a:p>
        </p:txBody>
      </p:sp>
      <p:sp>
        <p:nvSpPr>
          <p:cNvPr id="9" name="Action Button: Home 8">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ction Button: Forward or Next 9">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CCCFF"/>
              </a:solidFill>
            </a:endParaRPr>
          </a:p>
        </p:txBody>
      </p:sp>
      <p:sp>
        <p:nvSpPr>
          <p:cNvPr id="12"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
        <p:nvSpPr>
          <p:cNvPr id="2" name="TextBox 1"/>
          <p:cNvSpPr txBox="1"/>
          <p:nvPr/>
        </p:nvSpPr>
        <p:spPr>
          <a:xfrm>
            <a:off x="515794" y="1556792"/>
            <a:ext cx="7992888" cy="3416320"/>
          </a:xfrm>
          <a:prstGeom prst="rect">
            <a:avLst/>
          </a:prstGeom>
          <a:noFill/>
        </p:spPr>
        <p:txBody>
          <a:bodyPr wrap="square" rtlCol="0">
            <a:spAutoFit/>
          </a:bodyPr>
          <a:lstStyle/>
          <a:p>
            <a:r>
              <a:rPr lang="en-GB" sz="2400" dirty="0" smtClean="0"/>
              <a:t>The purpose of </a:t>
            </a:r>
            <a:r>
              <a:rPr lang="en-GB" sz="2400" b="1" dirty="0" smtClean="0">
                <a:solidFill>
                  <a:srgbClr val="CC3399"/>
                </a:solidFill>
              </a:rPr>
              <a:t>The Communications Act 2003 </a:t>
            </a:r>
            <a:r>
              <a:rPr lang="en-GB" sz="2400" dirty="0" smtClean="0"/>
              <a:t>is the regulation of the provision of electronic communications networks and services.</a:t>
            </a:r>
          </a:p>
          <a:p>
            <a:endParaRPr lang="en-GB" sz="2400" dirty="0"/>
          </a:p>
          <a:p>
            <a:r>
              <a:rPr lang="en-GB" sz="2400" dirty="0" smtClean="0"/>
              <a:t>The act introduced new offences for “Improper use of public electronic communications network”, “dishonestly obtaining electronic communications services”, “possession or supply of apparatus etc for contravening”, and includes discloser offences.                                                                                                                      </a:t>
            </a:r>
            <a:endParaRPr lang="en-GB" dirty="0"/>
          </a:p>
        </p:txBody>
      </p:sp>
      <p:pic>
        <p:nvPicPr>
          <p:cNvPr id="3" name="Picture 2"/>
          <p:cNvPicPr>
            <a:picLocks noChangeAspect="1"/>
          </p:cNvPicPr>
          <p:nvPr/>
        </p:nvPicPr>
        <p:blipFill>
          <a:blip r:embed="rId3"/>
          <a:stretch>
            <a:fillRect/>
          </a:stretch>
        </p:blipFill>
        <p:spPr>
          <a:xfrm>
            <a:off x="6012160" y="5186539"/>
            <a:ext cx="1359526" cy="1018120"/>
          </a:xfrm>
          <a:prstGeom prst="rect">
            <a:avLst/>
          </a:prstGeom>
          <a:ln w="25400">
            <a:solidFill>
              <a:srgbClr val="990099"/>
            </a:solidFill>
          </a:ln>
        </p:spPr>
      </p:pic>
      <p:pic>
        <p:nvPicPr>
          <p:cNvPr id="4" name="Picture 3"/>
          <p:cNvPicPr>
            <a:picLocks noChangeAspect="1"/>
          </p:cNvPicPr>
          <p:nvPr/>
        </p:nvPicPr>
        <p:blipFill>
          <a:blip r:embed="rId4"/>
          <a:stretch>
            <a:fillRect/>
          </a:stretch>
        </p:blipFill>
        <p:spPr>
          <a:xfrm>
            <a:off x="2730303" y="5113895"/>
            <a:ext cx="1396105" cy="841321"/>
          </a:xfrm>
          <a:prstGeom prst="rect">
            <a:avLst/>
          </a:prstGeom>
          <a:ln w="25400">
            <a:solidFill>
              <a:srgbClr val="990099"/>
            </a:solidFill>
          </a:ln>
        </p:spPr>
      </p:pic>
    </p:spTree>
    <p:extLst>
      <p:ext uri="{BB962C8B-B14F-4D97-AF65-F5344CB8AC3E}">
        <p14:creationId xmlns:p14="http://schemas.microsoft.com/office/powerpoint/2010/main" val="1918866415"/>
      </p:ext>
    </p:extLst>
  </p:cSld>
  <p:clrMapOvr>
    <a:masterClrMapping/>
  </p:clrMapOvr>
  <p:transition advClick="0"/>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371600" y="620688"/>
            <a:ext cx="7772400" cy="495300"/>
          </a:xfrm>
        </p:spPr>
        <p:txBody>
          <a:bodyPr>
            <a:normAutofit fontScale="90000"/>
          </a:bodyPr>
          <a:lstStyle/>
          <a:p>
            <a:pPr algn="ctr"/>
            <a:r>
              <a:rPr lang="en-GB" b="1" dirty="0" smtClean="0"/>
              <a:t/>
            </a:r>
            <a:br>
              <a:rPr lang="en-GB" b="1" dirty="0" smtClean="0"/>
            </a:br>
            <a:r>
              <a:rPr lang="en-GB" b="1" dirty="0">
                <a:solidFill>
                  <a:srgbClr val="CCFFFF"/>
                </a:solidFill>
              </a:rPr>
              <a:t>DATABASES</a:t>
            </a:r>
            <a:endParaRPr lang="en-GB" b="1" dirty="0"/>
          </a:p>
        </p:txBody>
      </p:sp>
      <p:sp>
        <p:nvSpPr>
          <p:cNvPr id="3075" name="Rectangle 3"/>
          <p:cNvSpPr>
            <a:spLocks noGrp="1" noChangeArrowheads="1"/>
          </p:cNvSpPr>
          <p:nvPr>
            <p:ph type="body" sz="half" idx="1"/>
          </p:nvPr>
        </p:nvSpPr>
        <p:spPr/>
        <p:txBody>
          <a:bodyPr/>
          <a:lstStyle/>
          <a:p>
            <a:pPr>
              <a:buFont typeface="Monotype Sorts" pitchFamily="2" charset="2"/>
              <a:buNone/>
            </a:pPr>
            <a:r>
              <a:rPr lang="en-GB" sz="2000"/>
              <a:t>	</a:t>
            </a:r>
          </a:p>
        </p:txBody>
      </p:sp>
      <p:graphicFrame>
        <p:nvGraphicFramePr>
          <p:cNvPr id="3080" name="Object 8"/>
          <p:cNvGraphicFramePr>
            <a:graphicFrameLocks noGrp="1" noChangeAspect="1"/>
          </p:cNvGraphicFramePr>
          <p:nvPr>
            <p:ph type="chart" sz="half" idx="2"/>
            <p:extLst>
              <p:ext uri="{D42A27DB-BD31-4B8C-83A1-F6EECF244321}">
                <p14:modId xmlns:p14="http://schemas.microsoft.com/office/powerpoint/2010/main" val="1386427504"/>
              </p:ext>
            </p:extLst>
          </p:nvPr>
        </p:nvGraphicFramePr>
        <p:xfrm>
          <a:off x="7380312" y="2924944"/>
          <a:ext cx="1538624" cy="1656184"/>
        </p:xfrm>
        <a:graphic>
          <a:graphicData uri="http://schemas.openxmlformats.org/presentationml/2006/ole">
            <mc:AlternateContent xmlns:mc="http://schemas.openxmlformats.org/markup-compatibility/2006">
              <mc:Choice xmlns:v="urn:schemas-microsoft-com:vml" Requires="v">
                <p:oleObj spid="_x0000_s6299" name="Clip" r:id="rId3" imgW="707040" imgH="759960" progId="MS_ClipArt_Gallery.2">
                  <p:embed/>
                </p:oleObj>
              </mc:Choice>
              <mc:Fallback>
                <p:oleObj name="Clip" r:id="rId3" imgW="707040" imgH="759960" progId="MS_ClipArt_Gallery.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0312" y="2924944"/>
                        <a:ext cx="1538624" cy="1656184"/>
                      </a:xfrm>
                      <a:prstGeom prst="rect">
                        <a:avLst/>
                      </a:prstGeom>
                      <a:noFill/>
                      <a:ln>
                        <a:noFill/>
                      </a:ln>
                      <a:effectLst/>
                    </p:spPr>
                  </p:pic>
                </p:oleObj>
              </mc:Fallback>
            </mc:AlternateContent>
          </a:graphicData>
        </a:graphic>
      </p:graphicFrame>
      <p:sp>
        <p:nvSpPr>
          <p:cNvPr id="3077" name="Text Box 5"/>
          <p:cNvSpPr txBox="1">
            <a:spLocks noChangeArrowheads="1"/>
          </p:cNvSpPr>
          <p:nvPr/>
        </p:nvSpPr>
        <p:spPr bwMode="auto">
          <a:xfrm>
            <a:off x="1295400" y="1905000"/>
            <a:ext cx="5796880"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sz="2400" dirty="0">
                <a:solidFill>
                  <a:srgbClr val="FFFFFF"/>
                </a:solidFill>
                <a:effectLst>
                  <a:outerShdw blurRad="38100" dist="38100" dir="2700000" algn="tl">
                    <a:srgbClr val="000000"/>
                  </a:outerShdw>
                </a:effectLst>
              </a:rPr>
              <a:t>It is necessary for any large amounts of information to be </a:t>
            </a:r>
            <a:r>
              <a:rPr lang="en-GB" sz="2400" b="1" dirty="0">
                <a:solidFill>
                  <a:srgbClr val="66FFFF"/>
                </a:solidFill>
                <a:effectLst>
                  <a:outerShdw blurRad="38100" dist="38100" dir="2700000" algn="tl">
                    <a:srgbClr val="000000"/>
                  </a:outerShdw>
                </a:effectLst>
              </a:rPr>
              <a:t>stored</a:t>
            </a:r>
            <a:r>
              <a:rPr lang="en-GB" sz="2400" dirty="0">
                <a:solidFill>
                  <a:srgbClr val="FFFFFF"/>
                </a:solidFill>
                <a:effectLst>
                  <a:outerShdw blurRad="38100" dist="38100" dir="2700000" algn="tl">
                    <a:srgbClr val="000000"/>
                  </a:outerShdw>
                </a:effectLst>
              </a:rPr>
              <a:t> in some kind of order, to allow the information to be accessed easily and quickly - usually in a </a:t>
            </a:r>
            <a:r>
              <a:rPr lang="en-GB" sz="2400" b="1" dirty="0">
                <a:solidFill>
                  <a:srgbClr val="66FFFF"/>
                </a:solidFill>
                <a:effectLst>
                  <a:outerShdw blurRad="38100" dist="38100" dir="2700000" algn="tl">
                    <a:srgbClr val="000000"/>
                  </a:outerShdw>
                </a:effectLst>
              </a:rPr>
              <a:t>filing</a:t>
            </a:r>
            <a:r>
              <a:rPr lang="en-GB" sz="2400" b="1" dirty="0">
                <a:solidFill>
                  <a:srgbClr val="FFFFFF"/>
                </a:solidFill>
                <a:effectLst>
                  <a:outerShdw blurRad="38100" dist="38100" dir="2700000" algn="tl">
                    <a:srgbClr val="000000"/>
                  </a:outerShdw>
                </a:effectLst>
              </a:rPr>
              <a:t> </a:t>
            </a:r>
            <a:r>
              <a:rPr lang="en-GB" sz="2400" b="1" dirty="0">
                <a:solidFill>
                  <a:srgbClr val="66FFFF"/>
                </a:solidFill>
                <a:effectLst>
                  <a:outerShdw blurRad="38100" dist="38100" dir="2700000" algn="tl">
                    <a:srgbClr val="000000"/>
                  </a:outerShdw>
                </a:effectLst>
              </a:rPr>
              <a:t>system</a:t>
            </a:r>
            <a:r>
              <a:rPr lang="en-GB" sz="2400" dirty="0">
                <a:solidFill>
                  <a:srgbClr val="66FFFF"/>
                </a:solidFill>
                <a:effectLst>
                  <a:outerShdw blurRad="38100" dist="38100" dir="2700000" algn="tl">
                    <a:srgbClr val="000000"/>
                  </a:outerShdw>
                </a:effectLst>
              </a:rPr>
              <a:t>.</a:t>
            </a:r>
            <a:r>
              <a:rPr lang="en-GB" sz="2400" dirty="0">
                <a:solidFill>
                  <a:srgbClr val="FFFFFF"/>
                </a:solidFill>
                <a:effectLst>
                  <a:outerShdw blurRad="38100" dist="38100" dir="2700000" algn="tl">
                    <a:srgbClr val="000000"/>
                  </a:outerShdw>
                </a:effectLst>
              </a:rPr>
              <a:t>  You probably use a filing system at home, </a:t>
            </a:r>
            <a:r>
              <a:rPr lang="en-GB" sz="2400" dirty="0" err="1">
                <a:solidFill>
                  <a:srgbClr val="FFFFFF"/>
                </a:solidFill>
                <a:effectLst>
                  <a:outerShdw blurRad="38100" dist="38100" dir="2700000" algn="tl">
                    <a:srgbClr val="000000"/>
                  </a:outerShdw>
                </a:effectLst>
              </a:rPr>
              <a:t>eg</a:t>
            </a:r>
            <a:r>
              <a:rPr lang="en-GB" sz="2400" dirty="0">
                <a:solidFill>
                  <a:srgbClr val="FFFFFF"/>
                </a:solidFill>
                <a:effectLst>
                  <a:outerShdw blurRad="38100" dist="38100" dir="2700000" algn="tl">
                    <a:srgbClr val="000000"/>
                  </a:outerShdw>
                </a:effectLst>
              </a:rPr>
              <a:t>: </a:t>
            </a:r>
          </a:p>
          <a:p>
            <a:pPr>
              <a:spcBef>
                <a:spcPct val="50000"/>
              </a:spcBef>
              <a:buClr>
                <a:srgbClr val="66FFFF"/>
              </a:buClr>
              <a:buFont typeface="Symbol" pitchFamily="18" charset="2"/>
              <a:buChar char="*"/>
            </a:pPr>
            <a:r>
              <a:rPr lang="en-GB" sz="2400" dirty="0">
                <a:solidFill>
                  <a:srgbClr val="FFFFFF"/>
                </a:solidFill>
                <a:effectLst>
                  <a:outerShdw blurRad="38100" dist="38100" dir="2700000" algn="tl">
                    <a:srgbClr val="000000"/>
                  </a:outerShdw>
                </a:effectLst>
              </a:rPr>
              <a:t> store your </a:t>
            </a:r>
            <a:r>
              <a:rPr lang="en-GB" sz="2400" dirty="0" smtClean="0">
                <a:solidFill>
                  <a:srgbClr val="FFFFFF"/>
                </a:solidFill>
                <a:effectLst>
                  <a:outerShdw blurRad="38100" dist="38100" dir="2700000" algn="tl">
                    <a:srgbClr val="000000"/>
                  </a:outerShdw>
                </a:effectLst>
              </a:rPr>
              <a:t> music CD's or Computer Games </a:t>
            </a:r>
            <a:r>
              <a:rPr lang="en-GB" sz="2400" dirty="0">
                <a:solidFill>
                  <a:srgbClr val="FFFFFF"/>
                </a:solidFill>
                <a:effectLst>
                  <a:outerShdw blurRad="38100" dist="38100" dir="2700000" algn="tl">
                    <a:srgbClr val="000000"/>
                  </a:outerShdw>
                </a:effectLst>
              </a:rPr>
              <a:t>in a </a:t>
            </a:r>
            <a:r>
              <a:rPr lang="en-GB" sz="2400" dirty="0" smtClean="0">
                <a:solidFill>
                  <a:srgbClr val="FFFFFF"/>
                </a:solidFill>
                <a:effectLst>
                  <a:outerShdw blurRad="38100" dist="38100" dir="2700000" algn="tl">
                    <a:srgbClr val="000000"/>
                  </a:outerShdw>
                </a:effectLst>
              </a:rPr>
              <a:t>storage rack</a:t>
            </a:r>
            <a:endParaRPr lang="en-GB" sz="2400" dirty="0">
              <a:solidFill>
                <a:srgbClr val="FFFFFF"/>
              </a:solidFill>
              <a:effectLst>
                <a:outerShdw blurRad="38100" dist="38100" dir="2700000" algn="tl">
                  <a:srgbClr val="000000"/>
                </a:outerShdw>
              </a:effectLst>
            </a:endParaRPr>
          </a:p>
          <a:p>
            <a:pPr>
              <a:spcBef>
                <a:spcPct val="50000"/>
              </a:spcBef>
              <a:buClr>
                <a:srgbClr val="66FFFF"/>
              </a:buClr>
              <a:buFont typeface="Symbol" pitchFamily="18" charset="2"/>
              <a:buChar char="*"/>
            </a:pPr>
            <a:r>
              <a:rPr lang="en-GB" sz="2400" dirty="0">
                <a:solidFill>
                  <a:srgbClr val="FFFFFF"/>
                </a:solidFill>
                <a:effectLst>
                  <a:outerShdw blurRad="38100" dist="38100" dir="2700000" algn="tl">
                    <a:srgbClr val="000000"/>
                  </a:outerShdw>
                </a:effectLst>
              </a:rPr>
              <a:t> keep your books on shelves</a:t>
            </a:r>
          </a:p>
          <a:p>
            <a:pPr>
              <a:spcBef>
                <a:spcPct val="50000"/>
              </a:spcBef>
              <a:buClr>
                <a:srgbClr val="99FFCC"/>
              </a:buClr>
              <a:buFontTx/>
              <a:buChar char="*"/>
            </a:pPr>
            <a:endParaRPr lang="en-GB" dirty="0">
              <a:solidFill>
                <a:srgbClr val="FFFFFF"/>
              </a:solidFill>
              <a:effectLst>
                <a:outerShdw blurRad="38100" dist="38100" dir="2700000" algn="tl">
                  <a:srgbClr val="000000"/>
                </a:outerShdw>
              </a:effectLst>
            </a:endParaRPr>
          </a:p>
          <a:p>
            <a:pPr>
              <a:spcBef>
                <a:spcPct val="50000"/>
              </a:spcBef>
            </a:pPr>
            <a:endParaRPr lang="en-GB" dirty="0">
              <a:solidFill>
                <a:srgbClr val="FFFFFF"/>
              </a:solidFill>
              <a:effectLst>
                <a:outerShdw blurRad="38100" dist="38100" dir="2700000" algn="tl">
                  <a:srgbClr val="000000"/>
                </a:outerShdw>
              </a:effectLst>
            </a:endParaRPr>
          </a:p>
        </p:txBody>
      </p:sp>
      <p:sp>
        <p:nvSpPr>
          <p:cNvPr id="3081" name="AutoShape 9">
            <a:hlinkClick r:id="" action="ppaction://hlinkshowjump?jump=previousslide" highlightClick="1"/>
          </p:cNvPr>
          <p:cNvSpPr>
            <a:spLocks noChangeArrowheads="1"/>
          </p:cNvSpPr>
          <p:nvPr/>
        </p:nvSpPr>
        <p:spPr bwMode="auto">
          <a:xfrm>
            <a:off x="12192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3082" name="AutoShape 10">
            <a:hlinkClick r:id="" action="ppaction://hlinkshowjump?jump=firstslide" highlightClick="1"/>
          </p:cNvPr>
          <p:cNvSpPr>
            <a:spLocks noChangeArrowheads="1"/>
          </p:cNvSpPr>
          <p:nvPr/>
        </p:nvSpPr>
        <p:spPr bwMode="auto">
          <a:xfrm>
            <a:off x="40386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3083" name="AutoShape 11">
            <a:hlinkClick r:id="" action="ppaction://hlinkshowjump?jump=nextslide" highlightClick="1"/>
          </p:cNvPr>
          <p:cNvSpPr>
            <a:spLocks noChangeArrowheads="1"/>
          </p:cNvSpPr>
          <p:nvPr/>
        </p:nvSpPr>
        <p:spPr bwMode="auto">
          <a:xfrm>
            <a:off x="82296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2685255549"/>
      </p:ext>
    </p:extLst>
  </p:cSld>
  <p:clrMapOvr>
    <a:masterClrMapping/>
  </p:clrMapOvr>
  <p:transition spd="med">
    <p:cover dir="rd"/>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219200" y="419100"/>
            <a:ext cx="7772400" cy="647700"/>
          </a:xfrm>
        </p:spPr>
        <p:txBody>
          <a:bodyPr>
            <a:normAutofit/>
          </a:bodyPr>
          <a:lstStyle/>
          <a:p>
            <a:pPr algn="ctr"/>
            <a:r>
              <a:rPr lang="en-GB" b="1"/>
              <a:t>WHAT IS A DATABASE?</a:t>
            </a:r>
          </a:p>
        </p:txBody>
      </p:sp>
      <p:pic>
        <p:nvPicPr>
          <p:cNvPr id="6153" name="Picture 9" descr="AG00060_"/>
          <p:cNvPicPr>
            <a:picLocks noGrp="1" noChangeAspect="1" noChangeArrowheads="1" noCrop="1"/>
          </p:cNvPicPr>
          <p:nvPr>
            <p:ph type="clipArt" sz="half" idx="1"/>
          </p:nvPr>
        </p:nvPicPr>
        <p:blipFill>
          <a:blip r:embed="rId2">
            <a:extLst>
              <a:ext uri="{28A0092B-C50C-407E-A947-70E740481C1C}">
                <a14:useLocalDpi xmlns:a14="http://schemas.microsoft.com/office/drawing/2010/main" val="0"/>
              </a:ext>
            </a:extLst>
          </a:blip>
          <a:srcRect/>
          <a:stretch>
            <a:fillRect/>
          </a:stretch>
        </p:blipFill>
        <p:spPr>
          <a:xfrm>
            <a:off x="1219200" y="3041650"/>
            <a:ext cx="2743200" cy="2120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Rectangle 4"/>
          <p:cNvSpPr>
            <a:spLocks noGrp="1" noChangeArrowheads="1"/>
          </p:cNvSpPr>
          <p:nvPr>
            <p:ph type="body" sz="half" idx="2"/>
          </p:nvPr>
        </p:nvSpPr>
        <p:spPr>
          <a:xfrm>
            <a:off x="4343400" y="2044700"/>
            <a:ext cx="4648200" cy="4114800"/>
          </a:xfrm>
        </p:spPr>
        <p:txBody>
          <a:bodyPr>
            <a:normAutofit fontScale="92500" lnSpcReduction="10000"/>
          </a:bodyPr>
          <a:lstStyle/>
          <a:p>
            <a:pPr>
              <a:buFont typeface="Monotype Sorts" pitchFamily="2" charset="2"/>
              <a:buNone/>
            </a:pPr>
            <a:r>
              <a:rPr lang="en-GB" dirty="0"/>
              <a:t>	A</a:t>
            </a:r>
            <a:r>
              <a:rPr lang="en-GB" b="1" dirty="0"/>
              <a:t> </a:t>
            </a:r>
            <a:r>
              <a:rPr lang="en-GB" b="1" dirty="0">
                <a:solidFill>
                  <a:srgbClr val="66FFFF"/>
                </a:solidFill>
              </a:rPr>
              <a:t>database</a:t>
            </a:r>
            <a:r>
              <a:rPr lang="en-GB" b="1" dirty="0"/>
              <a:t> </a:t>
            </a:r>
            <a:r>
              <a:rPr lang="en-GB" dirty="0"/>
              <a:t>is an organised and structured collection </a:t>
            </a:r>
            <a:r>
              <a:rPr lang="en-GB" dirty="0" smtClean="0"/>
              <a:t>of related </a:t>
            </a:r>
            <a:r>
              <a:rPr lang="en-GB" dirty="0"/>
              <a:t>data which you can search through.  </a:t>
            </a:r>
            <a:r>
              <a:rPr lang="en-GB" dirty="0">
                <a:solidFill>
                  <a:srgbClr val="66FFFF"/>
                </a:solidFill>
              </a:rPr>
              <a:t>Databases</a:t>
            </a:r>
            <a:r>
              <a:rPr lang="en-GB" dirty="0"/>
              <a:t> can be:</a:t>
            </a:r>
          </a:p>
          <a:p>
            <a:pPr>
              <a:buClr>
                <a:srgbClr val="66FFFF"/>
              </a:buClr>
              <a:buFont typeface="Symbol" pitchFamily="18" charset="2"/>
              <a:buChar char="*"/>
            </a:pPr>
            <a:r>
              <a:rPr lang="en-GB" dirty="0"/>
              <a:t>stored manually (in a filing cabinet or on index cards)</a:t>
            </a:r>
          </a:p>
          <a:p>
            <a:pPr>
              <a:buClr>
                <a:srgbClr val="66FFFF"/>
              </a:buClr>
              <a:buFont typeface="Symbol" pitchFamily="18" charset="2"/>
              <a:buChar char="*"/>
            </a:pPr>
            <a:r>
              <a:rPr lang="en-GB" dirty="0"/>
              <a:t>storage could be in book form, </a:t>
            </a:r>
            <a:r>
              <a:rPr lang="en-GB" dirty="0" err="1"/>
              <a:t>eg</a:t>
            </a:r>
            <a:r>
              <a:rPr lang="en-GB" dirty="0"/>
              <a:t> a telephone directory or dictionary)</a:t>
            </a:r>
          </a:p>
          <a:p>
            <a:pPr>
              <a:buClr>
                <a:srgbClr val="66FFFF"/>
              </a:buClr>
              <a:buFont typeface="Symbol" pitchFamily="18" charset="2"/>
              <a:buChar char="*"/>
            </a:pPr>
            <a:r>
              <a:rPr lang="en-GB" dirty="0"/>
              <a:t>stored electronically using a computer system                                                                                                                                                                                                     </a:t>
            </a:r>
          </a:p>
        </p:txBody>
      </p:sp>
      <p:sp>
        <p:nvSpPr>
          <p:cNvPr id="6149" name="AutoShape 5">
            <a:hlinkClick r:id="" action="ppaction://hlinkshowjump?jump=previousslide" highlightClick="1"/>
          </p:cNvPr>
          <p:cNvSpPr>
            <a:spLocks noChangeArrowheads="1"/>
          </p:cNvSpPr>
          <p:nvPr/>
        </p:nvSpPr>
        <p:spPr bwMode="auto">
          <a:xfrm>
            <a:off x="11430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6150" name="AutoShape 6">
            <a:hlinkClick r:id="" action="ppaction://hlinkshowjump?jump=firstslide" highlightClick="1"/>
          </p:cNvPr>
          <p:cNvSpPr>
            <a:spLocks noChangeArrowheads="1"/>
          </p:cNvSpPr>
          <p:nvPr/>
        </p:nvSpPr>
        <p:spPr bwMode="auto">
          <a:xfrm>
            <a:off x="41148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6151" name="AutoShape 7">
            <a:hlinkClick r:id="" action="ppaction://hlinkshowjump?jump=nextslide" highlightClick="1"/>
          </p:cNvPr>
          <p:cNvSpPr>
            <a:spLocks noChangeArrowheads="1"/>
          </p:cNvSpPr>
          <p:nvPr/>
        </p:nvSpPr>
        <p:spPr bwMode="auto">
          <a:xfrm>
            <a:off x="81534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1812595658"/>
      </p:ext>
    </p:extLst>
  </p:cSld>
  <p:clrMapOvr>
    <a:masterClrMapping/>
  </p:clrMapOvr>
  <p:transition spd="med">
    <p:cover dir="rd"/>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19200" y="419100"/>
            <a:ext cx="7772400" cy="723900"/>
          </a:xfrm>
        </p:spPr>
        <p:txBody>
          <a:bodyPr>
            <a:normAutofit/>
          </a:bodyPr>
          <a:lstStyle/>
          <a:p>
            <a:pPr algn="ctr"/>
            <a:r>
              <a:rPr lang="en-GB" b="1"/>
              <a:t>DATABASE PACKAGES</a:t>
            </a:r>
          </a:p>
        </p:txBody>
      </p:sp>
      <p:sp>
        <p:nvSpPr>
          <p:cNvPr id="7171" name="Text Box 3"/>
          <p:cNvSpPr txBox="1">
            <a:spLocks noChangeArrowheads="1"/>
          </p:cNvSpPr>
          <p:nvPr/>
        </p:nvSpPr>
        <p:spPr bwMode="auto">
          <a:xfrm>
            <a:off x="1143000" y="2286000"/>
            <a:ext cx="7620000" cy="4293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a:solidFill>
                  <a:srgbClr val="FFFFFF"/>
                </a:solidFill>
                <a:effectLst>
                  <a:outerShdw blurRad="38100" dist="38100" dir="2700000" algn="tl">
                    <a:srgbClr val="000000"/>
                  </a:outerShdw>
                </a:effectLst>
              </a:rPr>
              <a:t>A program that is used for organising data on a computer is called a </a:t>
            </a:r>
            <a:r>
              <a:rPr lang="en-GB" sz="2400" b="1" dirty="0">
                <a:solidFill>
                  <a:srgbClr val="66FFFF"/>
                </a:solidFill>
                <a:effectLst>
                  <a:outerShdw blurRad="38100" dist="38100" dir="2700000" algn="tl">
                    <a:srgbClr val="000000"/>
                  </a:outerShdw>
                </a:effectLst>
              </a:rPr>
              <a:t>database package.  </a:t>
            </a:r>
            <a:r>
              <a:rPr lang="en-GB" sz="2400" dirty="0">
                <a:solidFill>
                  <a:srgbClr val="FFFFFF"/>
                </a:solidFill>
                <a:effectLst>
                  <a:outerShdw blurRad="38100" dist="38100" dir="2700000" algn="tl">
                    <a:srgbClr val="000000"/>
                  </a:outerShdw>
                </a:effectLst>
              </a:rPr>
              <a:t>Data in a database is organised into </a:t>
            </a:r>
            <a:r>
              <a:rPr lang="en-GB" sz="2400" dirty="0">
                <a:solidFill>
                  <a:srgbClr val="66FFFF"/>
                </a:solidFill>
                <a:effectLst>
                  <a:outerShdw blurRad="38100" dist="38100" dir="2700000" algn="tl">
                    <a:srgbClr val="000000"/>
                  </a:outerShdw>
                </a:effectLst>
              </a:rPr>
              <a:t>data files.</a:t>
            </a:r>
          </a:p>
          <a:p>
            <a:pPr>
              <a:spcBef>
                <a:spcPct val="50000"/>
              </a:spcBef>
            </a:pPr>
            <a:endParaRPr lang="en-GB" dirty="0">
              <a:solidFill>
                <a:srgbClr val="66FFFF"/>
              </a:solidFill>
              <a:effectLst>
                <a:outerShdw blurRad="38100" dist="38100" dir="2700000" algn="tl">
                  <a:srgbClr val="000000"/>
                </a:outerShdw>
              </a:effectLst>
            </a:endParaRPr>
          </a:p>
          <a:p>
            <a:pPr>
              <a:spcBef>
                <a:spcPct val="50000"/>
              </a:spcBef>
            </a:pPr>
            <a:endParaRPr lang="en-GB" dirty="0">
              <a:solidFill>
                <a:srgbClr val="66FFFF"/>
              </a:solidFill>
              <a:effectLst>
                <a:outerShdw blurRad="38100" dist="38100" dir="2700000" algn="tl">
                  <a:srgbClr val="000000"/>
                </a:outerShdw>
              </a:effectLst>
            </a:endParaRPr>
          </a:p>
          <a:p>
            <a:pPr>
              <a:spcBef>
                <a:spcPct val="50000"/>
              </a:spcBef>
            </a:pPr>
            <a:r>
              <a:rPr lang="en-GB" sz="2400" dirty="0">
                <a:solidFill>
                  <a:srgbClr val="FFFFFF"/>
                </a:solidFill>
                <a:effectLst>
                  <a:outerShdw blurRad="38100" dist="38100" dir="2700000" algn="tl">
                    <a:srgbClr val="000000"/>
                  </a:outerShdw>
                </a:effectLst>
              </a:rPr>
              <a:t>A data </a:t>
            </a:r>
            <a:r>
              <a:rPr lang="en-GB" sz="2400" b="1" dirty="0">
                <a:solidFill>
                  <a:srgbClr val="99CCFF"/>
                </a:solidFill>
                <a:effectLst>
                  <a:outerShdw blurRad="38100" dist="38100" dir="2700000" algn="tl">
                    <a:srgbClr val="000000"/>
                  </a:outerShdw>
                </a:effectLst>
              </a:rPr>
              <a:t>File</a:t>
            </a:r>
            <a:r>
              <a:rPr lang="en-GB" sz="2400" dirty="0">
                <a:solidFill>
                  <a:srgbClr val="FFFFFF"/>
                </a:solidFill>
                <a:effectLst>
                  <a:outerShdw blurRad="38100" dist="38100" dir="2700000" algn="tl">
                    <a:srgbClr val="000000"/>
                  </a:outerShdw>
                </a:effectLst>
              </a:rPr>
              <a:t> </a:t>
            </a:r>
            <a:r>
              <a:rPr lang="en-GB" sz="2400" b="1" dirty="0">
                <a:solidFill>
                  <a:srgbClr val="99FFCC"/>
                </a:solidFill>
                <a:effectLst>
                  <a:outerShdw blurRad="38100" dist="38100" dir="2700000" algn="tl">
                    <a:srgbClr val="000000"/>
                  </a:outerShdw>
                </a:effectLst>
              </a:rPr>
              <a:t>is a collection of</a:t>
            </a:r>
            <a:r>
              <a:rPr lang="en-GB" sz="2400" dirty="0">
                <a:solidFill>
                  <a:srgbClr val="FFFFFF"/>
                </a:solidFill>
                <a:effectLst>
                  <a:outerShdw blurRad="38100" dist="38100" dir="2700000" algn="tl">
                    <a:srgbClr val="000000"/>
                  </a:outerShdw>
                </a:effectLst>
              </a:rPr>
              <a:t> </a:t>
            </a:r>
            <a:r>
              <a:rPr lang="en-GB" sz="2400" b="1" dirty="0">
                <a:solidFill>
                  <a:srgbClr val="99CCFF"/>
                </a:solidFill>
                <a:effectLst>
                  <a:outerShdw blurRad="38100" dist="38100" dir="2700000" algn="tl">
                    <a:srgbClr val="000000"/>
                  </a:outerShdw>
                </a:effectLst>
              </a:rPr>
              <a:t>Records</a:t>
            </a:r>
            <a:r>
              <a:rPr lang="en-GB" sz="2400" dirty="0">
                <a:solidFill>
                  <a:srgbClr val="FFFFFF"/>
                </a:solidFill>
                <a:effectLst>
                  <a:outerShdw blurRad="38100" dist="38100" dir="2700000" algn="tl">
                    <a:srgbClr val="000000"/>
                  </a:outerShdw>
                </a:effectLst>
              </a:rPr>
              <a:t> of related information about something - with the single pieces of information stored in </a:t>
            </a:r>
            <a:r>
              <a:rPr lang="en-GB" sz="2400" b="1" dirty="0">
                <a:solidFill>
                  <a:srgbClr val="99CCFF"/>
                </a:solidFill>
                <a:effectLst>
                  <a:outerShdw blurRad="38100" dist="38100" dir="2700000" algn="tl">
                    <a:srgbClr val="000000"/>
                  </a:outerShdw>
                </a:effectLst>
              </a:rPr>
              <a:t>Fields.</a:t>
            </a:r>
            <a:endParaRPr lang="en-GB" sz="2400" dirty="0">
              <a:solidFill>
                <a:srgbClr val="66FFFF"/>
              </a:solidFill>
              <a:effectLst>
                <a:outerShdw blurRad="38100" dist="38100" dir="2700000" algn="tl">
                  <a:srgbClr val="000000"/>
                </a:outerShdw>
              </a:effectLst>
            </a:endParaRPr>
          </a:p>
          <a:p>
            <a:pPr>
              <a:spcBef>
                <a:spcPct val="50000"/>
              </a:spcBef>
            </a:pPr>
            <a:endParaRPr lang="en-GB" sz="2400" dirty="0">
              <a:solidFill>
                <a:srgbClr val="66FFFF"/>
              </a:solidFill>
              <a:effectLst>
                <a:outerShdw blurRad="38100" dist="38100" dir="2700000" algn="tl">
                  <a:srgbClr val="000000"/>
                </a:outerShdw>
              </a:effectLst>
            </a:endParaRPr>
          </a:p>
          <a:p>
            <a:pPr>
              <a:spcBef>
                <a:spcPct val="50000"/>
              </a:spcBef>
            </a:pPr>
            <a:endParaRPr lang="en-GB" dirty="0">
              <a:solidFill>
                <a:srgbClr val="66FFFF"/>
              </a:solidFill>
              <a:effectLst>
                <a:outerShdw blurRad="38100" dist="38100" dir="2700000" algn="tl">
                  <a:srgbClr val="000000"/>
                </a:outerShdw>
              </a:effectLst>
            </a:endParaRPr>
          </a:p>
        </p:txBody>
      </p:sp>
      <p:sp>
        <p:nvSpPr>
          <p:cNvPr id="7172" name="AutoShape 4">
            <a:hlinkClick r:id="" action="ppaction://hlinkshowjump?jump=previousslide" highlightClick="1"/>
          </p:cNvPr>
          <p:cNvSpPr>
            <a:spLocks noChangeArrowheads="1"/>
          </p:cNvSpPr>
          <p:nvPr/>
        </p:nvSpPr>
        <p:spPr bwMode="auto">
          <a:xfrm>
            <a:off x="1219200" y="61722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7173" name="AutoShape 5">
            <a:hlinkClick r:id="" action="ppaction://hlinkshowjump?jump=firstslide" highlightClick="1"/>
          </p:cNvPr>
          <p:cNvSpPr>
            <a:spLocks noChangeArrowheads="1"/>
          </p:cNvSpPr>
          <p:nvPr/>
        </p:nvSpPr>
        <p:spPr bwMode="auto">
          <a:xfrm>
            <a:off x="46482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7174" name="AutoShape 6">
            <a:hlinkClick r:id="" action="ppaction://hlinkshowjump?jump=nextslide" highlightClick="1"/>
          </p:cNvPr>
          <p:cNvSpPr>
            <a:spLocks noChangeArrowheads="1"/>
          </p:cNvSpPr>
          <p:nvPr/>
        </p:nvSpPr>
        <p:spPr bwMode="auto">
          <a:xfrm>
            <a:off x="80772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pic>
        <p:nvPicPr>
          <p:cNvPr id="7175" name="Picture 7" descr="bs01042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3200" y="3048000"/>
            <a:ext cx="1691208" cy="12906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11974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219200" y="419100"/>
            <a:ext cx="7772400" cy="800100"/>
          </a:xfrm>
        </p:spPr>
        <p:txBody>
          <a:bodyPr/>
          <a:lstStyle/>
          <a:p>
            <a:pPr algn="ctr"/>
            <a:r>
              <a:rPr lang="en-GB" b="1"/>
              <a:t>CREATING A DATABASE</a:t>
            </a:r>
            <a:endParaRPr lang="en-GB" b="1">
              <a:effectLst/>
            </a:endParaRPr>
          </a:p>
        </p:txBody>
      </p:sp>
      <p:sp>
        <p:nvSpPr>
          <p:cNvPr id="45059" name="Rectangle 3"/>
          <p:cNvSpPr>
            <a:spLocks noGrp="1" noChangeArrowheads="1"/>
          </p:cNvSpPr>
          <p:nvPr>
            <p:ph idx="1"/>
          </p:nvPr>
        </p:nvSpPr>
        <p:spPr/>
        <p:txBody>
          <a:bodyPr>
            <a:normAutofit/>
          </a:bodyPr>
          <a:lstStyle/>
          <a:p>
            <a:pPr>
              <a:buFont typeface="Monotype Sorts" pitchFamily="2" charset="2"/>
              <a:buNone/>
            </a:pPr>
            <a:r>
              <a:rPr lang="en-GB" dirty="0">
                <a:effectLst/>
              </a:rPr>
              <a:t>	</a:t>
            </a:r>
            <a:r>
              <a:rPr lang="en-GB" b="1" dirty="0">
                <a:solidFill>
                  <a:srgbClr val="99CCFF"/>
                </a:solidFill>
              </a:rPr>
              <a:t>To create a database file you must first design it - this mean that you must decide:</a:t>
            </a:r>
          </a:p>
          <a:p>
            <a:pPr>
              <a:buFont typeface="Monotype Sorts" pitchFamily="2" charset="2"/>
              <a:buNone/>
            </a:pPr>
            <a:endParaRPr lang="en-GB" dirty="0"/>
          </a:p>
          <a:p>
            <a:pPr>
              <a:buClr>
                <a:srgbClr val="99CCFF"/>
              </a:buClr>
              <a:buFont typeface="Symbol" pitchFamily="18" charset="2"/>
              <a:buChar char="*"/>
            </a:pPr>
            <a:r>
              <a:rPr lang="en-GB" dirty="0"/>
              <a:t>What it is you want to store </a:t>
            </a:r>
            <a:r>
              <a:rPr lang="en-GB" b="1" dirty="0">
                <a:solidFill>
                  <a:srgbClr val="99CCFF"/>
                </a:solidFill>
              </a:rPr>
              <a:t>(Records)</a:t>
            </a:r>
            <a:endParaRPr lang="en-GB" dirty="0"/>
          </a:p>
          <a:p>
            <a:pPr>
              <a:buClr>
                <a:srgbClr val="99CCFF"/>
              </a:buClr>
              <a:buFont typeface="Symbol" pitchFamily="18" charset="2"/>
              <a:buChar char="*"/>
            </a:pPr>
            <a:r>
              <a:rPr lang="en-GB" dirty="0"/>
              <a:t>What information you want in the records </a:t>
            </a:r>
            <a:r>
              <a:rPr lang="en-GB" b="1" dirty="0">
                <a:solidFill>
                  <a:srgbClr val="99CCFF"/>
                </a:solidFill>
              </a:rPr>
              <a:t>(Fields)</a:t>
            </a:r>
            <a:endParaRPr lang="en-GB" dirty="0"/>
          </a:p>
          <a:p>
            <a:pPr>
              <a:buClr>
                <a:srgbClr val="99CCFF"/>
              </a:buClr>
              <a:buFont typeface="Symbol" pitchFamily="18" charset="2"/>
              <a:buChar char="*"/>
            </a:pPr>
            <a:r>
              <a:rPr lang="en-GB" dirty="0"/>
              <a:t>What information will be unique to each record </a:t>
            </a:r>
            <a:r>
              <a:rPr lang="en-GB" b="1" dirty="0" smtClean="0">
                <a:solidFill>
                  <a:srgbClr val="99CCFF"/>
                </a:solidFill>
              </a:rPr>
              <a:t>(Primary Key)</a:t>
            </a:r>
            <a:endParaRPr lang="en-GB" b="1" dirty="0">
              <a:solidFill>
                <a:srgbClr val="99CCFF"/>
              </a:solidFill>
            </a:endParaRPr>
          </a:p>
          <a:p>
            <a:pPr>
              <a:buClr>
                <a:srgbClr val="99CCFF"/>
              </a:buClr>
              <a:buFont typeface="Symbol" pitchFamily="18" charset="2"/>
              <a:buChar char="*"/>
            </a:pPr>
            <a:r>
              <a:rPr lang="en-GB" dirty="0"/>
              <a:t>What the </a:t>
            </a:r>
            <a:r>
              <a:rPr lang="en-GB" b="1" dirty="0">
                <a:solidFill>
                  <a:srgbClr val="99CCFF"/>
                </a:solidFill>
              </a:rPr>
              <a:t>format</a:t>
            </a:r>
            <a:r>
              <a:rPr lang="en-GB" dirty="0"/>
              <a:t> of the fields will be (eg text, number,  alphanumeric, date etc)</a:t>
            </a:r>
          </a:p>
          <a:p>
            <a:pPr>
              <a:buClr>
                <a:srgbClr val="99CCFF"/>
              </a:buClr>
              <a:buFont typeface="Symbol" pitchFamily="18" charset="2"/>
              <a:buChar char="*"/>
            </a:pPr>
            <a:endParaRPr lang="en-GB" dirty="0"/>
          </a:p>
        </p:txBody>
      </p:sp>
      <p:sp>
        <p:nvSpPr>
          <p:cNvPr id="45060" name="AutoShape 4">
            <a:hlinkClick r:id="" action="ppaction://hlinkshowjump?jump=previousslide" highlightClick="1"/>
          </p:cNvPr>
          <p:cNvSpPr>
            <a:spLocks noChangeArrowheads="1"/>
          </p:cNvSpPr>
          <p:nvPr/>
        </p:nvSpPr>
        <p:spPr bwMode="auto">
          <a:xfrm>
            <a:off x="13716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45061" name="AutoShape 5">
            <a:hlinkClick r:id="" action="ppaction://hlinkshowjump?jump=firstslide" highlightClick="1"/>
          </p:cNvPr>
          <p:cNvSpPr>
            <a:spLocks noChangeArrowheads="1"/>
          </p:cNvSpPr>
          <p:nvPr/>
        </p:nvSpPr>
        <p:spPr bwMode="auto">
          <a:xfrm>
            <a:off x="45720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45062" name="AutoShape 6">
            <a:hlinkClick r:id="" action="ppaction://hlinkshowjump?jump=nextslide" highlightClick="1"/>
          </p:cNvPr>
          <p:cNvSpPr>
            <a:spLocks noChangeArrowheads="1"/>
          </p:cNvSpPr>
          <p:nvPr/>
        </p:nvSpPr>
        <p:spPr bwMode="auto">
          <a:xfrm>
            <a:off x="83058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2700874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219200" y="419100"/>
            <a:ext cx="7772400" cy="800100"/>
          </a:xfrm>
        </p:spPr>
        <p:txBody>
          <a:bodyPr/>
          <a:lstStyle/>
          <a:p>
            <a:pPr algn="ctr"/>
            <a:r>
              <a:rPr lang="en-GB" b="1" dirty="0" smtClean="0"/>
              <a:t> DATABASE TERMINOLOGY</a:t>
            </a:r>
            <a:endParaRPr lang="en-GB" b="1" dirty="0">
              <a:effectLst/>
            </a:endParaRPr>
          </a:p>
        </p:txBody>
      </p:sp>
      <p:sp>
        <p:nvSpPr>
          <p:cNvPr id="45059" name="Rectangle 3"/>
          <p:cNvSpPr>
            <a:spLocks noGrp="1" noChangeArrowheads="1"/>
          </p:cNvSpPr>
          <p:nvPr>
            <p:ph idx="1"/>
          </p:nvPr>
        </p:nvSpPr>
        <p:spPr/>
        <p:txBody>
          <a:bodyPr>
            <a:normAutofit fontScale="92500" lnSpcReduction="10000"/>
          </a:bodyPr>
          <a:lstStyle/>
          <a:p>
            <a:pPr>
              <a:buFont typeface="Monotype Sorts" pitchFamily="2" charset="2"/>
              <a:buNone/>
            </a:pPr>
            <a:r>
              <a:rPr lang="en-GB" dirty="0">
                <a:effectLst/>
              </a:rPr>
              <a:t>	</a:t>
            </a:r>
            <a:r>
              <a:rPr lang="en-GB" sz="2000" b="1" dirty="0" smtClean="0">
                <a:effectLst>
                  <a:outerShdw blurRad="38100" dist="38100" dir="2700000" algn="tl">
                    <a:srgbClr val="000000">
                      <a:alpha val="43137"/>
                    </a:srgbClr>
                  </a:outerShdw>
                </a:effectLst>
              </a:rPr>
              <a:t>TABLE</a:t>
            </a:r>
            <a:r>
              <a:rPr lang="en-GB" sz="2000" dirty="0" smtClean="0">
                <a:effectLst/>
              </a:rPr>
              <a:t> – </a:t>
            </a:r>
            <a:r>
              <a:rPr lang="en-GB" sz="2000" dirty="0" smtClean="0">
                <a:solidFill>
                  <a:schemeClr val="tx1"/>
                </a:solidFill>
                <a:effectLst/>
              </a:rPr>
              <a:t>a collection (or list) of related information held in columns and rows.</a:t>
            </a:r>
          </a:p>
          <a:p>
            <a:pPr>
              <a:buFont typeface="Monotype Sorts" pitchFamily="2" charset="2"/>
              <a:buNone/>
            </a:pPr>
            <a:endParaRPr lang="en-GB" sz="2000" dirty="0">
              <a:solidFill>
                <a:schemeClr val="tx1"/>
              </a:solidFill>
              <a:effectLst/>
            </a:endParaRPr>
          </a:p>
          <a:p>
            <a:pPr>
              <a:buFont typeface="Monotype Sorts" pitchFamily="2" charset="2"/>
              <a:buNone/>
            </a:pPr>
            <a:r>
              <a:rPr lang="en-GB" sz="2000" dirty="0" smtClean="0">
                <a:solidFill>
                  <a:schemeClr val="tx1"/>
                </a:solidFill>
                <a:effectLst/>
              </a:rPr>
              <a:t>	Each </a:t>
            </a:r>
            <a:r>
              <a:rPr lang="en-GB" sz="2000" b="1" dirty="0" smtClean="0">
                <a:effectLst>
                  <a:outerShdw blurRad="38100" dist="38100" dir="2700000" algn="tl">
                    <a:srgbClr val="000000">
                      <a:alpha val="43137"/>
                    </a:srgbClr>
                  </a:outerShdw>
                </a:effectLst>
              </a:rPr>
              <a:t>ROW </a:t>
            </a:r>
            <a:r>
              <a:rPr lang="en-GB" sz="2000" dirty="0" smtClean="0">
                <a:solidFill>
                  <a:schemeClr val="tx1"/>
                </a:solidFill>
                <a:effectLst/>
              </a:rPr>
              <a:t>in the table is called a </a:t>
            </a:r>
            <a:r>
              <a:rPr lang="en-GB" sz="2000" b="1" dirty="0" smtClean="0">
                <a:effectLst>
                  <a:outerShdw blurRad="38100" dist="38100" dir="2700000" algn="tl">
                    <a:srgbClr val="000000">
                      <a:alpha val="43137"/>
                    </a:srgbClr>
                  </a:outerShdw>
                </a:effectLst>
              </a:rPr>
              <a:t>RECORD</a:t>
            </a:r>
          </a:p>
          <a:p>
            <a:pPr>
              <a:buFont typeface="Monotype Sorts" pitchFamily="2" charset="2"/>
              <a:buNone/>
            </a:pPr>
            <a:r>
              <a:rPr lang="en-GB" sz="2000" dirty="0" smtClean="0">
                <a:solidFill>
                  <a:schemeClr val="tx1"/>
                </a:solidFill>
                <a:effectLst/>
              </a:rPr>
              <a:t>	(Example: your information in a telephone book is a </a:t>
            </a:r>
            <a:r>
              <a:rPr lang="en-GB" sz="2000" b="1" dirty="0" smtClean="0">
                <a:effectLst>
                  <a:outerShdw blurRad="38100" dist="38100" dir="2700000" algn="tl">
                    <a:srgbClr val="000000">
                      <a:alpha val="43137"/>
                    </a:srgbClr>
                  </a:outerShdw>
                </a:effectLst>
              </a:rPr>
              <a:t>RECORD</a:t>
            </a:r>
            <a:r>
              <a:rPr lang="en-GB" sz="2000" dirty="0" smtClean="0">
                <a:solidFill>
                  <a:schemeClr val="tx1"/>
                </a:solidFill>
                <a:effectLst/>
              </a:rPr>
              <a:t>)</a:t>
            </a:r>
          </a:p>
          <a:p>
            <a:pPr>
              <a:buFont typeface="Monotype Sorts" pitchFamily="2" charset="2"/>
              <a:buNone/>
            </a:pPr>
            <a:endParaRPr lang="en-GB" sz="2000" dirty="0">
              <a:solidFill>
                <a:schemeClr val="tx1"/>
              </a:solidFill>
              <a:effectLst/>
            </a:endParaRPr>
          </a:p>
          <a:p>
            <a:pPr>
              <a:buFont typeface="Monotype Sorts" pitchFamily="2" charset="2"/>
              <a:buNone/>
            </a:pPr>
            <a:r>
              <a:rPr lang="en-GB" sz="2000" dirty="0" smtClean="0">
                <a:solidFill>
                  <a:schemeClr val="tx1"/>
                </a:solidFill>
                <a:effectLst/>
              </a:rPr>
              <a:t>	Each column in the table is a category or </a:t>
            </a:r>
            <a:r>
              <a:rPr lang="en-GB" sz="2000" b="1" dirty="0" smtClean="0">
                <a:effectLst>
                  <a:outerShdw blurRad="38100" dist="38100" dir="2700000" algn="tl">
                    <a:srgbClr val="000000">
                      <a:alpha val="43137"/>
                    </a:srgbClr>
                  </a:outerShdw>
                </a:effectLst>
              </a:rPr>
              <a:t>FIELD</a:t>
            </a:r>
          </a:p>
          <a:p>
            <a:pPr>
              <a:buFont typeface="Monotype Sorts" pitchFamily="2" charset="2"/>
              <a:buNone/>
            </a:pPr>
            <a:r>
              <a:rPr lang="en-GB" sz="2000" dirty="0" smtClean="0">
                <a:solidFill>
                  <a:schemeClr val="tx1"/>
                </a:solidFill>
                <a:effectLst/>
              </a:rPr>
              <a:t>	(Example: a column of phone numbers in a telephone book would be considered as the </a:t>
            </a:r>
            <a:r>
              <a:rPr lang="en-GB" sz="2000" b="1" dirty="0" smtClean="0">
                <a:effectLst>
                  <a:outerShdw blurRad="38100" dist="38100" dir="2700000" algn="tl">
                    <a:srgbClr val="000000">
                      <a:alpha val="43137"/>
                    </a:srgbClr>
                  </a:outerShdw>
                </a:effectLst>
              </a:rPr>
              <a:t>Phone Number Field</a:t>
            </a:r>
            <a:r>
              <a:rPr lang="en-GB" sz="2000" dirty="0" smtClean="0">
                <a:solidFill>
                  <a:schemeClr val="tx1"/>
                </a:solidFill>
                <a:effectLst/>
              </a:rPr>
              <a:t>)</a:t>
            </a:r>
          </a:p>
          <a:p>
            <a:pPr>
              <a:buFont typeface="Monotype Sorts" pitchFamily="2" charset="2"/>
              <a:buNone/>
            </a:pPr>
            <a:endParaRPr lang="en-GB" sz="2200" dirty="0" smtClean="0">
              <a:solidFill>
                <a:schemeClr val="tx1"/>
              </a:solidFill>
              <a:effectLst/>
            </a:endParaRPr>
          </a:p>
          <a:p>
            <a:pPr>
              <a:buFont typeface="Monotype Sorts" pitchFamily="2" charset="2"/>
              <a:buNone/>
            </a:pPr>
            <a:r>
              <a:rPr lang="en-GB" sz="2200" dirty="0" smtClean="0">
                <a:solidFill>
                  <a:schemeClr val="tx1"/>
                </a:solidFill>
                <a:effectLst/>
              </a:rPr>
              <a:t>	Each piece of data is a </a:t>
            </a:r>
            <a:r>
              <a:rPr lang="en-GB" sz="2200" b="1" dirty="0" smtClean="0">
                <a:effectLst>
                  <a:outerShdw blurRad="38100" dist="38100" dir="2700000" algn="tl">
                    <a:srgbClr val="000000">
                      <a:alpha val="43137"/>
                    </a:srgbClr>
                  </a:outerShdw>
                </a:effectLst>
              </a:rPr>
              <a:t>DATA VALUE</a:t>
            </a:r>
          </a:p>
          <a:p>
            <a:pPr>
              <a:buFont typeface="Monotype Sorts" pitchFamily="2" charset="2"/>
              <a:buNone/>
            </a:pPr>
            <a:r>
              <a:rPr lang="en-GB" sz="2200" dirty="0" smtClean="0">
                <a:solidFill>
                  <a:schemeClr val="tx1"/>
                </a:solidFill>
                <a:effectLst/>
              </a:rPr>
              <a:t>	(Example:  your phone number in a telephone book is a </a:t>
            </a:r>
            <a:r>
              <a:rPr lang="en-GB" sz="2200" b="1" dirty="0" smtClean="0">
                <a:effectLst>
                  <a:outerShdw blurRad="38100" dist="38100" dir="2700000" algn="tl">
                    <a:srgbClr val="000000">
                      <a:alpha val="43137"/>
                    </a:srgbClr>
                  </a:outerShdw>
                </a:effectLst>
              </a:rPr>
              <a:t>DATA VALUE)</a:t>
            </a:r>
          </a:p>
          <a:p>
            <a:pPr>
              <a:buFont typeface="Monotype Sorts" pitchFamily="2" charset="2"/>
              <a:buNone/>
            </a:pPr>
            <a:endParaRPr lang="en-GB" sz="2200" dirty="0">
              <a:solidFill>
                <a:schemeClr val="tx1"/>
              </a:solidFill>
              <a:effectLst/>
            </a:endParaRPr>
          </a:p>
          <a:p>
            <a:pPr>
              <a:buFont typeface="Monotype Sorts" pitchFamily="2" charset="2"/>
              <a:buNone/>
            </a:pPr>
            <a:endParaRPr lang="en-GB" dirty="0">
              <a:solidFill>
                <a:schemeClr val="tx1"/>
              </a:solidFill>
            </a:endParaRPr>
          </a:p>
        </p:txBody>
      </p:sp>
      <p:sp>
        <p:nvSpPr>
          <p:cNvPr id="45060" name="AutoShape 4">
            <a:hlinkClick r:id="" action="ppaction://hlinkshowjump?jump=previousslide" highlightClick="1"/>
          </p:cNvPr>
          <p:cNvSpPr>
            <a:spLocks noChangeArrowheads="1"/>
          </p:cNvSpPr>
          <p:nvPr/>
        </p:nvSpPr>
        <p:spPr bwMode="auto">
          <a:xfrm>
            <a:off x="13716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45061" name="AutoShape 5">
            <a:hlinkClick r:id="" action="ppaction://hlinkshowjump?jump=firstslide" highlightClick="1"/>
          </p:cNvPr>
          <p:cNvSpPr>
            <a:spLocks noChangeArrowheads="1"/>
          </p:cNvSpPr>
          <p:nvPr/>
        </p:nvSpPr>
        <p:spPr bwMode="auto">
          <a:xfrm>
            <a:off x="45720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45062" name="AutoShape 6">
            <a:hlinkClick r:id="" action="ppaction://hlinkshowjump?jump=nextslide" highlightClick="1"/>
          </p:cNvPr>
          <p:cNvSpPr>
            <a:spLocks noChangeArrowheads="1"/>
          </p:cNvSpPr>
          <p:nvPr/>
        </p:nvSpPr>
        <p:spPr bwMode="auto">
          <a:xfrm>
            <a:off x="83058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1650407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26"/>
          <p:cNvSpPr>
            <a:spLocks noGrp="1" noChangeArrowheads="1"/>
          </p:cNvSpPr>
          <p:nvPr>
            <p:ph type="title"/>
          </p:nvPr>
        </p:nvSpPr>
        <p:spPr>
          <a:xfrm>
            <a:off x="1371600" y="304800"/>
            <a:ext cx="7772400" cy="1143000"/>
          </a:xfrm>
        </p:spPr>
        <p:txBody>
          <a:bodyPr>
            <a:normAutofit/>
          </a:bodyPr>
          <a:lstStyle/>
          <a:p>
            <a:pPr algn="ctr"/>
            <a:r>
              <a:rPr lang="en-GB" b="1"/>
              <a:t>WHAT  DOES  A  DATABASE </a:t>
            </a:r>
            <a:br>
              <a:rPr lang="en-GB" b="1"/>
            </a:br>
            <a:r>
              <a:rPr lang="en-GB" b="1"/>
              <a:t>LOOK  LIKE?</a:t>
            </a:r>
            <a:endParaRPr lang="en-GB" b="1">
              <a:effectLst/>
            </a:endParaRPr>
          </a:p>
        </p:txBody>
      </p:sp>
      <p:sp>
        <p:nvSpPr>
          <p:cNvPr id="44035" name="Text Box 1027"/>
          <p:cNvSpPr txBox="1">
            <a:spLocks noChangeArrowheads="1"/>
          </p:cNvSpPr>
          <p:nvPr/>
        </p:nvSpPr>
        <p:spPr bwMode="auto">
          <a:xfrm>
            <a:off x="1329576" y="1750164"/>
            <a:ext cx="746760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a:solidFill>
                  <a:srgbClr val="FFFFFF"/>
                </a:solidFill>
                <a:effectLst>
                  <a:outerShdw blurRad="38100" dist="38100" dir="2700000" algn="tl">
                    <a:srgbClr val="000000"/>
                  </a:outerShdw>
                </a:effectLst>
              </a:rPr>
              <a:t>A database has </a:t>
            </a:r>
            <a:r>
              <a:rPr lang="en-GB" sz="2400" b="1" dirty="0">
                <a:solidFill>
                  <a:srgbClr val="99CCFF"/>
                </a:solidFill>
                <a:effectLst>
                  <a:outerShdw blurRad="38100" dist="38100" dir="2700000" algn="tl">
                    <a:srgbClr val="000000"/>
                  </a:outerShdw>
                </a:effectLst>
              </a:rPr>
              <a:t>columns which are called fields</a:t>
            </a:r>
            <a:r>
              <a:rPr lang="en-GB" sz="2400" dirty="0">
                <a:solidFill>
                  <a:srgbClr val="FFFFFF"/>
                </a:solidFill>
                <a:effectLst>
                  <a:outerShdw blurRad="38100" dist="38100" dir="2700000" algn="tl">
                    <a:srgbClr val="000000"/>
                  </a:outerShdw>
                </a:effectLst>
              </a:rPr>
              <a:t> and </a:t>
            </a:r>
            <a:r>
              <a:rPr lang="en-GB" sz="2400" b="1" dirty="0">
                <a:solidFill>
                  <a:srgbClr val="99FFCC"/>
                </a:solidFill>
                <a:effectLst>
                  <a:outerShdw blurRad="38100" dist="38100" dir="2700000" algn="tl">
                    <a:srgbClr val="000000"/>
                  </a:outerShdw>
                </a:effectLst>
              </a:rPr>
              <a:t>rows which are called records.</a:t>
            </a:r>
            <a:r>
              <a:rPr lang="en-GB" sz="2400" dirty="0">
                <a:solidFill>
                  <a:srgbClr val="FFFFFF"/>
                </a:solidFill>
                <a:effectLst>
                  <a:outerShdw blurRad="38100" dist="38100" dir="2700000" algn="tl">
                    <a:srgbClr val="000000"/>
                  </a:outerShdw>
                </a:effectLst>
              </a:rPr>
              <a:t> </a:t>
            </a:r>
            <a:r>
              <a:rPr lang="en-GB" sz="2400" dirty="0" smtClean="0">
                <a:solidFill>
                  <a:srgbClr val="FFFFFF"/>
                </a:solidFill>
                <a:effectLst>
                  <a:outerShdw blurRad="38100" dist="38100" dir="2700000" algn="tl">
                    <a:srgbClr val="000000"/>
                  </a:outerShdw>
                </a:effectLst>
              </a:rPr>
              <a:t>Individual pieces of data or information are stored in </a:t>
            </a:r>
            <a:r>
              <a:rPr lang="en-GB" sz="2400" b="1" dirty="0" smtClean="0">
                <a:solidFill>
                  <a:srgbClr val="00B0F0"/>
                </a:solidFill>
                <a:effectLst>
                  <a:outerShdw blurRad="38100" dist="38100" dir="2700000" algn="tl">
                    <a:srgbClr val="000000">
                      <a:alpha val="43137"/>
                    </a:srgbClr>
                  </a:outerShdw>
                </a:effectLst>
              </a:rPr>
              <a:t>fields </a:t>
            </a:r>
            <a:r>
              <a:rPr lang="en-GB" sz="2400" dirty="0" smtClean="0">
                <a:solidFill>
                  <a:srgbClr val="FFFFFF"/>
                </a:solidFill>
                <a:effectLst>
                  <a:outerShdw blurRad="38100" dist="38100" dir="2700000" algn="tl">
                    <a:srgbClr val="000000">
                      <a:alpha val="43137"/>
                    </a:srgbClr>
                  </a:outerShdw>
                </a:effectLst>
              </a:rPr>
              <a:t>and all the data or information relating to someone or something is stored in a</a:t>
            </a:r>
            <a:r>
              <a:rPr lang="en-GB" sz="2400" dirty="0" smtClean="0">
                <a:solidFill>
                  <a:srgbClr val="00B0F0"/>
                </a:solidFill>
                <a:effectLst>
                  <a:outerShdw blurRad="38100" dist="38100" dir="2700000" algn="tl">
                    <a:srgbClr val="000000">
                      <a:alpha val="43137"/>
                    </a:srgbClr>
                  </a:outerShdw>
                </a:effectLst>
              </a:rPr>
              <a:t> </a:t>
            </a:r>
            <a:r>
              <a:rPr lang="en-GB" sz="2400" b="1" dirty="0" smtClean="0">
                <a:solidFill>
                  <a:srgbClr val="99FFCC">
                    <a:lumMod val="75000"/>
                  </a:srgbClr>
                </a:solidFill>
                <a:effectLst>
                  <a:outerShdw blurRad="38100" dist="38100" dir="2700000" algn="tl">
                    <a:srgbClr val="000000">
                      <a:alpha val="43137"/>
                    </a:srgbClr>
                  </a:outerShdw>
                </a:effectLst>
              </a:rPr>
              <a:t>records</a:t>
            </a:r>
            <a:endParaRPr lang="en-GB" sz="2400" b="1" dirty="0">
              <a:solidFill>
                <a:srgbClr val="99FFCC">
                  <a:lumMod val="75000"/>
                </a:srgbClr>
              </a:solidFill>
              <a:effectLst>
                <a:outerShdw blurRad="38100" dist="38100" dir="2700000" algn="tl">
                  <a:srgbClr val="000000">
                    <a:alpha val="43137"/>
                  </a:srgbClr>
                </a:outerShdw>
              </a:effectLst>
            </a:endParaRPr>
          </a:p>
          <a:p>
            <a:pPr>
              <a:spcBef>
                <a:spcPct val="50000"/>
              </a:spcBef>
            </a:pPr>
            <a:endParaRPr lang="en-GB" sz="2400" b="1" dirty="0">
              <a:solidFill>
                <a:srgbClr val="00B0F0"/>
              </a:solidFill>
              <a:effectLst>
                <a:outerShdw blurRad="38100" dist="38100" dir="2700000" algn="tl">
                  <a:srgbClr val="000000">
                    <a:alpha val="43137"/>
                  </a:srgbClr>
                </a:outerShdw>
              </a:effectLst>
            </a:endParaRPr>
          </a:p>
          <a:p>
            <a:pPr>
              <a:spcBef>
                <a:spcPct val="50000"/>
              </a:spcBef>
            </a:pPr>
            <a:endParaRPr lang="en-GB" sz="2400" dirty="0">
              <a:solidFill>
                <a:srgbClr val="FFFFFF"/>
              </a:solidFill>
              <a:effectLst>
                <a:outerShdw blurRad="38100" dist="38100" dir="2700000" algn="tl">
                  <a:srgbClr val="000000"/>
                </a:outerShdw>
              </a:effectLst>
            </a:endParaRPr>
          </a:p>
        </p:txBody>
      </p:sp>
      <p:sp>
        <p:nvSpPr>
          <p:cNvPr id="44040" name="AutoShape 1032">
            <a:hlinkClick r:id="" action="ppaction://hlinkshowjump?jump=previousslide" highlightClick="1"/>
          </p:cNvPr>
          <p:cNvSpPr>
            <a:spLocks noChangeArrowheads="1"/>
          </p:cNvSpPr>
          <p:nvPr/>
        </p:nvSpPr>
        <p:spPr bwMode="auto">
          <a:xfrm>
            <a:off x="1371600" y="61722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44041" name="AutoShape 1033">
            <a:hlinkClick r:id="" action="ppaction://hlinkshowjump?jump=firstslide" highlightClick="1"/>
          </p:cNvPr>
          <p:cNvSpPr>
            <a:spLocks noChangeArrowheads="1"/>
          </p:cNvSpPr>
          <p:nvPr/>
        </p:nvSpPr>
        <p:spPr bwMode="auto">
          <a:xfrm>
            <a:off x="47244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44042" name="AutoShape 1034">
            <a:hlinkClick r:id="" action="ppaction://hlinkshowjump?jump=nextslide" highlightClick="1"/>
          </p:cNvPr>
          <p:cNvSpPr>
            <a:spLocks noChangeArrowheads="1"/>
          </p:cNvSpPr>
          <p:nvPr/>
        </p:nvSpPr>
        <p:spPr bwMode="auto">
          <a:xfrm>
            <a:off x="83820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pic>
        <p:nvPicPr>
          <p:cNvPr id="10" name="Picture 9"/>
          <p:cNvPicPr/>
          <p:nvPr/>
        </p:nvPicPr>
        <p:blipFill rotWithShape="1">
          <a:blip r:embed="rId2"/>
          <a:srcRect t="18033" r="40433" b="61377"/>
          <a:stretch/>
        </p:blipFill>
        <p:spPr bwMode="auto">
          <a:xfrm>
            <a:off x="1696105" y="4317196"/>
            <a:ext cx="4706094" cy="1656184"/>
          </a:xfrm>
          <a:prstGeom prst="rect">
            <a:avLst/>
          </a:prstGeom>
          <a:ln w="25400">
            <a:solidFill>
              <a:schemeClr val="accent1"/>
            </a:solidFill>
          </a:ln>
          <a:extLst>
            <a:ext uri="{53640926-AAD7-44D8-BBD7-CCE9431645EC}">
              <a14:shadowObscured xmlns:a14="http://schemas.microsoft.com/office/drawing/2010/main"/>
            </a:ext>
          </a:extLst>
        </p:spPr>
      </p:pic>
      <p:sp>
        <p:nvSpPr>
          <p:cNvPr id="3" name="TextBox 2"/>
          <p:cNvSpPr txBox="1"/>
          <p:nvPr/>
        </p:nvSpPr>
        <p:spPr>
          <a:xfrm>
            <a:off x="2744872" y="3564153"/>
            <a:ext cx="1772270" cy="461665"/>
          </a:xfrm>
          <a:prstGeom prst="rect">
            <a:avLst/>
          </a:prstGeom>
          <a:noFill/>
        </p:spPr>
        <p:txBody>
          <a:bodyPr wrap="square" rtlCol="0">
            <a:spAutoFit/>
          </a:bodyPr>
          <a:lstStyle/>
          <a:p>
            <a:r>
              <a:rPr lang="en-GB" sz="2400" b="1" dirty="0" smtClean="0">
                <a:solidFill>
                  <a:srgbClr val="00B0F0"/>
                </a:solidFill>
                <a:effectLst>
                  <a:outerShdw blurRad="38100" dist="38100" dir="2700000" algn="tl">
                    <a:srgbClr val="000000">
                      <a:alpha val="43137"/>
                    </a:srgbClr>
                  </a:outerShdw>
                </a:effectLst>
              </a:rPr>
              <a:t>Fields</a:t>
            </a:r>
            <a:endParaRPr lang="en-GB" sz="2400" b="1" dirty="0">
              <a:solidFill>
                <a:srgbClr val="00B0F0"/>
              </a:solidFill>
              <a:effectLst>
                <a:outerShdw blurRad="38100" dist="38100" dir="2700000" algn="tl">
                  <a:srgbClr val="000000">
                    <a:alpha val="43137"/>
                  </a:srgbClr>
                </a:outerShdw>
              </a:effectLst>
            </a:endParaRPr>
          </a:p>
        </p:txBody>
      </p:sp>
      <p:cxnSp>
        <p:nvCxnSpPr>
          <p:cNvPr id="7" name="Straight Arrow Connector 6"/>
          <p:cNvCxnSpPr/>
          <p:nvPr/>
        </p:nvCxnSpPr>
        <p:spPr bwMode="auto">
          <a:xfrm flipH="1">
            <a:off x="3424750" y="3836904"/>
            <a:ext cx="294048" cy="1018900"/>
          </a:xfrm>
          <a:prstGeom prst="straightConnector1">
            <a:avLst/>
          </a:prstGeom>
          <a:noFill/>
          <a:ln w="9525" cap="flat" cmpd="sng" algn="ctr">
            <a:solidFill>
              <a:schemeClr val="bg2"/>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p:nvPr/>
        </p:nvCxnSpPr>
        <p:spPr bwMode="auto">
          <a:xfrm>
            <a:off x="3718798" y="3866185"/>
            <a:ext cx="360040" cy="786142"/>
          </a:xfrm>
          <a:prstGeom prst="straightConnector1">
            <a:avLst/>
          </a:prstGeom>
          <a:noFill/>
          <a:ln w="9525" cap="flat" cmpd="sng" algn="ctr">
            <a:solidFill>
              <a:srgbClr val="00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p:cNvCxnSpPr/>
          <p:nvPr/>
        </p:nvCxnSpPr>
        <p:spPr bwMode="auto">
          <a:xfrm>
            <a:off x="3718798" y="3836904"/>
            <a:ext cx="933096" cy="975056"/>
          </a:xfrm>
          <a:prstGeom prst="straightConnector1">
            <a:avLst/>
          </a:prstGeom>
          <a:noFill/>
          <a:ln w="9525" cap="flat" cmpd="sng" algn="ctr">
            <a:solidFill>
              <a:schemeClr val="bg2"/>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p:cNvCxnSpPr/>
          <p:nvPr/>
        </p:nvCxnSpPr>
        <p:spPr bwMode="auto">
          <a:xfrm>
            <a:off x="3718798" y="3866185"/>
            <a:ext cx="1787267" cy="973757"/>
          </a:xfrm>
          <a:prstGeom prst="straightConnector1">
            <a:avLst/>
          </a:prstGeom>
          <a:noFill/>
          <a:ln w="9525" cap="flat" cmpd="sng" algn="ctr">
            <a:solidFill>
              <a:schemeClr val="bg2"/>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p:cNvSpPr txBox="1"/>
          <p:nvPr/>
        </p:nvSpPr>
        <p:spPr>
          <a:xfrm>
            <a:off x="7074123" y="4683623"/>
            <a:ext cx="1577752" cy="461665"/>
          </a:xfrm>
          <a:prstGeom prst="rect">
            <a:avLst/>
          </a:prstGeom>
          <a:noFill/>
        </p:spPr>
        <p:txBody>
          <a:bodyPr wrap="square" rtlCol="0">
            <a:spAutoFit/>
          </a:bodyPr>
          <a:lstStyle/>
          <a:p>
            <a:r>
              <a:rPr lang="en-GB" sz="2400" b="1" dirty="0" smtClean="0">
                <a:solidFill>
                  <a:srgbClr val="99FFCC">
                    <a:lumMod val="75000"/>
                  </a:srgbClr>
                </a:solidFill>
                <a:effectLst>
                  <a:outerShdw blurRad="38100" dist="38100" dir="2700000" algn="tl">
                    <a:srgbClr val="000000">
                      <a:alpha val="43137"/>
                    </a:srgbClr>
                  </a:outerShdw>
                </a:effectLst>
              </a:rPr>
              <a:t>Records</a:t>
            </a:r>
            <a:endParaRPr lang="en-GB" sz="2400" b="1" dirty="0">
              <a:solidFill>
                <a:srgbClr val="99FFCC">
                  <a:lumMod val="75000"/>
                </a:srgbClr>
              </a:solidFill>
              <a:effectLst>
                <a:outerShdw blurRad="38100" dist="38100" dir="2700000" algn="tl">
                  <a:srgbClr val="000000">
                    <a:alpha val="43137"/>
                  </a:srgbClr>
                </a:outerShdw>
              </a:effectLst>
            </a:endParaRPr>
          </a:p>
        </p:txBody>
      </p:sp>
      <p:cxnSp>
        <p:nvCxnSpPr>
          <p:cNvPr id="17" name="Straight Arrow Connector 16"/>
          <p:cNvCxnSpPr/>
          <p:nvPr/>
        </p:nvCxnSpPr>
        <p:spPr bwMode="auto">
          <a:xfrm flipH="1">
            <a:off x="6228184" y="5056000"/>
            <a:ext cx="845939" cy="93471"/>
          </a:xfrm>
          <a:prstGeom prst="straightConnector1">
            <a:avLst/>
          </a:prstGeom>
          <a:noFill/>
          <a:ln w="9525" cap="flat" cmpd="sng" algn="ctr">
            <a:solidFill>
              <a:schemeClr val="bg2"/>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Arrow Connector 18"/>
          <p:cNvCxnSpPr/>
          <p:nvPr/>
        </p:nvCxnSpPr>
        <p:spPr bwMode="auto">
          <a:xfrm flipH="1">
            <a:off x="6228184" y="5051817"/>
            <a:ext cx="845939" cy="0"/>
          </a:xfrm>
          <a:prstGeom prst="straightConnector1">
            <a:avLst/>
          </a:prstGeom>
          <a:noFill/>
          <a:ln w="9525" cap="flat" cmpd="sng" algn="ctr">
            <a:solidFill>
              <a:schemeClr val="bg2"/>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699804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219200" y="419100"/>
            <a:ext cx="7772400" cy="876300"/>
          </a:xfrm>
        </p:spPr>
        <p:txBody>
          <a:bodyPr>
            <a:normAutofit/>
          </a:bodyPr>
          <a:lstStyle/>
          <a:p>
            <a:pPr algn="ctr"/>
            <a:r>
              <a:rPr lang="en-GB" b="1"/>
              <a:t>KEY  FIELDS  IN  DATABASES</a:t>
            </a:r>
          </a:p>
        </p:txBody>
      </p:sp>
      <p:sp>
        <p:nvSpPr>
          <p:cNvPr id="18435" name="Text Box 3"/>
          <p:cNvSpPr txBox="1">
            <a:spLocks noChangeArrowheads="1"/>
          </p:cNvSpPr>
          <p:nvPr/>
        </p:nvSpPr>
        <p:spPr bwMode="auto">
          <a:xfrm>
            <a:off x="1143000" y="1981200"/>
            <a:ext cx="8001000"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a:solidFill>
                  <a:srgbClr val="FFFFFF"/>
                </a:solidFill>
                <a:effectLst>
                  <a:outerShdw blurRad="38100" dist="38100" dir="2700000" algn="tl">
                    <a:srgbClr val="000000"/>
                  </a:outerShdw>
                </a:effectLst>
              </a:rPr>
              <a:t>A </a:t>
            </a:r>
            <a:r>
              <a:rPr lang="en-GB" sz="2400" b="1" dirty="0" smtClean="0">
                <a:solidFill>
                  <a:srgbClr val="66FFFF"/>
                </a:solidFill>
                <a:effectLst>
                  <a:outerShdw blurRad="38100" dist="38100" dir="2700000" algn="tl">
                    <a:srgbClr val="000000"/>
                  </a:outerShdw>
                </a:effectLst>
              </a:rPr>
              <a:t>primary key </a:t>
            </a:r>
            <a:r>
              <a:rPr lang="en-GB" sz="2400" dirty="0" smtClean="0">
                <a:solidFill>
                  <a:srgbClr val="FFFFFF"/>
                </a:solidFill>
                <a:effectLst>
                  <a:outerShdw blurRad="38100" dist="38100" dir="2700000" algn="tl">
                    <a:srgbClr val="000000"/>
                  </a:outerShdw>
                </a:effectLst>
              </a:rPr>
              <a:t> is assigned to </a:t>
            </a:r>
            <a:r>
              <a:rPr lang="en-GB" sz="2400" dirty="0">
                <a:solidFill>
                  <a:srgbClr val="FFFFFF"/>
                </a:solidFill>
                <a:effectLst>
                  <a:outerShdw blurRad="38100" dist="38100" dir="2700000" algn="tl">
                    <a:srgbClr val="000000"/>
                  </a:outerShdw>
                </a:effectLst>
              </a:rPr>
              <a:t>a field which is used to </a:t>
            </a:r>
            <a:r>
              <a:rPr lang="en-GB" sz="2400" b="1" dirty="0">
                <a:solidFill>
                  <a:srgbClr val="66FFFF"/>
                </a:solidFill>
                <a:effectLst>
                  <a:outerShdw blurRad="38100" dist="38100" dir="2700000" algn="tl">
                    <a:srgbClr val="000000"/>
                  </a:outerShdw>
                </a:effectLst>
              </a:rPr>
              <a:t>uniquely identify</a:t>
            </a:r>
            <a:r>
              <a:rPr lang="en-GB" sz="2400" dirty="0">
                <a:solidFill>
                  <a:srgbClr val="FFFFFF"/>
                </a:solidFill>
                <a:effectLst>
                  <a:outerShdw blurRad="38100" dist="38100" dir="2700000" algn="tl">
                    <a:srgbClr val="000000"/>
                  </a:outerShdw>
                </a:effectLst>
              </a:rPr>
              <a:t> a particular piece of information on the database so that you can find a particular record in a file as quickly as possible, eg</a:t>
            </a:r>
          </a:p>
          <a:p>
            <a:pPr>
              <a:spcBef>
                <a:spcPct val="50000"/>
              </a:spcBef>
            </a:pPr>
            <a:r>
              <a:rPr lang="en-GB" sz="2400" dirty="0">
                <a:solidFill>
                  <a:srgbClr val="FFFFFF"/>
                </a:solidFill>
                <a:effectLst>
                  <a:outerShdw blurRad="38100" dist="38100" dir="2700000" algn="tl">
                    <a:srgbClr val="000000"/>
                  </a:outerShdw>
                </a:effectLst>
              </a:rPr>
              <a:t>The Scottish Qualifications Authority will have a database of all the students who are sitting </a:t>
            </a:r>
            <a:r>
              <a:rPr lang="en-GB" sz="2400" dirty="0" smtClean="0">
                <a:solidFill>
                  <a:srgbClr val="FFFFFF"/>
                </a:solidFill>
                <a:effectLst>
                  <a:outerShdw blurRad="38100" dist="38100" dir="2700000" algn="tl">
                    <a:srgbClr val="000000"/>
                  </a:outerShdw>
                </a:effectLst>
              </a:rPr>
              <a:t>National or </a:t>
            </a:r>
            <a:r>
              <a:rPr lang="en-GB" sz="2400" dirty="0">
                <a:solidFill>
                  <a:srgbClr val="FFFFFF"/>
                </a:solidFill>
                <a:effectLst>
                  <a:outerShdw blurRad="38100" dist="38100" dir="2700000" algn="tl">
                    <a:srgbClr val="000000"/>
                  </a:outerShdw>
                </a:effectLst>
              </a:rPr>
              <a:t>Higher exams.  The </a:t>
            </a:r>
            <a:r>
              <a:rPr lang="en-GB" sz="2400" b="1" dirty="0" smtClean="0">
                <a:solidFill>
                  <a:srgbClr val="66FFFF"/>
                </a:solidFill>
                <a:effectLst>
                  <a:outerShdw blurRad="38100" dist="38100" dir="2700000" algn="tl">
                    <a:srgbClr val="000000"/>
                  </a:outerShdw>
                </a:effectLst>
              </a:rPr>
              <a:t>primary key field</a:t>
            </a:r>
            <a:r>
              <a:rPr lang="en-GB" sz="2400" dirty="0" smtClean="0">
                <a:solidFill>
                  <a:srgbClr val="FFFFFF"/>
                </a:solidFill>
                <a:effectLst>
                  <a:outerShdw blurRad="38100" dist="38100" dir="2700000" algn="tl">
                    <a:srgbClr val="000000"/>
                  </a:outerShdw>
                </a:effectLst>
              </a:rPr>
              <a:t> </a:t>
            </a:r>
            <a:r>
              <a:rPr lang="en-GB" sz="2400" dirty="0">
                <a:solidFill>
                  <a:srgbClr val="FFFFFF"/>
                </a:solidFill>
                <a:effectLst>
                  <a:outerShdw blurRad="38100" dist="38100" dir="2700000" algn="tl">
                    <a:srgbClr val="000000"/>
                  </a:outerShdw>
                </a:effectLst>
              </a:rPr>
              <a:t>in the database would be the </a:t>
            </a:r>
            <a:r>
              <a:rPr lang="en-GB" sz="2400" b="1" dirty="0">
                <a:solidFill>
                  <a:srgbClr val="66FFFF"/>
                </a:solidFill>
                <a:effectLst>
                  <a:outerShdw blurRad="38100" dist="38100" dir="2700000" algn="tl">
                    <a:srgbClr val="000000"/>
                  </a:outerShdw>
                </a:effectLst>
              </a:rPr>
              <a:t>candidate number</a:t>
            </a:r>
            <a:r>
              <a:rPr lang="en-GB" sz="2400" dirty="0">
                <a:solidFill>
                  <a:srgbClr val="FFFFFF"/>
                </a:solidFill>
                <a:effectLst>
                  <a:outerShdw blurRad="38100" dist="38100" dir="2700000" algn="tl">
                    <a:srgbClr val="000000"/>
                  </a:outerShdw>
                </a:effectLst>
              </a:rPr>
              <a:t> as  each number can only belong to one person - therefore it is </a:t>
            </a:r>
            <a:r>
              <a:rPr lang="en-GB" sz="2400" b="1" dirty="0">
                <a:solidFill>
                  <a:srgbClr val="66FFFF"/>
                </a:solidFill>
                <a:effectLst>
                  <a:outerShdw blurRad="38100" dist="38100" dir="2700000" algn="tl">
                    <a:srgbClr val="000000"/>
                  </a:outerShdw>
                </a:effectLst>
              </a:rPr>
              <a:t>unique</a:t>
            </a:r>
            <a:r>
              <a:rPr lang="en-GB" sz="2400" dirty="0">
                <a:solidFill>
                  <a:srgbClr val="FFFFFF"/>
                </a:solidFill>
                <a:effectLst>
                  <a:outerShdw blurRad="38100" dist="38100" dir="2700000" algn="tl">
                    <a:srgbClr val="000000"/>
                  </a:outerShdw>
                </a:effectLst>
              </a:rPr>
              <a:t> to them.</a:t>
            </a:r>
          </a:p>
        </p:txBody>
      </p:sp>
      <p:sp>
        <p:nvSpPr>
          <p:cNvPr id="18436" name="AutoShape 4">
            <a:hlinkClick r:id="" action="ppaction://hlinkshowjump?jump=previousslide" highlightClick="1"/>
          </p:cNvPr>
          <p:cNvSpPr>
            <a:spLocks noChangeArrowheads="1"/>
          </p:cNvSpPr>
          <p:nvPr/>
        </p:nvSpPr>
        <p:spPr bwMode="auto">
          <a:xfrm>
            <a:off x="1219200" y="60198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8437" name="AutoShape 5">
            <a:hlinkClick r:id="" action="ppaction://hlinkshowjump?jump=firstslide" highlightClick="1"/>
          </p:cNvPr>
          <p:cNvSpPr>
            <a:spLocks noChangeArrowheads="1"/>
          </p:cNvSpPr>
          <p:nvPr/>
        </p:nvSpPr>
        <p:spPr bwMode="auto">
          <a:xfrm>
            <a:off x="4648200" y="60198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8438" name="AutoShape 6">
            <a:hlinkClick r:id="" action="ppaction://hlinkshowjump?jump=nextslide" highlightClick="1"/>
          </p:cNvPr>
          <p:cNvSpPr>
            <a:spLocks noChangeArrowheads="1"/>
          </p:cNvSpPr>
          <p:nvPr/>
        </p:nvSpPr>
        <p:spPr bwMode="auto">
          <a:xfrm>
            <a:off x="8153400" y="60198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2658825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219200" y="419100"/>
            <a:ext cx="7772400" cy="876300"/>
          </a:xfrm>
        </p:spPr>
        <p:txBody>
          <a:bodyPr>
            <a:normAutofit/>
          </a:bodyPr>
          <a:lstStyle/>
          <a:p>
            <a:pPr algn="ctr"/>
            <a:r>
              <a:rPr lang="en-GB" b="1"/>
              <a:t>KEY  FIELDS  IN  DATABASES</a:t>
            </a:r>
          </a:p>
        </p:txBody>
      </p:sp>
      <p:sp>
        <p:nvSpPr>
          <p:cNvPr id="18435" name="Text Box 3"/>
          <p:cNvSpPr txBox="1">
            <a:spLocks noChangeArrowheads="1"/>
          </p:cNvSpPr>
          <p:nvPr/>
        </p:nvSpPr>
        <p:spPr bwMode="auto">
          <a:xfrm>
            <a:off x="1143000" y="1981200"/>
            <a:ext cx="800100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a:solidFill>
                  <a:srgbClr val="FFFFFF"/>
                </a:solidFill>
                <a:effectLst>
                  <a:outerShdw blurRad="38100" dist="38100" dir="2700000" algn="tl">
                    <a:srgbClr val="000000"/>
                  </a:outerShdw>
                </a:effectLst>
              </a:rPr>
              <a:t>A </a:t>
            </a:r>
            <a:r>
              <a:rPr lang="en-GB" sz="2400" b="1" dirty="0" smtClean="0">
                <a:solidFill>
                  <a:srgbClr val="66FFFF"/>
                </a:solidFill>
                <a:effectLst>
                  <a:outerShdw blurRad="38100" dist="38100" dir="2700000" algn="tl">
                    <a:srgbClr val="000000"/>
                  </a:outerShdw>
                </a:effectLst>
              </a:rPr>
              <a:t>foreign key </a:t>
            </a:r>
            <a:r>
              <a:rPr lang="en-GB" sz="2400" dirty="0" smtClean="0">
                <a:solidFill>
                  <a:srgbClr val="FFFFFF"/>
                </a:solidFill>
                <a:effectLst>
                  <a:outerShdw blurRad="38100" dist="38100" dir="2700000" algn="tl">
                    <a:srgbClr val="000000"/>
                  </a:outerShdw>
                </a:effectLst>
              </a:rPr>
              <a:t> is a </a:t>
            </a:r>
            <a:r>
              <a:rPr lang="en-GB" sz="2400" dirty="0">
                <a:solidFill>
                  <a:srgbClr val="FFFFFF"/>
                </a:solidFill>
                <a:effectLst>
                  <a:outerShdw blurRad="38100" dist="38100" dir="2700000" algn="tl">
                    <a:srgbClr val="000000"/>
                  </a:outerShdw>
                </a:effectLst>
              </a:rPr>
              <a:t>field which is </a:t>
            </a:r>
            <a:r>
              <a:rPr lang="en-GB" sz="2400" dirty="0" smtClean="0">
                <a:solidFill>
                  <a:srgbClr val="FFFFFF"/>
                </a:solidFill>
                <a:effectLst>
                  <a:outerShdw blurRad="38100" dist="38100" dir="2700000" algn="tl">
                    <a:srgbClr val="000000"/>
                  </a:outerShdw>
                </a:effectLst>
              </a:rPr>
              <a:t>a </a:t>
            </a:r>
            <a:r>
              <a:rPr lang="en-GB" sz="2400" b="1" dirty="0" smtClean="0">
                <a:solidFill>
                  <a:schemeClr val="tx2">
                    <a:lumMod val="50000"/>
                  </a:schemeClr>
                </a:solidFill>
                <a:effectLst>
                  <a:outerShdw blurRad="38100" dist="38100" dir="2700000" algn="tl">
                    <a:srgbClr val="000000">
                      <a:alpha val="43137"/>
                    </a:srgbClr>
                  </a:outerShdw>
                </a:effectLst>
              </a:rPr>
              <a:t>primary key </a:t>
            </a:r>
            <a:r>
              <a:rPr lang="en-GB" sz="2400" dirty="0" smtClean="0">
                <a:solidFill>
                  <a:srgbClr val="FFFFFF"/>
                </a:solidFill>
                <a:effectLst>
                  <a:outerShdw blurRad="38100" dist="38100" dir="2700000" algn="tl">
                    <a:srgbClr val="000000"/>
                  </a:outerShdw>
                </a:effectLst>
              </a:rPr>
              <a:t>in another, linked database table. </a:t>
            </a:r>
          </a:p>
          <a:p>
            <a:pPr>
              <a:spcBef>
                <a:spcPct val="50000"/>
              </a:spcBef>
            </a:pPr>
            <a:r>
              <a:rPr lang="en-GB" sz="2400" dirty="0" smtClean="0">
                <a:solidFill>
                  <a:srgbClr val="FFFFFF"/>
                </a:solidFill>
                <a:effectLst>
                  <a:outerShdw blurRad="38100" dist="38100" dir="2700000" algn="tl">
                    <a:srgbClr val="000000"/>
                  </a:outerShdw>
                </a:effectLst>
              </a:rPr>
              <a:t>A database can have many tables, </a:t>
            </a:r>
            <a:r>
              <a:rPr lang="en-GB" sz="2400" b="1" dirty="0" smtClean="0">
                <a:solidFill>
                  <a:schemeClr val="tx2">
                    <a:lumMod val="50000"/>
                  </a:schemeClr>
                </a:solidFill>
                <a:effectLst>
                  <a:outerShdw blurRad="38100" dist="38100" dir="2700000" algn="tl">
                    <a:srgbClr val="000000">
                      <a:alpha val="43137"/>
                    </a:srgbClr>
                  </a:outerShdw>
                </a:effectLst>
              </a:rPr>
              <a:t>linked together using primary and foreign keys, to avoid duplication of data.</a:t>
            </a:r>
          </a:p>
          <a:p>
            <a:pPr>
              <a:spcBef>
                <a:spcPct val="50000"/>
              </a:spcBef>
            </a:pPr>
            <a:r>
              <a:rPr lang="en-GB" sz="2400" b="1" dirty="0" smtClean="0">
                <a:solidFill>
                  <a:schemeClr val="tx2">
                    <a:lumMod val="50000"/>
                  </a:schemeClr>
                </a:solidFill>
                <a:effectLst>
                  <a:outerShdw blurRad="38100" dist="38100" dir="2700000" algn="tl">
                    <a:srgbClr val="000000"/>
                  </a:outerShdw>
                </a:effectLst>
              </a:rPr>
              <a:t>Linking </a:t>
            </a:r>
            <a:r>
              <a:rPr lang="en-GB" sz="2400" b="1" dirty="0">
                <a:solidFill>
                  <a:schemeClr val="tx2">
                    <a:lumMod val="50000"/>
                  </a:schemeClr>
                </a:solidFill>
                <a:effectLst>
                  <a:outerShdw blurRad="38100" dist="38100" dir="2700000" algn="tl">
                    <a:srgbClr val="000000"/>
                  </a:outerShdw>
                </a:effectLst>
              </a:rPr>
              <a:t>tables </a:t>
            </a:r>
            <a:r>
              <a:rPr lang="en-GB" sz="2400" dirty="0">
                <a:solidFill>
                  <a:srgbClr val="FFFFFF"/>
                </a:solidFill>
                <a:effectLst>
                  <a:outerShdw blurRad="38100" dist="38100" dir="2700000" algn="tl">
                    <a:srgbClr val="000000"/>
                  </a:outerShdw>
                </a:effectLst>
              </a:rPr>
              <a:t>also helps to reduce input errors as, if data has only to be entered once, there is less chance of mistakes. </a:t>
            </a:r>
          </a:p>
        </p:txBody>
      </p:sp>
      <p:sp>
        <p:nvSpPr>
          <p:cNvPr id="18436" name="AutoShape 4">
            <a:hlinkClick r:id="" action="ppaction://hlinkshowjump?jump=previousslide" highlightClick="1"/>
          </p:cNvPr>
          <p:cNvSpPr>
            <a:spLocks noChangeArrowheads="1"/>
          </p:cNvSpPr>
          <p:nvPr/>
        </p:nvSpPr>
        <p:spPr bwMode="auto">
          <a:xfrm>
            <a:off x="1219200" y="60198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8437" name="AutoShape 5">
            <a:hlinkClick r:id="" action="ppaction://hlinkshowjump?jump=firstslide" highlightClick="1"/>
          </p:cNvPr>
          <p:cNvSpPr>
            <a:spLocks noChangeArrowheads="1"/>
          </p:cNvSpPr>
          <p:nvPr/>
        </p:nvSpPr>
        <p:spPr bwMode="auto">
          <a:xfrm>
            <a:off x="4648200" y="60198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8438" name="AutoShape 6">
            <a:hlinkClick r:id="" action="ppaction://hlinkshowjump?jump=nextslide" highlightClick="1"/>
          </p:cNvPr>
          <p:cNvSpPr>
            <a:spLocks noChangeArrowheads="1"/>
          </p:cNvSpPr>
          <p:nvPr/>
        </p:nvSpPr>
        <p:spPr bwMode="auto">
          <a:xfrm>
            <a:off x="8153400" y="60198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3600653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646331"/>
          </a:xfrm>
          <a:prstGeom prst="rect">
            <a:avLst/>
          </a:prstGeom>
          <a:noFill/>
        </p:spPr>
        <p:txBody>
          <a:bodyPr wrap="square" rtlCol="0">
            <a:spAutoFit/>
          </a:bodyPr>
          <a:lstStyle/>
          <a:p>
            <a:r>
              <a:rPr lang="en-GB" b="1" dirty="0" smtClean="0">
                <a:solidFill>
                  <a:prstClr val="white"/>
                </a:solidFill>
              </a:rPr>
              <a:t>H</a:t>
            </a: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755576" y="1333672"/>
            <a:ext cx="6768752" cy="1754326"/>
          </a:xfrm>
          <a:prstGeom prst="rect">
            <a:avLst/>
          </a:prstGeom>
          <a:noFill/>
        </p:spPr>
        <p:txBody>
          <a:bodyPr wrap="square" rtlCol="0">
            <a:spAutoFit/>
          </a:bodyPr>
          <a:lstStyle/>
          <a:p>
            <a:r>
              <a:rPr lang="en-GB" b="1" dirty="0" smtClean="0">
                <a:solidFill>
                  <a:prstClr val="white"/>
                </a:solidFill>
                <a:hlinkClick r:id="rId3" action="ppaction://hlinksldjump"/>
              </a:rPr>
              <a:t>Hard Disk Drive</a:t>
            </a:r>
            <a:endParaRPr lang="en-GB" b="1" dirty="0" smtClean="0">
              <a:solidFill>
                <a:prstClr val="white"/>
              </a:solidFill>
            </a:endParaRPr>
          </a:p>
          <a:p>
            <a:r>
              <a:rPr lang="en-GB" b="1" dirty="0" smtClean="0">
                <a:solidFill>
                  <a:prstClr val="white"/>
                </a:solidFill>
                <a:hlinkClick r:id="rId4" action="ppaction://hlinksldjump"/>
              </a:rPr>
              <a:t>Health &amp; Safety</a:t>
            </a:r>
            <a:endParaRPr lang="en-GB" b="1" dirty="0" smtClean="0">
              <a:solidFill>
                <a:prstClr val="white"/>
              </a:solidFill>
            </a:endParaRPr>
          </a:p>
          <a:p>
            <a:r>
              <a:rPr lang="en-GB" b="1" dirty="0" smtClean="0">
                <a:solidFill>
                  <a:prstClr val="white"/>
                </a:solidFill>
                <a:hlinkClick r:id="rId5" action="ppaction://hlinksldjump"/>
              </a:rPr>
              <a:t>High Level Languages(HLL)</a:t>
            </a:r>
            <a:endParaRPr lang="en-GB" b="1" dirty="0" smtClean="0">
              <a:solidFill>
                <a:prstClr val="white"/>
              </a:solidFill>
            </a:endParaRPr>
          </a:p>
          <a:p>
            <a:r>
              <a:rPr lang="en-GB" b="1" dirty="0" smtClean="0">
                <a:solidFill>
                  <a:prstClr val="white"/>
                </a:solidFill>
                <a:hlinkClick r:id="rId6" action="ppaction://hlinksldjump"/>
              </a:rPr>
              <a:t>Hub</a:t>
            </a:r>
            <a:endParaRPr lang="en-GB" b="1" dirty="0" smtClean="0">
              <a:solidFill>
                <a:prstClr val="white"/>
              </a:solidFill>
            </a:endParaRPr>
          </a:p>
          <a:p>
            <a:r>
              <a:rPr lang="en-GB" b="1" dirty="0" smtClean="0">
                <a:solidFill>
                  <a:prstClr val="white"/>
                </a:solidFill>
                <a:hlinkClick r:id="rId7" action="ppaction://hlinksldjump"/>
              </a:rPr>
              <a:t>Hypertext Mark Up Language</a:t>
            </a:r>
            <a:endParaRPr lang="en-GB" b="1" dirty="0" smtClean="0">
              <a:solidFill>
                <a:prstClr val="white"/>
              </a:solidFill>
            </a:endParaRPr>
          </a:p>
          <a:p>
            <a:r>
              <a:rPr lang="en-GB" b="1" dirty="0" smtClean="0">
                <a:solidFill>
                  <a:prstClr val="white"/>
                </a:solidFill>
                <a:hlinkClick r:id="rId8" action="ppaction://hlinksldjump"/>
              </a:rPr>
              <a:t>Hypertext Link</a:t>
            </a:r>
            <a:endParaRPr lang="en-GB" b="1" dirty="0">
              <a:solidFill>
                <a:prstClr val="white"/>
              </a:solidFill>
            </a:endParaRPr>
          </a:p>
        </p:txBody>
      </p:sp>
      <p:sp>
        <p:nvSpPr>
          <p:cNvPr id="7" name="Action Button: Back or Previous 6">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984659871"/>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219200" y="419100"/>
            <a:ext cx="7772400" cy="800100"/>
          </a:xfrm>
        </p:spPr>
        <p:txBody>
          <a:bodyPr>
            <a:normAutofit/>
          </a:bodyPr>
          <a:lstStyle/>
          <a:p>
            <a:pPr algn="ctr"/>
            <a:r>
              <a:rPr lang="en-GB" b="1" dirty="0" smtClean="0"/>
              <a:t>VERIFICATION</a:t>
            </a:r>
            <a:endParaRPr lang="en-GB" b="1" dirty="0"/>
          </a:p>
        </p:txBody>
      </p:sp>
      <p:sp>
        <p:nvSpPr>
          <p:cNvPr id="19459" name="Text Box 3"/>
          <p:cNvSpPr txBox="1">
            <a:spLocks noChangeArrowheads="1"/>
          </p:cNvSpPr>
          <p:nvPr/>
        </p:nvSpPr>
        <p:spPr bwMode="auto">
          <a:xfrm>
            <a:off x="1143000" y="2057400"/>
            <a:ext cx="800100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a:solidFill>
                  <a:srgbClr val="FFFFFF"/>
                </a:solidFill>
                <a:effectLst>
                  <a:outerShdw blurRad="38100" dist="38100" dir="2700000" algn="tl">
                    <a:srgbClr val="000000"/>
                  </a:outerShdw>
                </a:effectLst>
              </a:rPr>
              <a:t>It is </a:t>
            </a:r>
            <a:r>
              <a:rPr lang="en-GB" sz="2400" b="1" dirty="0">
                <a:solidFill>
                  <a:srgbClr val="66FFFF"/>
                </a:solidFill>
                <a:effectLst>
                  <a:outerShdw blurRad="38100" dist="38100" dir="2700000" algn="tl">
                    <a:srgbClr val="000000"/>
                  </a:outerShdw>
                </a:effectLst>
              </a:rPr>
              <a:t>essential</a:t>
            </a:r>
            <a:r>
              <a:rPr lang="en-GB" sz="2400" dirty="0">
                <a:solidFill>
                  <a:srgbClr val="FFFFFF"/>
                </a:solidFill>
                <a:effectLst>
                  <a:outerShdw blurRad="38100" dist="38100" dir="2700000" algn="tl">
                    <a:srgbClr val="000000"/>
                  </a:outerShdw>
                </a:effectLst>
              </a:rPr>
              <a:t> that the information you hold in a database is </a:t>
            </a:r>
            <a:r>
              <a:rPr lang="en-GB" sz="2400" b="1" dirty="0">
                <a:solidFill>
                  <a:srgbClr val="66FFFF"/>
                </a:solidFill>
                <a:effectLst>
                  <a:outerShdw blurRad="38100" dist="38100" dir="2700000" algn="tl">
                    <a:srgbClr val="000000"/>
                  </a:outerShdw>
                </a:effectLst>
              </a:rPr>
              <a:t>accurate.</a:t>
            </a:r>
          </a:p>
          <a:p>
            <a:pPr>
              <a:spcBef>
                <a:spcPct val="50000"/>
              </a:spcBef>
            </a:pPr>
            <a:r>
              <a:rPr lang="en-GB" sz="2400" dirty="0">
                <a:solidFill>
                  <a:srgbClr val="FFFFFF"/>
                </a:solidFill>
                <a:effectLst>
                  <a:outerShdw blurRad="38100" dist="38100" dir="2700000" algn="tl">
                    <a:srgbClr val="000000"/>
                  </a:outerShdw>
                </a:effectLst>
              </a:rPr>
              <a:t>To </a:t>
            </a:r>
            <a:r>
              <a:rPr lang="en-GB" sz="2400" b="1" dirty="0">
                <a:solidFill>
                  <a:srgbClr val="66FFFF"/>
                </a:solidFill>
                <a:effectLst>
                  <a:outerShdw blurRad="38100" dist="38100" dir="2700000" algn="tl">
                    <a:srgbClr val="000000"/>
                  </a:outerShdw>
                </a:effectLst>
              </a:rPr>
              <a:t>verify</a:t>
            </a:r>
            <a:r>
              <a:rPr lang="en-GB" sz="2400" dirty="0">
                <a:solidFill>
                  <a:srgbClr val="FFFFFF"/>
                </a:solidFill>
                <a:effectLst>
                  <a:outerShdw blurRad="38100" dist="38100" dir="2700000" algn="tl">
                    <a:srgbClr val="000000"/>
                  </a:outerShdw>
                </a:effectLst>
              </a:rPr>
              <a:t> </a:t>
            </a:r>
            <a:r>
              <a:rPr lang="en-GB" sz="2400" dirty="0" smtClean="0">
                <a:solidFill>
                  <a:srgbClr val="FFFFFF"/>
                </a:solidFill>
                <a:effectLst>
                  <a:outerShdw blurRad="38100" dist="38100" dir="2700000" algn="tl">
                    <a:srgbClr val="000000"/>
                  </a:outerShdw>
                </a:effectLst>
              </a:rPr>
              <a:t>data, </a:t>
            </a:r>
            <a:r>
              <a:rPr lang="en-GB" sz="2400" dirty="0">
                <a:solidFill>
                  <a:srgbClr val="FFFFFF"/>
                </a:solidFill>
                <a:effectLst>
                  <a:outerShdw blurRad="38100" dist="38100" dir="2700000" algn="tl">
                    <a:srgbClr val="000000"/>
                  </a:outerShdw>
                </a:effectLst>
              </a:rPr>
              <a:t>is to check that it has been entered correctly.  Sometimes this is done by the application  asking you to enter the data twice, other times the user is asked if what has been typed in is correct.</a:t>
            </a:r>
          </a:p>
          <a:p>
            <a:pPr>
              <a:spcBef>
                <a:spcPct val="50000"/>
              </a:spcBef>
            </a:pPr>
            <a:r>
              <a:rPr lang="en-GB" sz="2400" dirty="0" smtClean="0">
                <a:solidFill>
                  <a:srgbClr val="FFFFFF"/>
                </a:solidFill>
                <a:effectLst>
                  <a:outerShdw blurRad="38100" dist="38100" dir="2700000" algn="tl">
                    <a:srgbClr val="000000"/>
                  </a:outerShdw>
                </a:effectLst>
              </a:rPr>
              <a:t>For Example, when you set up or change a password, you are usually asked to enter it twice to </a:t>
            </a:r>
            <a:r>
              <a:rPr lang="en-GB" sz="2400" b="1" dirty="0" smtClean="0">
                <a:solidFill>
                  <a:schemeClr val="tx2">
                    <a:lumMod val="50000"/>
                  </a:schemeClr>
                </a:solidFill>
                <a:effectLst>
                  <a:outerShdw blurRad="38100" dist="38100" dir="2700000" algn="tl">
                    <a:srgbClr val="000000"/>
                  </a:outerShdw>
                </a:effectLst>
              </a:rPr>
              <a:t>verify</a:t>
            </a:r>
            <a:r>
              <a:rPr lang="en-GB" sz="2400" dirty="0" smtClean="0">
                <a:solidFill>
                  <a:srgbClr val="FFFFFF"/>
                </a:solidFill>
                <a:effectLst>
                  <a:outerShdw blurRad="38100" dist="38100" dir="2700000" algn="tl">
                    <a:srgbClr val="000000"/>
                  </a:outerShdw>
                </a:effectLst>
              </a:rPr>
              <a:t> it.</a:t>
            </a:r>
            <a:endParaRPr lang="en-GB" sz="2400" dirty="0">
              <a:solidFill>
                <a:srgbClr val="FFFFFF"/>
              </a:solidFill>
              <a:effectLst>
                <a:outerShdw blurRad="38100" dist="38100" dir="2700000" algn="tl">
                  <a:srgbClr val="000000"/>
                </a:outerShdw>
              </a:effectLst>
            </a:endParaRPr>
          </a:p>
        </p:txBody>
      </p:sp>
      <p:sp>
        <p:nvSpPr>
          <p:cNvPr id="19460" name="AutoShape 4">
            <a:hlinkClick r:id="" action="ppaction://hlinkshowjump?jump=previousslide" highlightClick="1"/>
          </p:cNvPr>
          <p:cNvSpPr>
            <a:spLocks noChangeArrowheads="1"/>
          </p:cNvSpPr>
          <p:nvPr/>
        </p:nvSpPr>
        <p:spPr bwMode="auto">
          <a:xfrm>
            <a:off x="12954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9461" name="AutoShape 5">
            <a:hlinkClick r:id="" action="ppaction://hlinkshowjump?jump=firstslide" highlightClick="1"/>
          </p:cNvPr>
          <p:cNvSpPr>
            <a:spLocks noChangeArrowheads="1"/>
          </p:cNvSpPr>
          <p:nvPr/>
        </p:nvSpPr>
        <p:spPr bwMode="auto">
          <a:xfrm>
            <a:off x="45720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9462" name="AutoShape 6">
            <a:hlinkClick r:id="" action="ppaction://hlinkshowjump?jump=nextslide" highlightClick="1"/>
          </p:cNvPr>
          <p:cNvSpPr>
            <a:spLocks noChangeArrowheads="1"/>
          </p:cNvSpPr>
          <p:nvPr/>
        </p:nvSpPr>
        <p:spPr bwMode="auto">
          <a:xfrm>
            <a:off x="83058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3794051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219200" y="419100"/>
            <a:ext cx="7772400" cy="800100"/>
          </a:xfrm>
        </p:spPr>
        <p:txBody>
          <a:bodyPr>
            <a:normAutofit/>
          </a:bodyPr>
          <a:lstStyle/>
          <a:p>
            <a:pPr algn="ctr"/>
            <a:r>
              <a:rPr lang="en-GB" b="1" dirty="0" smtClean="0"/>
              <a:t>VALIDATION</a:t>
            </a:r>
            <a:endParaRPr lang="en-GB" b="1" dirty="0"/>
          </a:p>
        </p:txBody>
      </p:sp>
      <p:sp>
        <p:nvSpPr>
          <p:cNvPr id="19459" name="Text Box 3"/>
          <p:cNvSpPr txBox="1">
            <a:spLocks noChangeArrowheads="1"/>
          </p:cNvSpPr>
          <p:nvPr/>
        </p:nvSpPr>
        <p:spPr bwMode="auto">
          <a:xfrm>
            <a:off x="1143000" y="2057400"/>
            <a:ext cx="8001000" cy="3831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smtClean="0">
                <a:solidFill>
                  <a:srgbClr val="FFFFFF"/>
                </a:solidFill>
                <a:effectLst>
                  <a:outerShdw blurRad="38100" dist="38100" dir="2700000" algn="tl">
                    <a:srgbClr val="000000"/>
                  </a:outerShdw>
                </a:effectLst>
              </a:rPr>
              <a:t>Data </a:t>
            </a:r>
            <a:r>
              <a:rPr lang="en-GB" sz="2400" dirty="0">
                <a:solidFill>
                  <a:srgbClr val="FFFFFF"/>
                </a:solidFill>
                <a:effectLst>
                  <a:outerShdw blurRad="38100" dist="38100" dir="2700000" algn="tl">
                    <a:srgbClr val="000000"/>
                  </a:outerShdw>
                </a:effectLst>
              </a:rPr>
              <a:t>is </a:t>
            </a:r>
            <a:r>
              <a:rPr lang="en-GB" sz="2400" b="1" dirty="0">
                <a:solidFill>
                  <a:srgbClr val="66FFFF"/>
                </a:solidFill>
                <a:effectLst>
                  <a:outerShdw blurRad="38100" dist="38100" dir="2700000" algn="tl">
                    <a:srgbClr val="000000"/>
                  </a:outerShdw>
                </a:effectLst>
              </a:rPr>
              <a:t>validated </a:t>
            </a:r>
            <a:r>
              <a:rPr lang="en-GB" sz="2400" dirty="0">
                <a:solidFill>
                  <a:srgbClr val="FFFFFF"/>
                </a:solidFill>
                <a:effectLst>
                  <a:outerShdw blurRad="38100" dist="38100" dir="2700000" algn="tl">
                    <a:srgbClr val="000000"/>
                  </a:outerShdw>
                </a:effectLst>
              </a:rPr>
              <a:t>to check that it is allowable, sensible and within allowable limits.  </a:t>
            </a:r>
            <a:r>
              <a:rPr lang="en-GB" sz="2400" dirty="0" smtClean="0">
                <a:solidFill>
                  <a:srgbClr val="FFFFFF"/>
                </a:solidFill>
                <a:effectLst>
                  <a:outerShdw blurRad="38100" dist="38100" dir="2700000" algn="tl">
                    <a:srgbClr val="000000"/>
                  </a:outerShdw>
                </a:effectLst>
              </a:rPr>
              <a:t>For example, </a:t>
            </a:r>
            <a:r>
              <a:rPr lang="en-GB" sz="2400" b="1" dirty="0">
                <a:solidFill>
                  <a:srgbClr val="66FFFF"/>
                </a:solidFill>
                <a:effectLst>
                  <a:outerShdw blurRad="38100" dist="38100" dir="2700000" algn="tl">
                    <a:srgbClr val="000000"/>
                  </a:outerShdw>
                </a:effectLst>
              </a:rPr>
              <a:t>validation </a:t>
            </a:r>
            <a:r>
              <a:rPr lang="en-GB" sz="2400" b="1" dirty="0" smtClean="0">
                <a:solidFill>
                  <a:srgbClr val="66FFFF"/>
                </a:solidFill>
                <a:effectLst>
                  <a:outerShdw blurRad="38100" dist="38100" dir="2700000" algn="tl">
                    <a:srgbClr val="000000"/>
                  </a:outerShdw>
                </a:effectLst>
              </a:rPr>
              <a:t>checks</a:t>
            </a:r>
            <a:r>
              <a:rPr lang="en-GB" sz="2400" dirty="0" smtClean="0">
                <a:solidFill>
                  <a:srgbClr val="FFFFFF"/>
                </a:solidFill>
                <a:effectLst>
                  <a:outerShdw blurRad="38100" dist="38100" dir="2700000" algn="tl">
                    <a:srgbClr val="000000"/>
                  </a:outerShdw>
                </a:effectLst>
              </a:rPr>
              <a:t> </a:t>
            </a:r>
            <a:r>
              <a:rPr lang="en-GB" sz="2400" dirty="0">
                <a:solidFill>
                  <a:srgbClr val="FFFFFF"/>
                </a:solidFill>
                <a:effectLst>
                  <a:outerShdw blurRad="38100" dist="38100" dir="2700000" algn="tl">
                    <a:srgbClr val="000000"/>
                  </a:outerShdw>
                </a:effectLst>
              </a:rPr>
              <a:t>would not </a:t>
            </a:r>
            <a:r>
              <a:rPr lang="en-GB" sz="2400" dirty="0" smtClean="0">
                <a:solidFill>
                  <a:srgbClr val="FFFFFF"/>
                </a:solidFill>
                <a:effectLst>
                  <a:outerShdw blurRad="38100" dist="38100" dir="2700000" algn="tl">
                    <a:srgbClr val="000000"/>
                  </a:outerShdw>
                </a:effectLst>
              </a:rPr>
              <a:t>allow:</a:t>
            </a:r>
          </a:p>
          <a:p>
            <a:pPr marL="342900" indent="-342900">
              <a:spcBef>
                <a:spcPct val="50000"/>
              </a:spcBef>
              <a:buFont typeface="Arial" pitchFamily="34" charset="0"/>
              <a:buChar char="•"/>
            </a:pPr>
            <a:r>
              <a:rPr lang="en-GB" sz="2400" dirty="0">
                <a:solidFill>
                  <a:srgbClr val="FFFFFF"/>
                </a:solidFill>
                <a:effectLst>
                  <a:outerShdw blurRad="38100" dist="38100" dir="2700000" algn="tl">
                    <a:srgbClr val="000000"/>
                  </a:outerShdw>
                </a:effectLst>
              </a:rPr>
              <a:t>A</a:t>
            </a:r>
            <a:r>
              <a:rPr lang="en-GB" sz="2400" dirty="0" smtClean="0">
                <a:solidFill>
                  <a:srgbClr val="FFFFFF"/>
                </a:solidFill>
                <a:effectLst>
                  <a:outerShdw blurRad="38100" dist="38100" dir="2700000" algn="tl">
                    <a:srgbClr val="000000"/>
                  </a:outerShdw>
                </a:effectLst>
              </a:rPr>
              <a:t> </a:t>
            </a:r>
            <a:r>
              <a:rPr lang="en-GB" sz="2400" dirty="0">
                <a:solidFill>
                  <a:schemeClr val="tx2">
                    <a:lumMod val="50000"/>
                  </a:schemeClr>
                </a:solidFill>
                <a:effectLst>
                  <a:outerShdw blurRad="38100" dist="38100" dir="2700000" algn="tl">
                    <a:srgbClr val="000000"/>
                  </a:outerShdw>
                </a:effectLst>
              </a:rPr>
              <a:t>numeric field</a:t>
            </a:r>
            <a:r>
              <a:rPr lang="en-GB" sz="2400" b="1" dirty="0">
                <a:solidFill>
                  <a:srgbClr val="FFFFFF"/>
                </a:solidFill>
                <a:effectLst>
                  <a:outerShdw blurRad="38100" dist="38100" dir="2700000" algn="tl">
                    <a:srgbClr val="000000"/>
                  </a:outerShdw>
                </a:effectLst>
              </a:rPr>
              <a:t> </a:t>
            </a:r>
            <a:r>
              <a:rPr lang="en-GB" sz="2400" dirty="0">
                <a:solidFill>
                  <a:srgbClr val="FFFFFF"/>
                </a:solidFill>
                <a:effectLst>
                  <a:outerShdw blurRad="38100" dist="38100" dir="2700000" algn="tl">
                    <a:srgbClr val="000000"/>
                  </a:outerShdw>
                </a:effectLst>
              </a:rPr>
              <a:t>to contain text</a:t>
            </a:r>
            <a:r>
              <a:rPr lang="en-GB" sz="2400" dirty="0" smtClean="0">
                <a:solidFill>
                  <a:srgbClr val="FFFFFF"/>
                </a:solidFill>
                <a:effectLst>
                  <a:outerShdw blurRad="38100" dist="38100" dir="2700000" algn="tl">
                    <a:srgbClr val="000000"/>
                  </a:outerShdw>
                </a:effectLst>
              </a:rPr>
              <a:t>.</a:t>
            </a:r>
          </a:p>
          <a:p>
            <a:pPr marL="342900" indent="-342900">
              <a:spcBef>
                <a:spcPct val="50000"/>
              </a:spcBef>
              <a:buFont typeface="Arial" pitchFamily="34" charset="0"/>
              <a:buChar char="•"/>
            </a:pPr>
            <a:r>
              <a:rPr lang="en-GB" sz="2400" dirty="0" smtClean="0">
                <a:solidFill>
                  <a:srgbClr val="FFFFFF"/>
                </a:solidFill>
                <a:effectLst>
                  <a:outerShdw blurRad="38100" dist="38100" dir="2700000" algn="tl">
                    <a:srgbClr val="000000"/>
                  </a:outerShdw>
                </a:effectLst>
              </a:rPr>
              <a:t>A </a:t>
            </a:r>
            <a:r>
              <a:rPr lang="en-GB" sz="2400" dirty="0" smtClean="0">
                <a:solidFill>
                  <a:schemeClr val="tx2">
                    <a:lumMod val="50000"/>
                  </a:schemeClr>
                </a:solidFill>
                <a:effectLst>
                  <a:outerShdw blurRad="38100" dist="38100" dir="2700000" algn="tl">
                    <a:srgbClr val="000000"/>
                  </a:outerShdw>
                </a:effectLst>
              </a:rPr>
              <a:t>required field </a:t>
            </a:r>
            <a:r>
              <a:rPr lang="en-GB" sz="2400" dirty="0" smtClean="0">
                <a:solidFill>
                  <a:srgbClr val="FFFFFF"/>
                </a:solidFill>
                <a:effectLst>
                  <a:outerShdw blurRad="38100" dist="38100" dir="2700000" algn="tl">
                    <a:srgbClr val="000000"/>
                  </a:outerShdw>
                </a:effectLst>
              </a:rPr>
              <a:t>to be left blank</a:t>
            </a:r>
          </a:p>
          <a:p>
            <a:pPr>
              <a:spcBef>
                <a:spcPct val="50000"/>
              </a:spcBef>
            </a:pPr>
            <a:r>
              <a:rPr lang="en-GB" sz="2400" dirty="0" smtClean="0">
                <a:solidFill>
                  <a:srgbClr val="FFFFFF"/>
                </a:solidFill>
                <a:effectLst>
                  <a:outerShdw blurRad="38100" dist="38100" dir="2700000" algn="tl">
                    <a:srgbClr val="000000"/>
                  </a:outerShdw>
                </a:effectLst>
              </a:rPr>
              <a:t>					</a:t>
            </a:r>
            <a:r>
              <a:rPr lang="en-GB" sz="2400" dirty="0" smtClean="0">
                <a:solidFill>
                  <a:srgbClr val="FF0000"/>
                </a:solidFill>
                <a:effectLst>
                  <a:outerShdw blurRad="38100" dist="38100" dir="2700000" algn="tl">
                    <a:srgbClr val="000000"/>
                  </a:outerShdw>
                </a:effectLst>
              </a:rPr>
              <a:t>* </a:t>
            </a:r>
            <a:r>
              <a:rPr lang="en-GB" dirty="0" smtClean="0">
                <a:solidFill>
                  <a:srgbClr val="FF0000"/>
                </a:solidFill>
                <a:effectLst>
                  <a:outerShdw blurRad="38100" dist="38100" dir="2700000" algn="tl">
                    <a:srgbClr val="000000"/>
                  </a:outerShdw>
                </a:effectLst>
              </a:rPr>
              <a:t>Denotes Required Field</a:t>
            </a:r>
          </a:p>
          <a:p>
            <a:pPr>
              <a:spcBef>
                <a:spcPct val="50000"/>
              </a:spcBef>
            </a:pPr>
            <a:r>
              <a:rPr lang="en-GB" sz="2400" dirty="0">
                <a:solidFill>
                  <a:srgbClr val="FFFFFF"/>
                </a:solidFill>
                <a:effectLst>
                  <a:outerShdw blurRad="38100" dist="38100" dir="2700000" algn="tl">
                    <a:srgbClr val="000000"/>
                  </a:outerShdw>
                </a:effectLst>
              </a:rPr>
              <a:t>	</a:t>
            </a:r>
            <a:r>
              <a:rPr lang="en-GB" sz="2400" dirty="0" smtClean="0">
                <a:solidFill>
                  <a:srgbClr val="FFFFFF"/>
                </a:solidFill>
                <a:effectLst>
                  <a:outerShdw blurRad="38100" dist="38100" dir="2700000" algn="tl">
                    <a:srgbClr val="000000"/>
                  </a:outerShdw>
                </a:effectLst>
              </a:rPr>
              <a:t>			  OR</a:t>
            </a:r>
            <a:endParaRPr lang="en-GB" sz="2400" dirty="0">
              <a:solidFill>
                <a:srgbClr val="FFFFFF"/>
              </a:solidFill>
              <a:effectLst>
                <a:outerShdw blurRad="38100" dist="38100" dir="2700000" algn="tl">
                  <a:srgbClr val="000000"/>
                </a:outerShdw>
              </a:effectLst>
            </a:endParaRPr>
          </a:p>
          <a:p>
            <a:pPr>
              <a:spcBef>
                <a:spcPct val="50000"/>
              </a:spcBef>
            </a:pPr>
            <a:endParaRPr lang="en-GB" dirty="0">
              <a:solidFill>
                <a:srgbClr val="FFFFFF"/>
              </a:solidFill>
              <a:effectLst>
                <a:outerShdw blurRad="38100" dist="38100" dir="2700000" algn="tl">
                  <a:srgbClr val="000000"/>
                </a:outerShdw>
              </a:effectLst>
            </a:endParaRPr>
          </a:p>
        </p:txBody>
      </p:sp>
      <p:sp>
        <p:nvSpPr>
          <p:cNvPr id="19460" name="AutoShape 4">
            <a:hlinkClick r:id="" action="ppaction://hlinkshowjump?jump=previousslide" highlightClick="1"/>
          </p:cNvPr>
          <p:cNvSpPr>
            <a:spLocks noChangeArrowheads="1"/>
          </p:cNvSpPr>
          <p:nvPr/>
        </p:nvSpPr>
        <p:spPr bwMode="auto">
          <a:xfrm>
            <a:off x="12954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9461" name="AutoShape 5">
            <a:hlinkClick r:id="" action="ppaction://hlinkshowjump?jump=firstslide" highlightClick="1"/>
          </p:cNvPr>
          <p:cNvSpPr>
            <a:spLocks noChangeArrowheads="1"/>
          </p:cNvSpPr>
          <p:nvPr/>
        </p:nvSpPr>
        <p:spPr bwMode="auto">
          <a:xfrm>
            <a:off x="45720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9462" name="AutoShape 6">
            <a:hlinkClick r:id="" action="ppaction://hlinkshowjump?jump=nextslide" highlightClick="1"/>
          </p:cNvPr>
          <p:cNvSpPr>
            <a:spLocks noChangeArrowheads="1"/>
          </p:cNvSpPr>
          <p:nvPr/>
        </p:nvSpPr>
        <p:spPr bwMode="auto">
          <a:xfrm>
            <a:off x="83058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pic>
        <p:nvPicPr>
          <p:cNvPr id="7" name="Picture 6"/>
          <p:cNvPicPr/>
          <p:nvPr/>
        </p:nvPicPr>
        <p:blipFill rotWithShape="1">
          <a:blip r:embed="rId2"/>
          <a:srcRect l="32779" t="44699" r="31947" b="43654"/>
          <a:stretch/>
        </p:blipFill>
        <p:spPr bwMode="auto">
          <a:xfrm>
            <a:off x="1691680" y="4365104"/>
            <a:ext cx="3240360" cy="1008112"/>
          </a:xfrm>
          <a:prstGeom prst="rect">
            <a:avLst/>
          </a:prstGeom>
          <a:ln>
            <a:noFill/>
          </a:ln>
          <a:extLst>
            <a:ext uri="{53640926-AAD7-44D8-BBD7-CCE9431645EC}">
              <a14:shadowObscured xmlns:a14="http://schemas.microsoft.com/office/drawing/2010/main"/>
            </a:ext>
          </a:extLst>
        </p:spPr>
      </p:pic>
      <p:sp>
        <p:nvSpPr>
          <p:cNvPr id="2" name="Rectangle 1"/>
          <p:cNvSpPr/>
          <p:nvPr/>
        </p:nvSpPr>
        <p:spPr bwMode="auto">
          <a:xfrm>
            <a:off x="5868144" y="4941168"/>
            <a:ext cx="2707531" cy="288032"/>
          </a:xfrm>
          <a:prstGeom prst="rect">
            <a:avLst/>
          </a:prstGeom>
          <a:solidFill>
            <a:schemeClr val="tx1"/>
          </a:solidFill>
          <a:ln w="9525" cap="flat" cmpd="sng" algn="ctr">
            <a:solidFill>
              <a:srgbClr val="00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bg2"/>
                </a:solidFill>
                <a:effectLst/>
                <a:latin typeface="Comic Sans MS" pitchFamily="66" charset="0"/>
              </a:rPr>
              <a:t>Telephone No:</a:t>
            </a:r>
          </a:p>
        </p:txBody>
      </p:sp>
      <p:sp>
        <p:nvSpPr>
          <p:cNvPr id="3" name="Rectangle 2"/>
          <p:cNvSpPr/>
          <p:nvPr/>
        </p:nvSpPr>
        <p:spPr bwMode="auto">
          <a:xfrm>
            <a:off x="5724128" y="4365104"/>
            <a:ext cx="3121422" cy="1008112"/>
          </a:xfrm>
          <a:prstGeom prst="rect">
            <a:avLst/>
          </a:prstGeom>
          <a:noFill/>
          <a:ln w="25400" cap="flat" cmpd="sng" algn="ctr">
            <a:solidFill>
              <a:srgbClr val="00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rgbClr val="FFFF00"/>
              </a:solidFill>
              <a:effectLst/>
              <a:latin typeface="Comic Sans MS" pitchFamily="66" charset="0"/>
            </a:endParaRPr>
          </a:p>
        </p:txBody>
      </p:sp>
    </p:spTree>
    <p:extLst>
      <p:ext uri="{BB962C8B-B14F-4D97-AF65-F5344CB8AC3E}">
        <p14:creationId xmlns:p14="http://schemas.microsoft.com/office/powerpoint/2010/main" val="34917724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219200" y="419100"/>
            <a:ext cx="7772400" cy="800100"/>
          </a:xfrm>
        </p:spPr>
        <p:txBody>
          <a:bodyPr>
            <a:normAutofit/>
          </a:bodyPr>
          <a:lstStyle/>
          <a:p>
            <a:pPr algn="ctr"/>
            <a:r>
              <a:rPr lang="en-GB" b="1" dirty="0" smtClean="0"/>
              <a:t>VALIDATION</a:t>
            </a:r>
            <a:endParaRPr lang="en-GB" b="1" dirty="0"/>
          </a:p>
        </p:txBody>
      </p:sp>
      <p:sp>
        <p:nvSpPr>
          <p:cNvPr id="19459" name="Text Box 3"/>
          <p:cNvSpPr txBox="1">
            <a:spLocks noChangeArrowheads="1"/>
          </p:cNvSpPr>
          <p:nvPr/>
        </p:nvSpPr>
        <p:spPr bwMode="auto">
          <a:xfrm>
            <a:off x="1143000" y="2057400"/>
            <a:ext cx="8001000" cy="4570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smtClean="0">
                <a:solidFill>
                  <a:srgbClr val="FFFFFF"/>
                </a:solidFill>
                <a:effectLst>
                  <a:outerShdw blurRad="38100" dist="38100" dir="2700000" algn="tl">
                    <a:srgbClr val="000000"/>
                  </a:outerShdw>
                </a:effectLst>
              </a:rPr>
              <a:t>Data </a:t>
            </a:r>
            <a:r>
              <a:rPr lang="en-GB" sz="2400" dirty="0">
                <a:solidFill>
                  <a:srgbClr val="FFFFFF"/>
                </a:solidFill>
                <a:effectLst>
                  <a:outerShdw blurRad="38100" dist="38100" dir="2700000" algn="tl">
                    <a:srgbClr val="000000"/>
                  </a:outerShdw>
                </a:effectLst>
              </a:rPr>
              <a:t>is </a:t>
            </a:r>
            <a:r>
              <a:rPr lang="en-GB" sz="2400" b="1" dirty="0">
                <a:solidFill>
                  <a:srgbClr val="66FFFF"/>
                </a:solidFill>
                <a:effectLst>
                  <a:outerShdw blurRad="38100" dist="38100" dir="2700000" algn="tl">
                    <a:srgbClr val="000000"/>
                  </a:outerShdw>
                </a:effectLst>
              </a:rPr>
              <a:t>validated </a:t>
            </a:r>
            <a:r>
              <a:rPr lang="en-GB" sz="2400" dirty="0">
                <a:solidFill>
                  <a:srgbClr val="FFFFFF"/>
                </a:solidFill>
                <a:effectLst>
                  <a:outerShdw blurRad="38100" dist="38100" dir="2700000" algn="tl">
                    <a:srgbClr val="000000"/>
                  </a:outerShdw>
                </a:effectLst>
              </a:rPr>
              <a:t>to check that it is allowable, sensible and within allowable limits</a:t>
            </a:r>
            <a:r>
              <a:rPr lang="en-GB" sz="2400" dirty="0" smtClean="0">
                <a:solidFill>
                  <a:srgbClr val="FFFFFF"/>
                </a:solidFill>
                <a:effectLst>
                  <a:outerShdw blurRad="38100" dist="38100" dir="2700000" algn="tl">
                    <a:srgbClr val="000000"/>
                  </a:outerShdw>
                </a:effectLst>
              </a:rPr>
              <a:t>.  Some </a:t>
            </a:r>
            <a:r>
              <a:rPr lang="en-GB" sz="2400" b="1" dirty="0">
                <a:solidFill>
                  <a:srgbClr val="66FFFF"/>
                </a:solidFill>
                <a:effectLst>
                  <a:outerShdw blurRad="38100" dist="38100" dir="2700000" algn="tl">
                    <a:srgbClr val="000000"/>
                  </a:outerShdw>
                </a:effectLst>
              </a:rPr>
              <a:t>validation </a:t>
            </a:r>
            <a:r>
              <a:rPr lang="en-GB" sz="2400" b="1" dirty="0" smtClean="0">
                <a:solidFill>
                  <a:srgbClr val="66FFFF"/>
                </a:solidFill>
                <a:effectLst>
                  <a:outerShdw blurRad="38100" dist="38100" dir="2700000" algn="tl">
                    <a:srgbClr val="000000"/>
                  </a:outerShdw>
                </a:effectLst>
              </a:rPr>
              <a:t>checks</a:t>
            </a:r>
            <a:r>
              <a:rPr lang="en-GB" sz="2400" dirty="0" smtClean="0">
                <a:solidFill>
                  <a:srgbClr val="FFFFFF"/>
                </a:solidFill>
                <a:effectLst>
                  <a:outerShdw blurRad="38100" dist="38100" dir="2700000" algn="tl">
                    <a:srgbClr val="000000"/>
                  </a:outerShdw>
                </a:effectLst>
              </a:rPr>
              <a:t> include:</a:t>
            </a:r>
          </a:p>
          <a:p>
            <a:pPr marL="342900" indent="-342900">
              <a:spcBef>
                <a:spcPct val="50000"/>
              </a:spcBef>
              <a:buFont typeface="Arial" pitchFamily="34" charset="0"/>
              <a:buChar char="•"/>
            </a:pPr>
            <a:r>
              <a:rPr lang="en-GB" sz="2400" b="1" dirty="0" smtClean="0">
                <a:solidFill>
                  <a:schemeClr val="tx2">
                    <a:lumMod val="50000"/>
                  </a:schemeClr>
                </a:solidFill>
                <a:effectLst>
                  <a:outerShdw blurRad="38100" dist="38100" dir="2700000" algn="tl">
                    <a:srgbClr val="000000">
                      <a:alpha val="43137"/>
                    </a:srgbClr>
                  </a:outerShdw>
                </a:effectLst>
              </a:rPr>
              <a:t>Range Checks </a:t>
            </a:r>
            <a:r>
              <a:rPr lang="en-GB" sz="2400" dirty="0" smtClean="0">
                <a:solidFill>
                  <a:srgbClr val="FFFFFF"/>
                </a:solidFill>
                <a:effectLst>
                  <a:outerShdw blurRad="38100" dist="38100" dir="2700000" algn="tl">
                    <a:srgbClr val="000000"/>
                  </a:outerShdw>
                </a:effectLst>
              </a:rPr>
              <a:t>– data must be within a certain range, eg a date cannot have more than 31 days or 12 months in it.</a:t>
            </a:r>
          </a:p>
          <a:p>
            <a:pPr marL="342900" indent="-342900">
              <a:spcBef>
                <a:spcPct val="50000"/>
              </a:spcBef>
              <a:buFont typeface="Arial" pitchFamily="34" charset="0"/>
              <a:buChar char="•"/>
            </a:pPr>
            <a:r>
              <a:rPr lang="en-GB" sz="2400" b="1" dirty="0" smtClean="0">
                <a:solidFill>
                  <a:schemeClr val="tx2">
                    <a:lumMod val="50000"/>
                  </a:schemeClr>
                </a:solidFill>
                <a:effectLst>
                  <a:outerShdw blurRad="38100" dist="38100" dir="2700000" algn="tl">
                    <a:srgbClr val="000000">
                      <a:alpha val="43137"/>
                    </a:srgbClr>
                  </a:outerShdw>
                </a:effectLst>
              </a:rPr>
              <a:t>Restricted Choice </a:t>
            </a:r>
            <a:r>
              <a:rPr lang="en-GB" sz="2400" dirty="0" smtClean="0">
                <a:solidFill>
                  <a:srgbClr val="FFFFFF"/>
                </a:solidFill>
                <a:effectLst>
                  <a:outerShdw blurRad="38100" dist="38100" dir="2700000" algn="tl">
                    <a:srgbClr val="000000"/>
                  </a:outerShdw>
                </a:effectLst>
              </a:rPr>
              <a:t>– data must be</a:t>
            </a:r>
          </a:p>
          <a:p>
            <a:pPr>
              <a:spcBef>
                <a:spcPct val="50000"/>
              </a:spcBef>
            </a:pPr>
            <a:r>
              <a:rPr lang="en-GB" sz="2400" dirty="0" smtClean="0">
                <a:solidFill>
                  <a:srgbClr val="FFFFFF"/>
                </a:solidFill>
                <a:effectLst>
                  <a:outerShdw blurRad="38100" dist="38100" dir="2700000" algn="tl">
                    <a:srgbClr val="000000"/>
                  </a:outerShdw>
                </a:effectLst>
              </a:rPr>
              <a:t>    selected from a drop-down menu.</a:t>
            </a:r>
          </a:p>
          <a:p>
            <a:pPr>
              <a:spcBef>
                <a:spcPct val="50000"/>
              </a:spcBef>
            </a:pPr>
            <a:endParaRPr lang="en-GB" sz="2400" dirty="0">
              <a:solidFill>
                <a:srgbClr val="FFFFFF"/>
              </a:solidFill>
              <a:effectLst>
                <a:outerShdw blurRad="38100" dist="38100" dir="2700000" algn="tl">
                  <a:srgbClr val="000000"/>
                </a:outerShdw>
              </a:effectLst>
            </a:endParaRPr>
          </a:p>
          <a:p>
            <a:pPr>
              <a:spcBef>
                <a:spcPct val="50000"/>
              </a:spcBef>
            </a:pPr>
            <a:endParaRPr lang="en-GB" dirty="0">
              <a:solidFill>
                <a:srgbClr val="FFFFFF"/>
              </a:solidFill>
              <a:effectLst>
                <a:outerShdw blurRad="38100" dist="38100" dir="2700000" algn="tl">
                  <a:srgbClr val="000000"/>
                </a:outerShdw>
              </a:effectLst>
            </a:endParaRPr>
          </a:p>
        </p:txBody>
      </p:sp>
      <p:sp>
        <p:nvSpPr>
          <p:cNvPr id="19460" name="AutoShape 4">
            <a:hlinkClick r:id="" action="ppaction://hlinkshowjump?jump=previousslide" highlightClick="1"/>
          </p:cNvPr>
          <p:cNvSpPr>
            <a:spLocks noChangeArrowheads="1"/>
          </p:cNvSpPr>
          <p:nvPr/>
        </p:nvSpPr>
        <p:spPr bwMode="auto">
          <a:xfrm>
            <a:off x="12954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9461" name="AutoShape 5">
            <a:hlinkClick r:id="" action="ppaction://hlinkshowjump?jump=firstslide" highlightClick="1"/>
          </p:cNvPr>
          <p:cNvSpPr>
            <a:spLocks noChangeArrowheads="1"/>
          </p:cNvSpPr>
          <p:nvPr/>
        </p:nvSpPr>
        <p:spPr bwMode="auto">
          <a:xfrm>
            <a:off x="45720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9462" name="AutoShape 6">
            <a:hlinkClick r:id="" action="ppaction://hlinkshowjump?jump=nextslide" highlightClick="1"/>
          </p:cNvPr>
          <p:cNvSpPr>
            <a:spLocks noChangeArrowheads="1"/>
          </p:cNvSpPr>
          <p:nvPr/>
        </p:nvSpPr>
        <p:spPr bwMode="auto">
          <a:xfrm>
            <a:off x="83058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pic>
        <p:nvPicPr>
          <p:cNvPr id="7" name="Picture 6"/>
          <p:cNvPicPr/>
          <p:nvPr/>
        </p:nvPicPr>
        <p:blipFill rotWithShape="1">
          <a:blip r:embed="rId2"/>
          <a:srcRect l="48253" t="22246" r="44366" b="61948"/>
          <a:stretch/>
        </p:blipFill>
        <p:spPr bwMode="auto">
          <a:xfrm>
            <a:off x="6948264" y="4562212"/>
            <a:ext cx="936104" cy="1603092"/>
          </a:xfrm>
          <a:prstGeom prst="rect">
            <a:avLst/>
          </a:prstGeom>
          <a:ln w="25400">
            <a:solidFill>
              <a:schemeClr val="accent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02216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371600" y="228600"/>
            <a:ext cx="7772400" cy="1143000"/>
          </a:xfrm>
        </p:spPr>
        <p:txBody>
          <a:bodyPr>
            <a:normAutofit/>
          </a:bodyPr>
          <a:lstStyle/>
          <a:p>
            <a:pPr algn="ctr"/>
            <a:r>
              <a:rPr lang="en-GB" b="1"/>
              <a:t>ADDING  AND  ALTERING  RECORDS  IN  A  DATABASE</a:t>
            </a:r>
          </a:p>
        </p:txBody>
      </p:sp>
      <p:sp>
        <p:nvSpPr>
          <p:cNvPr id="9219" name="Text Box 3"/>
          <p:cNvSpPr txBox="1">
            <a:spLocks noChangeArrowheads="1"/>
          </p:cNvSpPr>
          <p:nvPr/>
        </p:nvSpPr>
        <p:spPr bwMode="auto">
          <a:xfrm>
            <a:off x="1295400" y="2133600"/>
            <a:ext cx="73152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a:solidFill>
                  <a:srgbClr val="FFFFFF"/>
                </a:solidFill>
                <a:effectLst>
                  <a:outerShdw blurRad="38100" dist="38100" dir="2700000" algn="tl">
                    <a:srgbClr val="000000"/>
                  </a:outerShdw>
                </a:effectLst>
              </a:rPr>
              <a:t>Once you have created the basic record structure (by creating the </a:t>
            </a:r>
            <a:r>
              <a:rPr lang="en-GB" sz="2400" dirty="0">
                <a:solidFill>
                  <a:schemeClr val="tx2">
                    <a:lumMod val="50000"/>
                  </a:schemeClr>
                </a:solidFill>
                <a:effectLst>
                  <a:outerShdw blurRad="38100" dist="38100" dir="2700000" algn="tl">
                    <a:srgbClr val="000000"/>
                  </a:outerShdw>
                </a:effectLst>
              </a:rPr>
              <a:t>fields</a:t>
            </a:r>
            <a:r>
              <a:rPr lang="en-GB" sz="2400" dirty="0">
                <a:solidFill>
                  <a:srgbClr val="FFFFFF"/>
                </a:solidFill>
                <a:effectLst>
                  <a:outerShdw blurRad="38100" dist="38100" dir="2700000" algn="tl">
                    <a:srgbClr val="000000"/>
                  </a:outerShdw>
                </a:effectLst>
              </a:rPr>
              <a:t>) you can begin adding information to each </a:t>
            </a:r>
            <a:r>
              <a:rPr lang="en-GB" sz="2400" dirty="0">
                <a:solidFill>
                  <a:schemeClr val="tx2">
                    <a:lumMod val="50000"/>
                  </a:schemeClr>
                </a:solidFill>
                <a:effectLst>
                  <a:outerShdw blurRad="38100" dist="38100" dir="2700000" algn="tl">
                    <a:srgbClr val="000000"/>
                  </a:outerShdw>
                </a:effectLst>
              </a:rPr>
              <a:t>record</a:t>
            </a:r>
            <a:r>
              <a:rPr lang="en-GB" sz="2400" dirty="0">
                <a:solidFill>
                  <a:srgbClr val="FFFFFF"/>
                </a:solidFill>
                <a:effectLst>
                  <a:outerShdw blurRad="38100" dist="38100" dir="2700000" algn="tl">
                    <a:srgbClr val="000000"/>
                  </a:outerShdw>
                </a:effectLst>
              </a:rPr>
              <a:t>.  Some database applications allow you to </a:t>
            </a:r>
            <a:r>
              <a:rPr lang="en-GB" sz="2400" dirty="0">
                <a:solidFill>
                  <a:schemeClr val="tx2">
                    <a:lumMod val="50000"/>
                  </a:schemeClr>
                </a:solidFill>
                <a:effectLst>
                  <a:outerShdw blurRad="38100" dist="38100" dir="2700000" algn="tl">
                    <a:srgbClr val="000000"/>
                  </a:outerShdw>
                </a:effectLst>
              </a:rPr>
              <a:t>alter the record format</a:t>
            </a:r>
            <a:r>
              <a:rPr lang="en-GB" sz="2400" dirty="0">
                <a:solidFill>
                  <a:srgbClr val="FFFFFF"/>
                </a:solidFill>
                <a:effectLst>
                  <a:outerShdw blurRad="38100" dist="38100" dir="2700000" algn="tl">
                    <a:srgbClr val="000000"/>
                  </a:outerShdw>
                </a:effectLst>
              </a:rPr>
              <a:t> by adding new fields or deleting existing ones.  You will also be able to change the type and size of the fields.</a:t>
            </a:r>
          </a:p>
        </p:txBody>
      </p:sp>
      <p:sp>
        <p:nvSpPr>
          <p:cNvPr id="9220" name="AutoShape 4">
            <a:hlinkClick r:id="" action="ppaction://hlinkshowjump?jump=previousslide" highlightClick="1"/>
          </p:cNvPr>
          <p:cNvSpPr>
            <a:spLocks noChangeArrowheads="1"/>
          </p:cNvSpPr>
          <p:nvPr/>
        </p:nvSpPr>
        <p:spPr bwMode="auto">
          <a:xfrm>
            <a:off x="12954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9221" name="AutoShape 5">
            <a:hlinkClick r:id="" action="ppaction://hlinkshowjump?jump=firstslide" highlightClick="1"/>
          </p:cNvPr>
          <p:cNvSpPr>
            <a:spLocks noChangeArrowheads="1"/>
          </p:cNvSpPr>
          <p:nvPr/>
        </p:nvSpPr>
        <p:spPr bwMode="auto">
          <a:xfrm>
            <a:off x="4648200" y="60198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9222" name="AutoShape 6">
            <a:hlinkClick r:id="" action="ppaction://hlinkshowjump?jump=nextslide" highlightClick="1"/>
          </p:cNvPr>
          <p:cNvSpPr>
            <a:spLocks noChangeArrowheads="1"/>
          </p:cNvSpPr>
          <p:nvPr/>
        </p:nvSpPr>
        <p:spPr bwMode="auto">
          <a:xfrm>
            <a:off x="7924800" y="60198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pic>
        <p:nvPicPr>
          <p:cNvPr id="9224" name="Picture 8" descr="j007882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0" y="4495800"/>
            <a:ext cx="2771775" cy="1552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4935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371600" y="457200"/>
            <a:ext cx="7772400" cy="685800"/>
          </a:xfrm>
        </p:spPr>
        <p:txBody>
          <a:bodyPr>
            <a:normAutofit/>
          </a:bodyPr>
          <a:lstStyle/>
          <a:p>
            <a:pPr algn="ctr"/>
            <a:r>
              <a:rPr lang="en-GB" b="1"/>
              <a:t>SEARCHING  A  DATABASE</a:t>
            </a:r>
          </a:p>
        </p:txBody>
      </p:sp>
      <p:sp>
        <p:nvSpPr>
          <p:cNvPr id="12291" name="Text Box 3"/>
          <p:cNvSpPr txBox="1">
            <a:spLocks noChangeArrowheads="1"/>
          </p:cNvSpPr>
          <p:nvPr/>
        </p:nvSpPr>
        <p:spPr bwMode="auto">
          <a:xfrm>
            <a:off x="1143000" y="2276872"/>
            <a:ext cx="800100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Clr>
                <a:srgbClr val="99CCFF"/>
              </a:buClr>
              <a:buFont typeface="Symbol" pitchFamily="18" charset="2"/>
              <a:buNone/>
            </a:pPr>
            <a:r>
              <a:rPr lang="en-GB" sz="2400" dirty="0" smtClean="0">
                <a:solidFill>
                  <a:srgbClr val="99CCFF"/>
                </a:solidFill>
                <a:effectLst>
                  <a:outerShdw blurRad="38100" dist="38100" dir="2700000" algn="tl">
                    <a:srgbClr val="000000"/>
                  </a:outerShdw>
                </a:effectLst>
              </a:rPr>
              <a:t>A </a:t>
            </a:r>
            <a:r>
              <a:rPr lang="en-GB" sz="2400" b="1" dirty="0" smtClean="0">
                <a:solidFill>
                  <a:srgbClr val="FFFF00"/>
                </a:solidFill>
                <a:effectLst>
                  <a:outerShdw blurRad="38100" dist="38100" dir="2700000" algn="tl">
                    <a:srgbClr val="000000"/>
                  </a:outerShdw>
                </a:effectLst>
              </a:rPr>
              <a:t>DATABASE</a:t>
            </a:r>
            <a:r>
              <a:rPr lang="en-GB" sz="2400" dirty="0" smtClean="0">
                <a:solidFill>
                  <a:srgbClr val="99CCFF"/>
                </a:solidFill>
                <a:effectLst>
                  <a:outerShdw blurRad="38100" dist="38100" dir="2700000" algn="tl">
                    <a:srgbClr val="000000"/>
                  </a:outerShdw>
                </a:effectLst>
              </a:rPr>
              <a:t> can be queried </a:t>
            </a:r>
            <a:r>
              <a:rPr lang="en-GB" sz="2400" b="1" dirty="0" smtClean="0">
                <a:solidFill>
                  <a:srgbClr val="FFFF00"/>
                </a:solidFill>
                <a:effectLst>
                  <a:outerShdw blurRad="38100" dist="38100" dir="2700000" algn="tl">
                    <a:srgbClr val="000000"/>
                  </a:outerShdw>
                </a:effectLst>
              </a:rPr>
              <a:t>(searched) </a:t>
            </a:r>
            <a:r>
              <a:rPr lang="en-GB" sz="2400" dirty="0" smtClean="0">
                <a:solidFill>
                  <a:srgbClr val="99CCFF"/>
                </a:solidFill>
                <a:effectLst>
                  <a:outerShdw blurRad="38100" dist="38100" dir="2700000" algn="tl">
                    <a:srgbClr val="000000"/>
                  </a:outerShdw>
                </a:effectLst>
              </a:rPr>
              <a:t>for information in two ways:</a:t>
            </a:r>
          </a:p>
          <a:p>
            <a:pPr>
              <a:spcBef>
                <a:spcPct val="50000"/>
              </a:spcBef>
              <a:buClr>
                <a:srgbClr val="99CCFF"/>
              </a:buClr>
              <a:buFont typeface="Symbol" pitchFamily="18" charset="2"/>
              <a:buNone/>
            </a:pPr>
            <a:r>
              <a:rPr lang="en-GB" sz="2400" dirty="0" smtClean="0">
                <a:solidFill>
                  <a:srgbClr val="99CCFF"/>
                </a:solidFill>
                <a:effectLst>
                  <a:outerShdw blurRad="38100" dist="38100" dir="2700000" algn="tl">
                    <a:srgbClr val="000000"/>
                  </a:outerShdw>
                </a:effectLst>
              </a:rPr>
              <a:t>A </a:t>
            </a:r>
            <a:r>
              <a:rPr lang="en-GB" sz="2400" b="1" dirty="0" smtClean="0">
                <a:solidFill>
                  <a:srgbClr val="FFFF00"/>
                </a:solidFill>
                <a:effectLst>
                  <a:outerShdw blurRad="38100" dist="38100" dir="2700000" algn="tl">
                    <a:srgbClr val="000000"/>
                  </a:outerShdw>
                </a:effectLst>
              </a:rPr>
              <a:t>simple search </a:t>
            </a:r>
            <a:r>
              <a:rPr lang="en-GB" sz="2400" dirty="0" smtClean="0">
                <a:solidFill>
                  <a:srgbClr val="99CCFF"/>
                </a:solidFill>
                <a:effectLst>
                  <a:outerShdw blurRad="38100" dist="38100" dir="2700000" algn="tl">
                    <a:srgbClr val="000000"/>
                  </a:outerShdw>
                </a:effectLst>
              </a:rPr>
              <a:t>– which is searching on one field or a </a:t>
            </a:r>
            <a:r>
              <a:rPr lang="en-GB" sz="2400" b="1" dirty="0" smtClean="0">
                <a:solidFill>
                  <a:srgbClr val="FFFF00"/>
                </a:solidFill>
                <a:effectLst>
                  <a:outerShdw blurRad="38100" dist="38100" dir="2700000" algn="tl">
                    <a:srgbClr val="000000"/>
                  </a:outerShdw>
                </a:effectLst>
              </a:rPr>
              <a:t>complex search </a:t>
            </a:r>
            <a:r>
              <a:rPr lang="en-GB" sz="2400" dirty="0" smtClean="0">
                <a:solidFill>
                  <a:srgbClr val="99CCFF"/>
                </a:solidFill>
                <a:effectLst>
                  <a:outerShdw blurRad="38100" dist="38100" dir="2700000" algn="tl">
                    <a:srgbClr val="000000"/>
                  </a:outerShdw>
                </a:effectLst>
              </a:rPr>
              <a:t>searching on more than one field.</a:t>
            </a:r>
          </a:p>
          <a:p>
            <a:pPr>
              <a:spcBef>
                <a:spcPct val="50000"/>
              </a:spcBef>
              <a:buClr>
                <a:srgbClr val="99CCFF"/>
              </a:buClr>
              <a:buFont typeface="Symbol" pitchFamily="18" charset="2"/>
              <a:buNone/>
            </a:pPr>
            <a:r>
              <a:rPr lang="en-GB" sz="2400" dirty="0" smtClean="0">
                <a:solidFill>
                  <a:srgbClr val="99CCFF"/>
                </a:solidFill>
                <a:effectLst>
                  <a:outerShdw blurRad="38100" dist="38100" dir="2700000" algn="tl">
                    <a:srgbClr val="000000"/>
                  </a:outerShdw>
                </a:effectLst>
              </a:rPr>
              <a:t>The </a:t>
            </a:r>
            <a:r>
              <a:rPr lang="en-GB" sz="2400" b="1" dirty="0" smtClean="0">
                <a:solidFill>
                  <a:srgbClr val="FFFF00"/>
                </a:solidFill>
                <a:effectLst>
                  <a:outerShdw blurRad="38100" dist="38100" dir="2700000" algn="tl">
                    <a:srgbClr val="000000"/>
                  </a:outerShdw>
                </a:effectLst>
              </a:rPr>
              <a:t>advantage of using complex searches </a:t>
            </a:r>
            <a:r>
              <a:rPr lang="en-GB" sz="2400" dirty="0" smtClean="0">
                <a:solidFill>
                  <a:srgbClr val="99CCFF"/>
                </a:solidFill>
                <a:effectLst>
                  <a:outerShdw blurRad="38100" dist="38100" dir="2700000" algn="tl">
                    <a:srgbClr val="000000"/>
                  </a:outerShdw>
                </a:effectLst>
              </a:rPr>
              <a:t>is that it narrows down the information you receive, making it easier to fined the precise information you are looking for.</a:t>
            </a:r>
            <a:endParaRPr lang="en-GB" sz="2400" dirty="0">
              <a:solidFill>
                <a:srgbClr val="99CCFF"/>
              </a:solidFill>
              <a:effectLst>
                <a:outerShdw blurRad="38100" dist="38100" dir="2700000" algn="tl">
                  <a:srgbClr val="000000"/>
                </a:outerShdw>
              </a:effectLst>
            </a:endParaRPr>
          </a:p>
        </p:txBody>
      </p:sp>
      <p:sp>
        <p:nvSpPr>
          <p:cNvPr id="12292" name="AutoShape 4">
            <a:hlinkClick r:id="" action="ppaction://hlinkshowjump?jump=previousslide" highlightClick="1"/>
          </p:cNvPr>
          <p:cNvSpPr>
            <a:spLocks noChangeArrowheads="1"/>
          </p:cNvSpPr>
          <p:nvPr/>
        </p:nvSpPr>
        <p:spPr bwMode="auto">
          <a:xfrm>
            <a:off x="12954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2293" name="AutoShape 5">
            <a:hlinkClick r:id="" action="ppaction://hlinkshowjump?jump=firstslide" highlightClick="1"/>
          </p:cNvPr>
          <p:cNvSpPr>
            <a:spLocks noChangeArrowheads="1"/>
          </p:cNvSpPr>
          <p:nvPr/>
        </p:nvSpPr>
        <p:spPr bwMode="auto">
          <a:xfrm>
            <a:off x="46482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2294" name="AutoShape 6">
            <a:hlinkClick r:id="" action="ppaction://hlinkshowjump?jump=nextslide" highlightClick="1"/>
          </p:cNvPr>
          <p:cNvSpPr>
            <a:spLocks noChangeArrowheads="1"/>
          </p:cNvSpPr>
          <p:nvPr/>
        </p:nvSpPr>
        <p:spPr bwMode="auto">
          <a:xfrm>
            <a:off x="83058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30500808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219200" y="419100"/>
            <a:ext cx="7772400" cy="723900"/>
          </a:xfrm>
        </p:spPr>
        <p:txBody>
          <a:bodyPr>
            <a:normAutofit/>
          </a:bodyPr>
          <a:lstStyle/>
          <a:p>
            <a:pPr algn="ctr"/>
            <a:r>
              <a:rPr lang="en-GB" b="1"/>
              <a:t>SEARCHING  A  DATABASE</a:t>
            </a:r>
          </a:p>
        </p:txBody>
      </p:sp>
      <p:sp>
        <p:nvSpPr>
          <p:cNvPr id="13315" name="Text Box 3"/>
          <p:cNvSpPr txBox="1">
            <a:spLocks noChangeArrowheads="1"/>
          </p:cNvSpPr>
          <p:nvPr/>
        </p:nvSpPr>
        <p:spPr bwMode="auto">
          <a:xfrm>
            <a:off x="1143000" y="1905000"/>
            <a:ext cx="7702550" cy="280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sz="2200" b="1" dirty="0">
                <a:solidFill>
                  <a:srgbClr val="66FFFF"/>
                </a:solidFill>
                <a:effectLst>
                  <a:outerShdw blurRad="38100" dist="38100" dir="2700000" algn="tl">
                    <a:srgbClr val="000000"/>
                  </a:outerShdw>
                </a:effectLst>
              </a:rPr>
              <a:t>Linking Search </a:t>
            </a:r>
            <a:r>
              <a:rPr lang="en-GB" sz="2200" b="1" dirty="0" smtClean="0">
                <a:solidFill>
                  <a:srgbClr val="66FFFF"/>
                </a:solidFill>
                <a:effectLst>
                  <a:outerShdw blurRad="38100" dist="38100" dir="2700000" algn="tl">
                    <a:srgbClr val="000000"/>
                  </a:outerShdw>
                </a:effectLst>
              </a:rPr>
              <a:t>Options</a:t>
            </a:r>
            <a:r>
              <a:rPr lang="en-GB" sz="2200" b="1" dirty="0">
                <a:solidFill>
                  <a:srgbClr val="66FFFF"/>
                </a:solidFill>
                <a:effectLst>
                  <a:outerShdw blurRad="38100" dist="38100" dir="2700000" algn="tl">
                    <a:srgbClr val="000000"/>
                  </a:outerShdw>
                </a:effectLst>
              </a:rPr>
              <a:t>:</a:t>
            </a:r>
            <a:r>
              <a:rPr lang="en-GB" sz="2200" dirty="0" smtClean="0">
                <a:solidFill>
                  <a:srgbClr val="FFFFFF"/>
                </a:solidFill>
                <a:effectLst>
                  <a:outerShdw blurRad="38100" dist="38100" dir="2700000" algn="tl">
                    <a:srgbClr val="000000"/>
                  </a:outerShdw>
                </a:effectLst>
              </a:rPr>
              <a:t> You </a:t>
            </a:r>
            <a:r>
              <a:rPr lang="en-GB" sz="2200" dirty="0">
                <a:solidFill>
                  <a:srgbClr val="FFFFFF"/>
                </a:solidFill>
                <a:effectLst>
                  <a:outerShdw blurRad="38100" dist="38100" dir="2700000" algn="tl">
                    <a:srgbClr val="000000"/>
                  </a:outerShdw>
                </a:effectLst>
              </a:rPr>
              <a:t>can link </a:t>
            </a:r>
            <a:r>
              <a:rPr lang="en-GB" sz="2200" dirty="0">
                <a:solidFill>
                  <a:srgbClr val="66FFFF"/>
                </a:solidFill>
                <a:effectLst>
                  <a:outerShdw blurRad="38100" dist="38100" dir="2700000" algn="tl">
                    <a:srgbClr val="000000"/>
                  </a:outerShdw>
                </a:effectLst>
              </a:rPr>
              <a:t>the conditions</a:t>
            </a:r>
            <a:r>
              <a:rPr lang="en-GB" sz="2200" dirty="0">
                <a:solidFill>
                  <a:srgbClr val="FFFFFF"/>
                </a:solidFill>
                <a:effectLst>
                  <a:outerShdw blurRad="38100" dist="38100" dir="2700000" algn="tl">
                    <a:srgbClr val="000000"/>
                  </a:outerShdw>
                </a:effectLst>
              </a:rPr>
              <a:t> </a:t>
            </a:r>
            <a:r>
              <a:rPr lang="en-GB" sz="2200" dirty="0">
                <a:solidFill>
                  <a:srgbClr val="66FFFF"/>
                </a:solidFill>
                <a:effectLst>
                  <a:outerShdw blurRad="38100" dist="38100" dir="2700000" algn="tl">
                    <a:srgbClr val="000000"/>
                  </a:outerShdw>
                </a:effectLst>
              </a:rPr>
              <a:t>of a search in a field</a:t>
            </a:r>
            <a:r>
              <a:rPr lang="en-GB" sz="2200" dirty="0">
                <a:solidFill>
                  <a:srgbClr val="FFFFFF"/>
                </a:solidFill>
                <a:effectLst>
                  <a:outerShdw blurRad="38100" dist="38100" dir="2700000" algn="tl">
                    <a:srgbClr val="000000"/>
                  </a:outerShdw>
                </a:effectLst>
              </a:rPr>
              <a:t>  - by using </a:t>
            </a:r>
            <a:r>
              <a:rPr lang="en-GB" sz="2200" b="1" dirty="0">
                <a:solidFill>
                  <a:srgbClr val="66FFFF"/>
                </a:solidFill>
                <a:effectLst>
                  <a:outerShdw blurRad="38100" dist="38100" dir="2700000" algn="tl">
                    <a:srgbClr val="000000"/>
                  </a:outerShdw>
                </a:effectLst>
              </a:rPr>
              <a:t>AND</a:t>
            </a:r>
            <a:r>
              <a:rPr lang="en-GB" sz="2200" dirty="0">
                <a:solidFill>
                  <a:srgbClr val="FFFFFF"/>
                </a:solidFill>
                <a:effectLst>
                  <a:outerShdw blurRad="38100" dist="38100" dir="2700000" algn="tl">
                    <a:srgbClr val="000000"/>
                  </a:outerShdw>
                </a:effectLst>
              </a:rPr>
              <a:t> or </a:t>
            </a:r>
            <a:r>
              <a:rPr lang="en-GB" sz="2200" b="1" dirty="0" err="1">
                <a:solidFill>
                  <a:srgbClr val="66FFFF"/>
                </a:solidFill>
                <a:effectLst>
                  <a:outerShdw blurRad="38100" dist="38100" dir="2700000" algn="tl">
                    <a:srgbClr val="000000"/>
                  </a:outerShdw>
                </a:effectLst>
              </a:rPr>
              <a:t>OR</a:t>
            </a:r>
            <a:r>
              <a:rPr lang="en-GB" sz="2200" dirty="0">
                <a:solidFill>
                  <a:srgbClr val="FFFFFF"/>
                </a:solidFill>
                <a:effectLst>
                  <a:outerShdw blurRad="38100" dist="38100" dir="2700000" algn="tl">
                    <a:srgbClr val="000000"/>
                  </a:outerShdw>
                </a:effectLst>
              </a:rPr>
              <a:t> - at the end of the </a:t>
            </a:r>
            <a:r>
              <a:rPr lang="en-GB" sz="2200" dirty="0" smtClean="0">
                <a:solidFill>
                  <a:srgbClr val="FFFFFF"/>
                </a:solidFill>
                <a:effectLst>
                  <a:outerShdw blurRad="38100" dist="38100" dir="2700000" algn="tl">
                    <a:srgbClr val="000000"/>
                  </a:outerShdw>
                </a:effectLst>
              </a:rPr>
              <a:t>search and </a:t>
            </a:r>
            <a:r>
              <a:rPr lang="en-GB" sz="2200" dirty="0">
                <a:solidFill>
                  <a:srgbClr val="FFFFFF"/>
                </a:solidFill>
                <a:effectLst>
                  <a:outerShdw blurRad="38100" dist="38100" dir="2700000" algn="tl">
                    <a:srgbClr val="000000"/>
                  </a:outerShdw>
                </a:effectLst>
              </a:rPr>
              <a:t>all the records which match the set of </a:t>
            </a:r>
            <a:r>
              <a:rPr lang="en-GB" sz="2200" dirty="0" smtClean="0">
                <a:solidFill>
                  <a:srgbClr val="FFFFFF"/>
                </a:solidFill>
                <a:effectLst>
                  <a:outerShdw blurRad="38100" dist="38100" dir="2700000" algn="tl">
                    <a:srgbClr val="000000"/>
                  </a:outerShdw>
                </a:effectLst>
              </a:rPr>
              <a:t>conditions (criteria), </a:t>
            </a:r>
            <a:r>
              <a:rPr lang="en-GB" sz="2200" dirty="0">
                <a:solidFill>
                  <a:srgbClr val="FFFFFF"/>
                </a:solidFill>
                <a:effectLst>
                  <a:outerShdw blurRad="38100" dist="38100" dir="2700000" algn="tl">
                    <a:srgbClr val="000000"/>
                  </a:outerShdw>
                </a:effectLst>
              </a:rPr>
              <a:t>you have selected will be displayed, </a:t>
            </a:r>
            <a:r>
              <a:rPr lang="en-GB" sz="2200" dirty="0" err="1">
                <a:solidFill>
                  <a:srgbClr val="FFFFFF"/>
                </a:solidFill>
                <a:effectLst>
                  <a:outerShdw blurRad="38100" dist="38100" dir="2700000" algn="tl">
                    <a:srgbClr val="000000"/>
                  </a:outerShdw>
                </a:effectLst>
              </a:rPr>
              <a:t>eg</a:t>
            </a:r>
            <a:r>
              <a:rPr lang="en-GB" sz="2200" dirty="0">
                <a:solidFill>
                  <a:srgbClr val="FFFFFF"/>
                </a:solidFill>
                <a:effectLst>
                  <a:outerShdw blurRad="38100" dist="38100" dir="2700000" algn="tl">
                    <a:srgbClr val="000000"/>
                  </a:outerShdw>
                </a:effectLst>
              </a:rPr>
              <a:t> if we searched </a:t>
            </a:r>
            <a:r>
              <a:rPr lang="en-GB" sz="2200" dirty="0" smtClean="0">
                <a:solidFill>
                  <a:srgbClr val="FFFFFF"/>
                </a:solidFill>
                <a:effectLst>
                  <a:outerShdw blurRad="38100" dist="38100" dir="2700000" algn="tl">
                    <a:srgbClr val="000000"/>
                  </a:outerShdw>
                </a:effectLst>
              </a:rPr>
              <a:t>a </a:t>
            </a:r>
            <a:r>
              <a:rPr lang="en-GB" sz="2200" dirty="0">
                <a:solidFill>
                  <a:srgbClr val="FFFFFF"/>
                </a:solidFill>
                <a:effectLst>
                  <a:outerShdw blurRad="38100" dist="38100" dir="2700000" algn="tl">
                    <a:srgbClr val="000000"/>
                  </a:outerShdw>
                </a:effectLst>
              </a:rPr>
              <a:t>database for pupils whose “subject” is computing the result </a:t>
            </a:r>
            <a:r>
              <a:rPr lang="en-GB" sz="2200" dirty="0" smtClean="0">
                <a:solidFill>
                  <a:srgbClr val="FFFFFF"/>
                </a:solidFill>
                <a:effectLst>
                  <a:outerShdw blurRad="38100" dist="38100" dir="2700000" algn="tl">
                    <a:srgbClr val="000000"/>
                  </a:outerShdw>
                </a:effectLst>
              </a:rPr>
              <a:t>could </a:t>
            </a:r>
            <a:r>
              <a:rPr lang="en-GB" sz="2200" dirty="0">
                <a:solidFill>
                  <a:srgbClr val="FFFFFF"/>
                </a:solidFill>
                <a:effectLst>
                  <a:outerShdw blurRad="38100" dist="38100" dir="2700000" algn="tl">
                    <a:srgbClr val="000000"/>
                  </a:outerShdw>
                </a:effectLst>
              </a:rPr>
              <a:t>be 3 pupils - Hamilton, Easton and Adie - but if we add the condition that the “grade” is 1 -  this time the result is Adie.</a:t>
            </a:r>
            <a:endParaRPr lang="en-GB" sz="2200" b="1" dirty="0">
              <a:solidFill>
                <a:srgbClr val="FFFFFF"/>
              </a:solidFill>
              <a:effectLst>
                <a:outerShdw blurRad="38100" dist="38100" dir="2700000" algn="tl">
                  <a:srgbClr val="000000"/>
                </a:outerShdw>
              </a:effectLst>
            </a:endParaRPr>
          </a:p>
        </p:txBody>
      </p:sp>
      <p:sp>
        <p:nvSpPr>
          <p:cNvPr id="13316" name="AutoShape 4">
            <a:hlinkClick r:id="" action="ppaction://hlinkshowjump?jump=previousslide" highlightClick="1"/>
          </p:cNvPr>
          <p:cNvSpPr>
            <a:spLocks noChangeArrowheads="1"/>
          </p:cNvSpPr>
          <p:nvPr/>
        </p:nvSpPr>
        <p:spPr bwMode="auto">
          <a:xfrm>
            <a:off x="10668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3317" name="AutoShape 5">
            <a:hlinkClick r:id="" action="ppaction://hlinkshowjump?jump=firstslide" highlightClick="1"/>
          </p:cNvPr>
          <p:cNvSpPr>
            <a:spLocks noChangeArrowheads="1"/>
          </p:cNvSpPr>
          <p:nvPr/>
        </p:nvSpPr>
        <p:spPr bwMode="auto">
          <a:xfrm>
            <a:off x="47244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3318" name="AutoShape 6">
            <a:hlinkClick r:id="" action="ppaction://hlinkshowjump?jump=nextslide" highlightClick="1"/>
          </p:cNvPr>
          <p:cNvSpPr>
            <a:spLocks noChangeArrowheads="1"/>
          </p:cNvSpPr>
          <p:nvPr/>
        </p:nvSpPr>
        <p:spPr bwMode="auto">
          <a:xfrm>
            <a:off x="83058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pic>
        <p:nvPicPr>
          <p:cNvPr id="7" name="Picture 6"/>
          <p:cNvPicPr/>
          <p:nvPr/>
        </p:nvPicPr>
        <p:blipFill rotWithShape="1">
          <a:blip r:embed="rId2"/>
          <a:srcRect l="22130" t="23285" r="37104" b="57789"/>
          <a:stretch/>
        </p:blipFill>
        <p:spPr bwMode="auto">
          <a:xfrm>
            <a:off x="2546003" y="4715924"/>
            <a:ext cx="4896544" cy="1094626"/>
          </a:xfrm>
          <a:prstGeom prst="rect">
            <a:avLst/>
          </a:prstGeom>
          <a:ln w="25400">
            <a:solidFill>
              <a:srgbClr val="00FFFF"/>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560987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219200" y="419100"/>
            <a:ext cx="7772400" cy="723900"/>
          </a:xfrm>
        </p:spPr>
        <p:txBody>
          <a:bodyPr>
            <a:normAutofit/>
          </a:bodyPr>
          <a:lstStyle/>
          <a:p>
            <a:pPr algn="ctr"/>
            <a:r>
              <a:rPr lang="en-GB" b="1"/>
              <a:t>KEYWORDS</a:t>
            </a:r>
          </a:p>
        </p:txBody>
      </p:sp>
      <p:sp>
        <p:nvSpPr>
          <p:cNvPr id="21507" name="Text Box 3"/>
          <p:cNvSpPr txBox="1">
            <a:spLocks noChangeArrowheads="1"/>
          </p:cNvSpPr>
          <p:nvPr/>
        </p:nvSpPr>
        <p:spPr bwMode="auto">
          <a:xfrm>
            <a:off x="1143000" y="1905000"/>
            <a:ext cx="7620000"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a:solidFill>
                  <a:srgbClr val="FFFFFF"/>
                </a:solidFill>
                <a:effectLst>
                  <a:outerShdw blurRad="38100" dist="38100" dir="2700000" algn="tl">
                    <a:srgbClr val="000000"/>
                  </a:outerShdw>
                </a:effectLst>
              </a:rPr>
              <a:t>A </a:t>
            </a:r>
            <a:r>
              <a:rPr lang="en-GB" sz="2400" b="1" dirty="0">
                <a:solidFill>
                  <a:srgbClr val="66FFFF"/>
                </a:solidFill>
                <a:effectLst>
                  <a:outerShdw blurRad="38100" dist="38100" dir="2700000" algn="tl">
                    <a:srgbClr val="000000"/>
                  </a:outerShdw>
                </a:effectLst>
              </a:rPr>
              <a:t>keyword </a:t>
            </a:r>
            <a:r>
              <a:rPr lang="en-GB" sz="2400" dirty="0">
                <a:solidFill>
                  <a:srgbClr val="FFFFFF"/>
                </a:solidFill>
                <a:effectLst>
                  <a:outerShdw blurRad="38100" dist="38100" dir="2700000" algn="tl">
                    <a:srgbClr val="000000"/>
                  </a:outerShdw>
                </a:effectLst>
              </a:rPr>
              <a:t>is a text or code that is stored in a </a:t>
            </a:r>
            <a:r>
              <a:rPr lang="en-GB" sz="2400" b="1" dirty="0">
                <a:solidFill>
                  <a:srgbClr val="66FFFF"/>
                </a:solidFill>
                <a:effectLst>
                  <a:outerShdw blurRad="38100" dist="38100" dir="2700000" algn="tl">
                    <a:srgbClr val="000000"/>
                  </a:outerShdw>
                </a:effectLst>
              </a:rPr>
              <a:t>key</a:t>
            </a:r>
            <a:r>
              <a:rPr lang="en-GB" sz="2400" dirty="0">
                <a:solidFill>
                  <a:srgbClr val="FFFFFF"/>
                </a:solidFill>
                <a:effectLst>
                  <a:outerShdw blurRad="38100" dist="38100" dir="2700000" algn="tl">
                    <a:srgbClr val="000000"/>
                  </a:outerShdw>
                </a:effectLst>
              </a:rPr>
              <a:t> </a:t>
            </a:r>
            <a:r>
              <a:rPr lang="en-GB" sz="2400" b="1" dirty="0">
                <a:solidFill>
                  <a:srgbClr val="66FFFF"/>
                </a:solidFill>
                <a:effectLst>
                  <a:outerShdw blurRad="38100" dist="38100" dir="2700000" algn="tl">
                    <a:srgbClr val="000000"/>
                  </a:outerShdw>
                </a:effectLst>
              </a:rPr>
              <a:t>field </a:t>
            </a:r>
            <a:r>
              <a:rPr lang="en-GB" sz="2400" dirty="0">
                <a:solidFill>
                  <a:srgbClr val="FFFFFF"/>
                </a:solidFill>
                <a:effectLst>
                  <a:outerShdw blurRad="38100" dist="38100" dir="2700000" algn="tl">
                    <a:srgbClr val="000000"/>
                  </a:outerShdw>
                </a:effectLst>
              </a:rPr>
              <a:t>and is used to conduct searches and sorts.  Some systems use the term </a:t>
            </a:r>
            <a:r>
              <a:rPr lang="en-GB" sz="2400" b="1" dirty="0">
                <a:solidFill>
                  <a:srgbClr val="66FFFF"/>
                </a:solidFill>
                <a:effectLst>
                  <a:outerShdw blurRad="38100" dist="38100" dir="2700000" algn="tl">
                    <a:srgbClr val="000000"/>
                  </a:outerShdw>
                </a:effectLst>
              </a:rPr>
              <a:t>string</a:t>
            </a:r>
            <a:r>
              <a:rPr lang="en-GB" sz="2400" dirty="0">
                <a:solidFill>
                  <a:srgbClr val="FFFFFF"/>
                </a:solidFill>
                <a:effectLst>
                  <a:outerShdw blurRad="38100" dist="38100" dir="2700000" algn="tl">
                    <a:srgbClr val="000000"/>
                  </a:outerShdw>
                </a:effectLst>
              </a:rPr>
              <a:t> instead of </a:t>
            </a:r>
            <a:r>
              <a:rPr lang="en-GB" sz="2400" b="1" dirty="0">
                <a:solidFill>
                  <a:srgbClr val="66FFFF"/>
                </a:solidFill>
                <a:effectLst>
                  <a:outerShdw blurRad="38100" dist="38100" dir="2700000" algn="tl">
                    <a:srgbClr val="000000"/>
                  </a:outerShdw>
                </a:effectLst>
              </a:rPr>
              <a:t>keyword.</a:t>
            </a:r>
            <a:r>
              <a:rPr lang="en-GB" sz="2400" dirty="0">
                <a:solidFill>
                  <a:srgbClr val="FFFFFF"/>
                </a:solidFill>
                <a:effectLst>
                  <a:outerShdw blurRad="38100" dist="38100" dir="2700000" algn="tl">
                    <a:srgbClr val="000000"/>
                  </a:outerShdw>
                </a:effectLst>
              </a:rPr>
              <a:t>  For example each record in a file containing data about bank accounts would have a field named Account Number - this would contain a </a:t>
            </a:r>
            <a:r>
              <a:rPr lang="en-GB" sz="2400" b="1" dirty="0">
                <a:solidFill>
                  <a:srgbClr val="66FFFF"/>
                </a:solidFill>
                <a:effectLst>
                  <a:outerShdw blurRad="38100" dist="38100" dir="2700000" algn="tl">
                    <a:srgbClr val="000000"/>
                  </a:outerShdw>
                </a:effectLst>
              </a:rPr>
              <a:t>string </a:t>
            </a:r>
            <a:r>
              <a:rPr lang="en-GB" sz="2400" dirty="0">
                <a:solidFill>
                  <a:srgbClr val="FFFFFF"/>
                </a:solidFill>
                <a:effectLst>
                  <a:outerShdw blurRad="38100" dist="38100" dir="2700000" algn="tl">
                    <a:srgbClr val="000000"/>
                  </a:outerShdw>
                </a:effectLst>
              </a:rPr>
              <a:t>which is </a:t>
            </a:r>
            <a:r>
              <a:rPr lang="en-GB" sz="2400" b="1" dirty="0">
                <a:solidFill>
                  <a:srgbClr val="66FFFF"/>
                </a:solidFill>
                <a:effectLst>
                  <a:outerShdw blurRad="38100" dist="38100" dir="2700000" algn="tl">
                    <a:srgbClr val="000000"/>
                  </a:outerShdw>
                </a:effectLst>
              </a:rPr>
              <a:t>unique</a:t>
            </a:r>
            <a:r>
              <a:rPr lang="en-GB" sz="2400" dirty="0">
                <a:solidFill>
                  <a:srgbClr val="FFFFFF"/>
                </a:solidFill>
                <a:effectLst>
                  <a:outerShdw blurRad="38100" dist="38100" dir="2700000" algn="tl">
                    <a:srgbClr val="000000"/>
                  </a:outerShdw>
                </a:effectLst>
              </a:rPr>
              <a:t> to that record such as 714568.</a:t>
            </a:r>
          </a:p>
          <a:p>
            <a:pPr>
              <a:spcBef>
                <a:spcPct val="50000"/>
              </a:spcBef>
            </a:pPr>
            <a:r>
              <a:rPr lang="en-GB" sz="2400" dirty="0">
                <a:solidFill>
                  <a:srgbClr val="FFFFFF"/>
                </a:solidFill>
                <a:effectLst>
                  <a:outerShdw blurRad="38100" dist="38100" dir="2700000" algn="tl">
                    <a:srgbClr val="000000"/>
                  </a:outerShdw>
                </a:effectLst>
              </a:rPr>
              <a:t>By choosing your </a:t>
            </a:r>
            <a:r>
              <a:rPr lang="en-GB" sz="2400" b="1" dirty="0">
                <a:solidFill>
                  <a:srgbClr val="66FFFF"/>
                </a:solidFill>
                <a:effectLst>
                  <a:outerShdw blurRad="38100" dist="38100" dir="2700000" algn="tl">
                    <a:srgbClr val="000000"/>
                  </a:outerShdw>
                </a:effectLst>
              </a:rPr>
              <a:t>keywords</a:t>
            </a:r>
            <a:r>
              <a:rPr lang="en-GB" sz="2400" dirty="0">
                <a:solidFill>
                  <a:srgbClr val="FFFFFF"/>
                </a:solidFill>
                <a:effectLst>
                  <a:outerShdw blurRad="38100" dist="38100" dir="2700000" algn="tl">
                    <a:srgbClr val="000000"/>
                  </a:outerShdw>
                </a:effectLst>
              </a:rPr>
              <a:t> carefully you can save a lot of time when </a:t>
            </a:r>
            <a:r>
              <a:rPr lang="en-GB" sz="2400" dirty="0" smtClean="0">
                <a:solidFill>
                  <a:srgbClr val="FFFFFF"/>
                </a:solidFill>
                <a:effectLst>
                  <a:outerShdw blurRad="38100" dist="38100" dir="2700000" algn="tl">
                    <a:srgbClr val="000000"/>
                  </a:outerShdw>
                </a:effectLst>
              </a:rPr>
              <a:t> searching </a:t>
            </a:r>
            <a:r>
              <a:rPr lang="en-GB" sz="2400" dirty="0">
                <a:solidFill>
                  <a:srgbClr val="FFFFFF"/>
                </a:solidFill>
                <a:effectLst>
                  <a:outerShdw blurRad="38100" dist="38100" dir="2700000" algn="tl">
                    <a:srgbClr val="000000"/>
                  </a:outerShdw>
                </a:effectLst>
              </a:rPr>
              <a:t>databases.</a:t>
            </a:r>
          </a:p>
        </p:txBody>
      </p:sp>
      <p:sp>
        <p:nvSpPr>
          <p:cNvPr id="21508" name="AutoShape 4">
            <a:hlinkClick r:id="" action="ppaction://hlinkshowjump?jump=previousslide" highlightClick="1"/>
          </p:cNvPr>
          <p:cNvSpPr>
            <a:spLocks noChangeArrowheads="1"/>
          </p:cNvSpPr>
          <p:nvPr/>
        </p:nvSpPr>
        <p:spPr bwMode="auto">
          <a:xfrm>
            <a:off x="13716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21509" name="AutoShape 5">
            <a:hlinkClick r:id="" action="ppaction://hlinkshowjump?jump=firstslide" highlightClick="1"/>
          </p:cNvPr>
          <p:cNvSpPr>
            <a:spLocks noChangeArrowheads="1"/>
          </p:cNvSpPr>
          <p:nvPr/>
        </p:nvSpPr>
        <p:spPr bwMode="auto">
          <a:xfrm>
            <a:off x="48768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21510" name="AutoShape 6">
            <a:hlinkClick r:id="" action="ppaction://hlinkshowjump?jump=nextslide" highlightClick="1"/>
          </p:cNvPr>
          <p:cNvSpPr>
            <a:spLocks noChangeArrowheads="1"/>
          </p:cNvSpPr>
          <p:nvPr/>
        </p:nvSpPr>
        <p:spPr bwMode="auto">
          <a:xfrm>
            <a:off x="83058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pic>
        <p:nvPicPr>
          <p:cNvPr id="21511" name="Picture 7" descr="bd05135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34200" y="685800"/>
            <a:ext cx="1622425" cy="585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2679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19200" y="419100"/>
            <a:ext cx="7772400" cy="876300"/>
          </a:xfrm>
        </p:spPr>
        <p:txBody>
          <a:bodyPr/>
          <a:lstStyle/>
          <a:p>
            <a:pPr algn="ctr"/>
            <a:r>
              <a:rPr lang="en-GB" b="1"/>
              <a:t>SORTING  A  DATABASE</a:t>
            </a:r>
          </a:p>
        </p:txBody>
      </p:sp>
      <p:sp>
        <p:nvSpPr>
          <p:cNvPr id="14339" name="Text Box 3"/>
          <p:cNvSpPr txBox="1">
            <a:spLocks noChangeArrowheads="1"/>
          </p:cNvSpPr>
          <p:nvPr/>
        </p:nvSpPr>
        <p:spPr bwMode="auto">
          <a:xfrm>
            <a:off x="1066800" y="1828800"/>
            <a:ext cx="8077200" cy="4093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200" dirty="0">
                <a:solidFill>
                  <a:srgbClr val="FFFFFF"/>
                </a:solidFill>
                <a:effectLst>
                  <a:outerShdw blurRad="38100" dist="38100" dir="2700000" algn="tl">
                    <a:srgbClr val="000000"/>
                  </a:outerShdw>
                </a:effectLst>
              </a:rPr>
              <a:t>A </a:t>
            </a:r>
            <a:r>
              <a:rPr lang="en-GB" sz="2200" b="1" dirty="0">
                <a:solidFill>
                  <a:srgbClr val="66FFFF"/>
                </a:solidFill>
                <a:effectLst>
                  <a:outerShdw blurRad="38100" dist="38100" dir="2700000" algn="tl">
                    <a:srgbClr val="000000"/>
                  </a:outerShdw>
                </a:effectLst>
              </a:rPr>
              <a:t>sort</a:t>
            </a:r>
            <a:r>
              <a:rPr lang="en-GB" sz="2200" dirty="0">
                <a:solidFill>
                  <a:srgbClr val="FFFFFF"/>
                </a:solidFill>
                <a:effectLst>
                  <a:outerShdw blurRad="38100" dist="38100" dir="2700000" algn="tl">
                    <a:srgbClr val="000000"/>
                  </a:outerShdw>
                </a:effectLst>
              </a:rPr>
              <a:t> allows the user to put records into order according to one of the fields.  This allows you to arrange the records in a database file in </a:t>
            </a:r>
            <a:r>
              <a:rPr lang="en-GB" sz="2200" b="1" dirty="0">
                <a:solidFill>
                  <a:srgbClr val="66FFFF"/>
                </a:solidFill>
                <a:effectLst>
                  <a:outerShdw blurRad="38100" dist="38100" dir="2700000" algn="tl">
                    <a:srgbClr val="000000"/>
                  </a:outerShdw>
                </a:effectLst>
              </a:rPr>
              <a:t>alphabetic</a:t>
            </a:r>
            <a:r>
              <a:rPr lang="en-GB" sz="2200" dirty="0">
                <a:solidFill>
                  <a:srgbClr val="FFFFFF"/>
                </a:solidFill>
                <a:effectLst>
                  <a:outerShdw blurRad="38100" dist="38100" dir="2700000" algn="tl">
                    <a:srgbClr val="000000"/>
                  </a:outerShdw>
                </a:effectLst>
              </a:rPr>
              <a:t> or </a:t>
            </a:r>
            <a:r>
              <a:rPr lang="en-GB" sz="2200" b="1" dirty="0">
                <a:solidFill>
                  <a:srgbClr val="66FFFF"/>
                </a:solidFill>
                <a:effectLst>
                  <a:outerShdw blurRad="38100" dist="38100" dir="2700000" algn="tl">
                    <a:srgbClr val="000000"/>
                  </a:outerShdw>
                </a:effectLst>
              </a:rPr>
              <a:t>numeric</a:t>
            </a:r>
            <a:r>
              <a:rPr lang="en-GB" sz="2200" dirty="0">
                <a:solidFill>
                  <a:srgbClr val="FFFFFF"/>
                </a:solidFill>
                <a:effectLst>
                  <a:outerShdw blurRad="38100" dist="38100" dir="2700000" algn="tl">
                    <a:srgbClr val="000000"/>
                  </a:outerShdw>
                </a:effectLst>
              </a:rPr>
              <a:t> and </a:t>
            </a:r>
            <a:r>
              <a:rPr lang="en-GB" sz="2200" b="1" dirty="0">
                <a:solidFill>
                  <a:srgbClr val="66FFFF"/>
                </a:solidFill>
                <a:effectLst>
                  <a:outerShdw blurRad="38100" dist="38100" dir="2700000" algn="tl">
                    <a:srgbClr val="000000"/>
                  </a:outerShdw>
                </a:effectLst>
              </a:rPr>
              <a:t>ascending</a:t>
            </a:r>
            <a:r>
              <a:rPr lang="en-GB" sz="2200" dirty="0">
                <a:solidFill>
                  <a:srgbClr val="FFFFFF"/>
                </a:solidFill>
                <a:effectLst>
                  <a:outerShdw blurRad="38100" dist="38100" dir="2700000" algn="tl">
                    <a:srgbClr val="000000"/>
                  </a:outerShdw>
                </a:effectLst>
              </a:rPr>
              <a:t> or </a:t>
            </a:r>
            <a:r>
              <a:rPr lang="en-GB" sz="2200" b="1" dirty="0">
                <a:solidFill>
                  <a:srgbClr val="66FFFF"/>
                </a:solidFill>
                <a:effectLst>
                  <a:outerShdw blurRad="38100" dist="38100" dir="2700000" algn="tl">
                    <a:srgbClr val="000000"/>
                  </a:outerShdw>
                </a:effectLst>
              </a:rPr>
              <a:t>descending</a:t>
            </a:r>
            <a:r>
              <a:rPr lang="en-GB" sz="2200" dirty="0">
                <a:solidFill>
                  <a:srgbClr val="FFFFFF"/>
                </a:solidFill>
                <a:effectLst>
                  <a:outerShdw blurRad="38100" dist="38100" dir="2700000" algn="tl">
                    <a:srgbClr val="000000"/>
                  </a:outerShdw>
                </a:effectLst>
              </a:rPr>
              <a:t> order.  </a:t>
            </a:r>
            <a:r>
              <a:rPr lang="en-GB" sz="2200" b="1" dirty="0">
                <a:solidFill>
                  <a:srgbClr val="FFFFFF"/>
                </a:solidFill>
                <a:effectLst>
                  <a:outerShdw blurRad="38100" dist="38100" dir="2700000" algn="tl">
                    <a:srgbClr val="000000"/>
                  </a:outerShdw>
                </a:effectLst>
              </a:rPr>
              <a:t>Ascending numeric order </a:t>
            </a:r>
            <a:r>
              <a:rPr lang="en-GB" sz="2200" dirty="0">
                <a:solidFill>
                  <a:srgbClr val="FFFFFF"/>
                </a:solidFill>
                <a:effectLst>
                  <a:outerShdw blurRad="38100" dist="38100" dir="2700000" algn="tl">
                    <a:srgbClr val="000000"/>
                  </a:outerShdw>
                </a:effectLst>
              </a:rPr>
              <a:t>would be: 1,2,3,4…, while </a:t>
            </a:r>
            <a:r>
              <a:rPr lang="en-GB" sz="2200" b="1" dirty="0">
                <a:solidFill>
                  <a:srgbClr val="FFFFFF"/>
                </a:solidFill>
                <a:effectLst>
                  <a:outerShdw blurRad="38100" dist="38100" dir="2700000" algn="tl">
                    <a:srgbClr val="000000"/>
                  </a:outerShdw>
                </a:effectLst>
              </a:rPr>
              <a:t>descending alphabetic order </a:t>
            </a:r>
            <a:r>
              <a:rPr lang="en-GB" sz="2200" dirty="0">
                <a:solidFill>
                  <a:srgbClr val="FFFFFF"/>
                </a:solidFill>
                <a:effectLst>
                  <a:outerShdw blurRad="38100" dist="38100" dir="2700000" algn="tl">
                    <a:srgbClr val="000000"/>
                  </a:outerShdw>
                </a:effectLst>
              </a:rPr>
              <a:t>would be, Z,Y,X,W</a:t>
            </a:r>
            <a:r>
              <a:rPr lang="en-GB" sz="2200" dirty="0" smtClean="0">
                <a:solidFill>
                  <a:srgbClr val="FFFFFF"/>
                </a:solidFill>
                <a:effectLst>
                  <a:outerShdw blurRad="38100" dist="38100" dir="2700000" algn="tl">
                    <a:srgbClr val="000000"/>
                  </a:outerShdw>
                </a:effectLst>
              </a:rPr>
              <a:t>…</a:t>
            </a:r>
          </a:p>
          <a:p>
            <a:pPr>
              <a:spcBef>
                <a:spcPct val="50000"/>
              </a:spcBef>
            </a:pPr>
            <a:r>
              <a:rPr lang="en-GB" sz="2200" b="1" dirty="0" smtClean="0">
                <a:solidFill>
                  <a:schemeClr val="tx2">
                    <a:lumMod val="50000"/>
                  </a:schemeClr>
                </a:solidFill>
                <a:effectLst>
                  <a:outerShdw blurRad="38100" dist="38100" dir="2700000" algn="tl">
                    <a:srgbClr val="000000"/>
                  </a:outerShdw>
                </a:effectLst>
              </a:rPr>
              <a:t>1  </a:t>
            </a:r>
            <a:r>
              <a:rPr lang="en-GB" sz="2600" b="1" dirty="0" smtClean="0">
                <a:solidFill>
                  <a:schemeClr val="tx2">
                    <a:lumMod val="50000"/>
                  </a:schemeClr>
                </a:solidFill>
                <a:effectLst>
                  <a:outerShdw blurRad="38100" dist="38100" dir="2700000" algn="tl">
                    <a:srgbClr val="000000"/>
                  </a:outerShdw>
                </a:effectLst>
              </a:rPr>
              <a:t>2</a:t>
            </a:r>
            <a:r>
              <a:rPr lang="en-GB" sz="2200" b="1" dirty="0" smtClean="0">
                <a:solidFill>
                  <a:schemeClr val="tx2">
                    <a:lumMod val="50000"/>
                  </a:schemeClr>
                </a:solidFill>
                <a:effectLst>
                  <a:outerShdw blurRad="38100" dist="38100" dir="2700000" algn="tl">
                    <a:srgbClr val="000000"/>
                  </a:outerShdw>
                </a:effectLst>
              </a:rPr>
              <a:t>  </a:t>
            </a:r>
            <a:r>
              <a:rPr lang="en-GB" sz="3000" b="1" dirty="0" smtClean="0">
                <a:solidFill>
                  <a:schemeClr val="tx2">
                    <a:lumMod val="50000"/>
                  </a:schemeClr>
                </a:solidFill>
                <a:effectLst>
                  <a:outerShdw blurRad="38100" dist="38100" dir="2700000" algn="tl">
                    <a:srgbClr val="000000"/>
                  </a:outerShdw>
                </a:effectLst>
              </a:rPr>
              <a:t>3</a:t>
            </a:r>
            <a:r>
              <a:rPr lang="en-GB" sz="2200" b="1" dirty="0" smtClean="0">
                <a:solidFill>
                  <a:schemeClr val="tx2">
                    <a:lumMod val="50000"/>
                  </a:schemeClr>
                </a:solidFill>
                <a:effectLst>
                  <a:outerShdw blurRad="38100" dist="38100" dir="2700000" algn="tl">
                    <a:srgbClr val="000000"/>
                  </a:outerShdw>
                </a:effectLst>
              </a:rPr>
              <a:t>  </a:t>
            </a:r>
            <a:r>
              <a:rPr lang="en-GB" sz="3400" b="1" dirty="0" smtClean="0">
                <a:solidFill>
                  <a:schemeClr val="tx2">
                    <a:lumMod val="50000"/>
                  </a:schemeClr>
                </a:solidFill>
                <a:effectLst>
                  <a:outerShdw blurRad="38100" dist="38100" dir="2700000" algn="tl">
                    <a:srgbClr val="000000"/>
                  </a:outerShdw>
                </a:effectLst>
              </a:rPr>
              <a:t>4 </a:t>
            </a:r>
            <a:r>
              <a:rPr lang="en-GB" sz="2200" b="1" dirty="0" smtClean="0">
                <a:solidFill>
                  <a:schemeClr val="tx2">
                    <a:lumMod val="50000"/>
                  </a:schemeClr>
                </a:solidFill>
                <a:effectLst>
                  <a:outerShdw blurRad="38100" dist="38100" dir="2700000" algn="tl">
                    <a:srgbClr val="000000"/>
                  </a:outerShdw>
                </a:effectLst>
              </a:rPr>
              <a:t> Ascending   Descending    </a:t>
            </a:r>
            <a:r>
              <a:rPr lang="en-GB" sz="3400" b="1" dirty="0" smtClean="0">
                <a:solidFill>
                  <a:schemeClr val="tx2">
                    <a:lumMod val="50000"/>
                  </a:schemeClr>
                </a:solidFill>
                <a:effectLst>
                  <a:outerShdw blurRad="38100" dist="38100" dir="2700000" algn="tl">
                    <a:srgbClr val="000000"/>
                  </a:outerShdw>
                </a:effectLst>
              </a:rPr>
              <a:t>Z</a:t>
            </a:r>
            <a:r>
              <a:rPr lang="en-GB" sz="2200" b="1" dirty="0" smtClean="0">
                <a:solidFill>
                  <a:schemeClr val="tx2">
                    <a:lumMod val="50000"/>
                  </a:schemeClr>
                </a:solidFill>
                <a:effectLst>
                  <a:outerShdw blurRad="38100" dist="38100" dir="2700000" algn="tl">
                    <a:srgbClr val="000000"/>
                  </a:outerShdw>
                </a:effectLst>
              </a:rPr>
              <a:t>  </a:t>
            </a:r>
            <a:r>
              <a:rPr lang="en-GB" sz="3000" b="1" dirty="0" smtClean="0">
                <a:solidFill>
                  <a:schemeClr val="tx2">
                    <a:lumMod val="50000"/>
                  </a:schemeClr>
                </a:solidFill>
                <a:effectLst>
                  <a:outerShdw blurRad="38100" dist="38100" dir="2700000" algn="tl">
                    <a:srgbClr val="000000"/>
                  </a:outerShdw>
                </a:effectLst>
              </a:rPr>
              <a:t>Y </a:t>
            </a:r>
            <a:r>
              <a:rPr lang="en-GB" sz="2200" b="1" dirty="0" smtClean="0">
                <a:solidFill>
                  <a:schemeClr val="tx2">
                    <a:lumMod val="50000"/>
                  </a:schemeClr>
                </a:solidFill>
                <a:effectLst>
                  <a:outerShdw blurRad="38100" dist="38100" dir="2700000" algn="tl">
                    <a:srgbClr val="000000"/>
                  </a:outerShdw>
                </a:effectLst>
              </a:rPr>
              <a:t> </a:t>
            </a:r>
            <a:r>
              <a:rPr lang="en-GB" sz="2600" b="1" dirty="0" smtClean="0">
                <a:solidFill>
                  <a:schemeClr val="tx2">
                    <a:lumMod val="50000"/>
                  </a:schemeClr>
                </a:solidFill>
                <a:effectLst>
                  <a:outerShdw blurRad="38100" dist="38100" dir="2700000" algn="tl">
                    <a:srgbClr val="000000"/>
                  </a:outerShdw>
                </a:effectLst>
              </a:rPr>
              <a:t>X</a:t>
            </a:r>
            <a:r>
              <a:rPr lang="en-GB" sz="2200" b="1" dirty="0" smtClean="0">
                <a:solidFill>
                  <a:schemeClr val="tx2">
                    <a:lumMod val="50000"/>
                  </a:schemeClr>
                </a:solidFill>
                <a:effectLst>
                  <a:outerShdw blurRad="38100" dist="38100" dir="2700000" algn="tl">
                    <a:srgbClr val="000000"/>
                  </a:outerShdw>
                </a:effectLst>
              </a:rPr>
              <a:t>  W</a:t>
            </a:r>
            <a:endParaRPr lang="en-GB" sz="2200" b="1" dirty="0">
              <a:solidFill>
                <a:schemeClr val="tx2">
                  <a:lumMod val="50000"/>
                </a:schemeClr>
              </a:solidFill>
              <a:effectLst>
                <a:outerShdw blurRad="38100" dist="38100" dir="2700000" algn="tl">
                  <a:srgbClr val="000000"/>
                </a:outerShdw>
              </a:effectLst>
            </a:endParaRPr>
          </a:p>
          <a:p>
            <a:pPr>
              <a:spcBef>
                <a:spcPct val="50000"/>
              </a:spcBef>
            </a:pPr>
            <a:r>
              <a:rPr lang="en-GB" sz="2200" dirty="0">
                <a:solidFill>
                  <a:srgbClr val="FFFFFF"/>
                </a:solidFill>
                <a:effectLst>
                  <a:outerShdw blurRad="38100" dist="38100" dir="2700000" algn="tl">
                    <a:srgbClr val="000000"/>
                  </a:outerShdw>
                </a:effectLst>
              </a:rPr>
              <a:t>To start </a:t>
            </a:r>
            <a:r>
              <a:rPr lang="en-GB" sz="2200" dirty="0" smtClean="0">
                <a:solidFill>
                  <a:srgbClr val="FFFFFF"/>
                </a:solidFill>
                <a:effectLst>
                  <a:outerShdw blurRad="38100" dist="38100" dir="2700000" algn="tl">
                    <a:srgbClr val="000000"/>
                  </a:outerShdw>
                </a:effectLst>
              </a:rPr>
              <a:t>a </a:t>
            </a:r>
            <a:r>
              <a:rPr lang="en-GB" sz="2200" b="1" dirty="0" smtClean="0">
                <a:solidFill>
                  <a:srgbClr val="66FFFF"/>
                </a:solidFill>
                <a:effectLst>
                  <a:outerShdw blurRad="38100" dist="38100" dir="2700000" algn="tl">
                    <a:srgbClr val="000000"/>
                  </a:outerShdw>
                </a:effectLst>
              </a:rPr>
              <a:t>simple</a:t>
            </a:r>
            <a:r>
              <a:rPr lang="en-GB" sz="2200" dirty="0" smtClean="0">
                <a:solidFill>
                  <a:srgbClr val="FFFFFF"/>
                </a:solidFill>
                <a:effectLst>
                  <a:outerShdw blurRad="38100" dist="38100" dir="2700000" algn="tl">
                    <a:srgbClr val="000000"/>
                  </a:outerShdw>
                </a:effectLst>
              </a:rPr>
              <a:t> </a:t>
            </a:r>
            <a:r>
              <a:rPr lang="en-GB" sz="2200" b="1" dirty="0" smtClean="0">
                <a:solidFill>
                  <a:srgbClr val="66FFFF"/>
                </a:solidFill>
                <a:effectLst>
                  <a:outerShdw blurRad="38100" dist="38100" dir="2700000" algn="tl">
                    <a:srgbClr val="000000"/>
                  </a:outerShdw>
                </a:effectLst>
              </a:rPr>
              <a:t>sort</a:t>
            </a:r>
            <a:r>
              <a:rPr lang="en-GB" sz="2200" dirty="0" smtClean="0">
                <a:solidFill>
                  <a:srgbClr val="FFFFFF"/>
                </a:solidFill>
                <a:effectLst>
                  <a:outerShdw blurRad="38100" dist="38100" dir="2700000" algn="tl">
                    <a:srgbClr val="000000"/>
                  </a:outerShdw>
                </a:effectLst>
              </a:rPr>
              <a:t>, </a:t>
            </a:r>
            <a:r>
              <a:rPr lang="en-GB" sz="2200" dirty="0">
                <a:solidFill>
                  <a:srgbClr val="FFFFFF"/>
                </a:solidFill>
                <a:effectLst>
                  <a:outerShdw blurRad="38100" dist="38100" dir="2700000" algn="tl">
                    <a:srgbClr val="000000"/>
                  </a:outerShdw>
                </a:effectLst>
              </a:rPr>
              <a:t>you must choose a </a:t>
            </a:r>
            <a:r>
              <a:rPr lang="en-GB" sz="2200" b="1" dirty="0">
                <a:solidFill>
                  <a:srgbClr val="66FFFF"/>
                </a:solidFill>
                <a:effectLst>
                  <a:outerShdw blurRad="38100" dist="38100" dir="2700000" algn="tl">
                    <a:srgbClr val="000000"/>
                  </a:outerShdw>
                </a:effectLst>
              </a:rPr>
              <a:t>field</a:t>
            </a:r>
            <a:r>
              <a:rPr lang="en-GB" sz="2200" dirty="0">
                <a:solidFill>
                  <a:srgbClr val="FFFFFF"/>
                </a:solidFill>
                <a:effectLst>
                  <a:outerShdw blurRad="38100" dist="38100" dir="2700000" algn="tl">
                    <a:srgbClr val="000000"/>
                  </a:outerShdw>
                </a:effectLst>
              </a:rPr>
              <a:t> on which to </a:t>
            </a:r>
            <a:r>
              <a:rPr lang="en-GB" sz="2200" b="1" dirty="0">
                <a:solidFill>
                  <a:srgbClr val="66FFFF"/>
                </a:solidFill>
                <a:effectLst>
                  <a:outerShdw blurRad="38100" dist="38100" dir="2700000" algn="tl">
                    <a:srgbClr val="000000"/>
                  </a:outerShdw>
                </a:effectLst>
              </a:rPr>
              <a:t>sort</a:t>
            </a:r>
            <a:r>
              <a:rPr lang="en-GB" sz="2200" dirty="0">
                <a:solidFill>
                  <a:srgbClr val="FFFFFF"/>
                </a:solidFill>
                <a:effectLst>
                  <a:outerShdw blurRad="38100" dist="38100" dir="2700000" algn="tl">
                    <a:srgbClr val="000000"/>
                  </a:outerShdw>
                </a:effectLst>
              </a:rPr>
              <a:t> </a:t>
            </a:r>
            <a:r>
              <a:rPr lang="en-GB" sz="2200" b="1" dirty="0">
                <a:solidFill>
                  <a:srgbClr val="66FFFF"/>
                </a:solidFill>
                <a:effectLst>
                  <a:outerShdw blurRad="38100" dist="38100" dir="2700000" algn="tl">
                    <a:srgbClr val="000000"/>
                  </a:outerShdw>
                </a:effectLst>
              </a:rPr>
              <a:t>the database</a:t>
            </a:r>
            <a:r>
              <a:rPr lang="en-GB" sz="2200" dirty="0">
                <a:solidFill>
                  <a:srgbClr val="FFFFFF"/>
                </a:solidFill>
                <a:effectLst>
                  <a:outerShdw blurRad="38100" dist="38100" dir="2700000" algn="tl">
                    <a:srgbClr val="000000"/>
                  </a:outerShdw>
                </a:effectLst>
              </a:rPr>
              <a:t>, or the order will stay in the order you typed them in.  </a:t>
            </a:r>
          </a:p>
        </p:txBody>
      </p:sp>
      <p:sp>
        <p:nvSpPr>
          <p:cNvPr id="14340" name="AutoShape 4">
            <a:hlinkClick r:id="" action="ppaction://hlinkshowjump?jump=previousslide" highlightClick="1"/>
          </p:cNvPr>
          <p:cNvSpPr>
            <a:spLocks noChangeArrowheads="1"/>
          </p:cNvSpPr>
          <p:nvPr/>
        </p:nvSpPr>
        <p:spPr bwMode="auto">
          <a:xfrm>
            <a:off x="12954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4341" name="AutoShape 5">
            <a:hlinkClick r:id="" action="ppaction://hlinkshowjump?jump=firstslide" highlightClick="1"/>
          </p:cNvPr>
          <p:cNvSpPr>
            <a:spLocks noChangeArrowheads="1"/>
          </p:cNvSpPr>
          <p:nvPr/>
        </p:nvSpPr>
        <p:spPr bwMode="auto">
          <a:xfrm>
            <a:off x="45720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4342" name="AutoShape 6">
            <a:hlinkClick r:id="" action="ppaction://hlinkshowjump?jump=nextslide" highlightClick="1"/>
          </p:cNvPr>
          <p:cNvSpPr>
            <a:spLocks noChangeArrowheads="1"/>
          </p:cNvSpPr>
          <p:nvPr/>
        </p:nvSpPr>
        <p:spPr bwMode="auto">
          <a:xfrm>
            <a:off x="81534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2" name="Rectangle 1"/>
          <p:cNvSpPr/>
          <p:nvPr/>
        </p:nvSpPr>
        <p:spPr bwMode="auto">
          <a:xfrm>
            <a:off x="1066800" y="4149080"/>
            <a:ext cx="3505200" cy="576064"/>
          </a:xfrm>
          <a:prstGeom prst="rect">
            <a:avLst/>
          </a:prstGeom>
          <a:noFill/>
          <a:ln w="25400" cap="flat" cmpd="sng" algn="ctr">
            <a:solidFill>
              <a:srgbClr val="00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rgbClr val="FFFF00"/>
              </a:solidFill>
              <a:effectLst/>
              <a:latin typeface="Comic Sans MS" pitchFamily="66" charset="0"/>
            </a:endParaRPr>
          </a:p>
        </p:txBody>
      </p:sp>
      <p:sp>
        <p:nvSpPr>
          <p:cNvPr id="3" name="Rectangle 2"/>
          <p:cNvSpPr/>
          <p:nvPr/>
        </p:nvSpPr>
        <p:spPr bwMode="auto">
          <a:xfrm>
            <a:off x="4716017" y="4149080"/>
            <a:ext cx="4032448" cy="576064"/>
          </a:xfrm>
          <a:prstGeom prst="rect">
            <a:avLst/>
          </a:prstGeom>
          <a:noFill/>
          <a:ln w="25400" cap="flat" cmpd="sng" algn="ctr">
            <a:solidFill>
              <a:srgbClr val="00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rgbClr val="FFFF00"/>
              </a:solidFill>
              <a:effectLst/>
              <a:latin typeface="Comic Sans MS" pitchFamily="66" charset="0"/>
            </a:endParaRPr>
          </a:p>
        </p:txBody>
      </p:sp>
    </p:spTree>
    <p:extLst>
      <p:ext uri="{BB962C8B-B14F-4D97-AF65-F5344CB8AC3E}">
        <p14:creationId xmlns:p14="http://schemas.microsoft.com/office/powerpoint/2010/main" val="3281407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19200" y="419100"/>
            <a:ext cx="7772400" cy="876300"/>
          </a:xfrm>
        </p:spPr>
        <p:txBody>
          <a:bodyPr/>
          <a:lstStyle/>
          <a:p>
            <a:pPr algn="ctr"/>
            <a:r>
              <a:rPr lang="en-GB" b="1" dirty="0" smtClean="0"/>
              <a:t>COMPLEX SORTING  </a:t>
            </a:r>
            <a:r>
              <a:rPr lang="en-GB" b="1" dirty="0"/>
              <a:t>A  DATABASE</a:t>
            </a:r>
          </a:p>
        </p:txBody>
      </p:sp>
      <p:sp>
        <p:nvSpPr>
          <p:cNvPr id="14339" name="Text Box 3"/>
          <p:cNvSpPr txBox="1">
            <a:spLocks noChangeArrowheads="1"/>
          </p:cNvSpPr>
          <p:nvPr/>
        </p:nvSpPr>
        <p:spPr bwMode="auto">
          <a:xfrm>
            <a:off x="1066800" y="1828800"/>
            <a:ext cx="8077200" cy="4909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200" dirty="0">
                <a:solidFill>
                  <a:srgbClr val="FFFFFF"/>
                </a:solidFill>
                <a:effectLst>
                  <a:outerShdw blurRad="38100" dist="38100" dir="2700000" algn="tl">
                    <a:srgbClr val="000000"/>
                  </a:outerShdw>
                </a:effectLst>
              </a:rPr>
              <a:t>A </a:t>
            </a:r>
            <a:r>
              <a:rPr lang="en-GB" sz="2200" b="1" dirty="0">
                <a:solidFill>
                  <a:srgbClr val="66FFFF"/>
                </a:solidFill>
                <a:effectLst>
                  <a:outerShdw blurRad="38100" dist="38100" dir="2700000" algn="tl">
                    <a:srgbClr val="000000"/>
                  </a:outerShdw>
                </a:effectLst>
              </a:rPr>
              <a:t>complex sort </a:t>
            </a:r>
            <a:r>
              <a:rPr lang="en-GB" sz="2200" dirty="0" smtClean="0">
                <a:solidFill>
                  <a:srgbClr val="FFFFFF"/>
                </a:solidFill>
                <a:effectLst>
                  <a:outerShdw blurRad="38100" dist="38100" dir="2700000" algn="tl">
                    <a:srgbClr val="000000"/>
                  </a:outerShdw>
                </a:effectLst>
              </a:rPr>
              <a:t>allows </a:t>
            </a:r>
            <a:r>
              <a:rPr lang="en-GB" sz="2200" dirty="0">
                <a:solidFill>
                  <a:srgbClr val="FFFFFF"/>
                </a:solidFill>
                <a:effectLst>
                  <a:outerShdw blurRad="38100" dist="38100" dir="2700000" algn="tl">
                    <a:srgbClr val="000000"/>
                  </a:outerShdw>
                </a:effectLst>
              </a:rPr>
              <a:t>the user to put records into order according to </a:t>
            </a:r>
            <a:r>
              <a:rPr lang="en-GB" sz="2200" b="1" dirty="0" smtClean="0">
                <a:solidFill>
                  <a:schemeClr val="tx2">
                    <a:lumMod val="50000"/>
                  </a:schemeClr>
                </a:solidFill>
                <a:effectLst>
                  <a:outerShdw blurRad="38100" dist="38100" dir="2700000" algn="tl">
                    <a:srgbClr val="000000"/>
                  </a:outerShdw>
                </a:effectLst>
              </a:rPr>
              <a:t>more than one </a:t>
            </a:r>
            <a:r>
              <a:rPr lang="en-GB" sz="2200" b="1" dirty="0">
                <a:solidFill>
                  <a:schemeClr val="tx2">
                    <a:lumMod val="50000"/>
                  </a:schemeClr>
                </a:solidFill>
                <a:effectLst>
                  <a:outerShdw blurRad="38100" dist="38100" dir="2700000" algn="tl">
                    <a:srgbClr val="000000"/>
                  </a:outerShdw>
                </a:effectLst>
              </a:rPr>
              <a:t>of the fields</a:t>
            </a:r>
            <a:r>
              <a:rPr lang="en-GB" sz="2200" dirty="0">
                <a:solidFill>
                  <a:srgbClr val="FFFFFF"/>
                </a:solidFill>
                <a:effectLst>
                  <a:outerShdw blurRad="38100" dist="38100" dir="2700000" algn="tl">
                    <a:srgbClr val="000000"/>
                  </a:outerShdw>
                </a:effectLst>
              </a:rPr>
              <a:t>.  This allows you to arrange the records in a database file in </a:t>
            </a:r>
            <a:r>
              <a:rPr lang="en-GB" sz="2200" b="1" dirty="0">
                <a:solidFill>
                  <a:srgbClr val="66FFFF"/>
                </a:solidFill>
                <a:effectLst>
                  <a:outerShdw blurRad="38100" dist="38100" dir="2700000" algn="tl">
                    <a:srgbClr val="000000"/>
                  </a:outerShdw>
                </a:effectLst>
              </a:rPr>
              <a:t>alphabetic</a:t>
            </a:r>
            <a:r>
              <a:rPr lang="en-GB" sz="2200" dirty="0">
                <a:solidFill>
                  <a:srgbClr val="FFFFFF"/>
                </a:solidFill>
                <a:effectLst>
                  <a:outerShdw blurRad="38100" dist="38100" dir="2700000" algn="tl">
                    <a:srgbClr val="000000"/>
                  </a:outerShdw>
                </a:effectLst>
              </a:rPr>
              <a:t> or </a:t>
            </a:r>
            <a:r>
              <a:rPr lang="en-GB" sz="2200" b="1" dirty="0">
                <a:solidFill>
                  <a:srgbClr val="66FFFF"/>
                </a:solidFill>
                <a:effectLst>
                  <a:outerShdw blurRad="38100" dist="38100" dir="2700000" algn="tl">
                    <a:srgbClr val="000000"/>
                  </a:outerShdw>
                </a:effectLst>
              </a:rPr>
              <a:t>numeric</a:t>
            </a:r>
            <a:r>
              <a:rPr lang="en-GB" sz="2200" dirty="0">
                <a:solidFill>
                  <a:srgbClr val="FFFFFF"/>
                </a:solidFill>
                <a:effectLst>
                  <a:outerShdw blurRad="38100" dist="38100" dir="2700000" algn="tl">
                    <a:srgbClr val="000000"/>
                  </a:outerShdw>
                </a:effectLst>
              </a:rPr>
              <a:t> </a:t>
            </a:r>
            <a:r>
              <a:rPr lang="en-GB" sz="2200" b="1" dirty="0">
                <a:solidFill>
                  <a:srgbClr val="FFFFFF"/>
                </a:solidFill>
                <a:effectLst>
                  <a:outerShdw blurRad="38100" dist="38100" dir="2700000" algn="tl">
                    <a:srgbClr val="000000"/>
                  </a:outerShdw>
                </a:effectLst>
              </a:rPr>
              <a:t>and</a:t>
            </a:r>
            <a:r>
              <a:rPr lang="en-GB" sz="2200" dirty="0">
                <a:solidFill>
                  <a:srgbClr val="FFFFFF"/>
                </a:solidFill>
                <a:effectLst>
                  <a:outerShdw blurRad="38100" dist="38100" dir="2700000" algn="tl">
                    <a:srgbClr val="000000"/>
                  </a:outerShdw>
                </a:effectLst>
              </a:rPr>
              <a:t> </a:t>
            </a:r>
            <a:r>
              <a:rPr lang="en-GB" sz="2200" b="1" dirty="0">
                <a:solidFill>
                  <a:srgbClr val="66FFFF"/>
                </a:solidFill>
                <a:effectLst>
                  <a:outerShdw blurRad="38100" dist="38100" dir="2700000" algn="tl">
                    <a:srgbClr val="000000"/>
                  </a:outerShdw>
                </a:effectLst>
              </a:rPr>
              <a:t>ascending</a:t>
            </a:r>
            <a:r>
              <a:rPr lang="en-GB" sz="2200" dirty="0">
                <a:solidFill>
                  <a:srgbClr val="FFFFFF"/>
                </a:solidFill>
                <a:effectLst>
                  <a:outerShdw blurRad="38100" dist="38100" dir="2700000" algn="tl">
                    <a:srgbClr val="000000"/>
                  </a:outerShdw>
                </a:effectLst>
              </a:rPr>
              <a:t> or </a:t>
            </a:r>
            <a:r>
              <a:rPr lang="en-GB" sz="2200" b="1" dirty="0">
                <a:solidFill>
                  <a:srgbClr val="66FFFF"/>
                </a:solidFill>
                <a:effectLst>
                  <a:outerShdw blurRad="38100" dist="38100" dir="2700000" algn="tl">
                    <a:srgbClr val="000000"/>
                  </a:outerShdw>
                </a:effectLst>
              </a:rPr>
              <a:t>descending</a:t>
            </a:r>
            <a:r>
              <a:rPr lang="en-GB" sz="2200" dirty="0">
                <a:solidFill>
                  <a:srgbClr val="FFFFFF"/>
                </a:solidFill>
                <a:effectLst>
                  <a:outerShdw blurRad="38100" dist="38100" dir="2700000" algn="tl">
                    <a:srgbClr val="000000"/>
                  </a:outerShdw>
                </a:effectLst>
              </a:rPr>
              <a:t> order.  Ascending numeric order would be: 1,2,3,4…, while descending alphabetic order would be, Z,Y,X,W</a:t>
            </a:r>
            <a:r>
              <a:rPr lang="en-GB" sz="2200" dirty="0" smtClean="0">
                <a:solidFill>
                  <a:srgbClr val="FFFFFF"/>
                </a:solidFill>
                <a:effectLst>
                  <a:outerShdw blurRad="38100" dist="38100" dir="2700000" algn="tl">
                    <a:srgbClr val="000000"/>
                  </a:outerShdw>
                </a:effectLst>
              </a:rPr>
              <a:t>…</a:t>
            </a:r>
          </a:p>
          <a:p>
            <a:pPr>
              <a:spcBef>
                <a:spcPct val="50000"/>
              </a:spcBef>
            </a:pPr>
            <a:r>
              <a:rPr lang="en-GB" sz="2200" dirty="0" smtClean="0">
                <a:solidFill>
                  <a:srgbClr val="FFFFFF"/>
                </a:solidFill>
                <a:effectLst>
                  <a:outerShdw blurRad="38100" dist="38100" dir="2700000" algn="tl">
                    <a:srgbClr val="000000"/>
                  </a:outerShdw>
                </a:effectLst>
              </a:rPr>
              <a:t>For Example:  You might put a staff </a:t>
            </a:r>
            <a:r>
              <a:rPr lang="en-GB" sz="2200" dirty="0">
                <a:solidFill>
                  <a:srgbClr val="FFFFFF"/>
                </a:solidFill>
                <a:effectLst>
                  <a:outerShdw blurRad="38100" dist="38100" dir="2700000" algn="tl">
                    <a:srgbClr val="000000"/>
                  </a:outerShdw>
                </a:effectLst>
              </a:rPr>
              <a:t>d</a:t>
            </a:r>
            <a:r>
              <a:rPr lang="en-GB" sz="2200" dirty="0" smtClean="0">
                <a:solidFill>
                  <a:srgbClr val="FFFFFF"/>
                </a:solidFill>
                <a:effectLst>
                  <a:outerShdw blurRad="38100" dist="38100" dir="2700000" algn="tl">
                    <a:srgbClr val="000000"/>
                  </a:outerShdw>
                </a:effectLst>
              </a:rPr>
              <a:t>atabase in alphabetical order of Surname and then by Initial – both alphabetically ascending and then by Salary Numerically descending – </a:t>
            </a:r>
            <a:r>
              <a:rPr lang="en-GB" sz="2200" b="1" dirty="0" smtClean="0">
                <a:solidFill>
                  <a:srgbClr val="FFFFFF"/>
                </a:solidFill>
                <a:effectLst>
                  <a:outerShdw blurRad="38100" dist="38100" dir="2700000" algn="tl">
                    <a:srgbClr val="000000"/>
                  </a:outerShdw>
                </a:effectLst>
              </a:rPr>
              <a:t>the result of this sort is that staff would be listed firstly alphabetically and then by their salary from highest to lowest</a:t>
            </a:r>
            <a:r>
              <a:rPr lang="en-GB" sz="2400" b="1" dirty="0" smtClean="0">
                <a:solidFill>
                  <a:srgbClr val="FFFFFF"/>
                </a:solidFill>
                <a:effectLst>
                  <a:outerShdw blurRad="38100" dist="38100" dir="2700000" algn="tl">
                    <a:srgbClr val="000000"/>
                  </a:outerShdw>
                </a:effectLst>
              </a:rPr>
              <a:t>.</a:t>
            </a:r>
          </a:p>
          <a:p>
            <a:pPr>
              <a:spcBef>
                <a:spcPct val="50000"/>
              </a:spcBef>
            </a:pPr>
            <a:endParaRPr lang="en-GB" sz="2400" dirty="0">
              <a:solidFill>
                <a:srgbClr val="FFFFFF"/>
              </a:solidFill>
              <a:effectLst>
                <a:outerShdw blurRad="38100" dist="38100" dir="2700000" algn="tl">
                  <a:srgbClr val="000000"/>
                </a:outerShdw>
              </a:effectLst>
            </a:endParaRPr>
          </a:p>
        </p:txBody>
      </p:sp>
      <p:sp>
        <p:nvSpPr>
          <p:cNvPr id="14340" name="AutoShape 4">
            <a:hlinkClick r:id="" action="ppaction://hlinkshowjump?jump=previousslide" highlightClick="1"/>
          </p:cNvPr>
          <p:cNvSpPr>
            <a:spLocks noChangeArrowheads="1"/>
          </p:cNvSpPr>
          <p:nvPr/>
        </p:nvSpPr>
        <p:spPr bwMode="auto">
          <a:xfrm>
            <a:off x="12954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4341" name="AutoShape 5">
            <a:hlinkClick r:id="" action="ppaction://hlinkshowjump?jump=firstslide" highlightClick="1"/>
          </p:cNvPr>
          <p:cNvSpPr>
            <a:spLocks noChangeArrowheads="1"/>
          </p:cNvSpPr>
          <p:nvPr/>
        </p:nvSpPr>
        <p:spPr bwMode="auto">
          <a:xfrm>
            <a:off x="45720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4342" name="AutoShape 6">
            <a:hlinkClick r:id="" action="ppaction://hlinkshowjump?jump=nextslide" highlightClick="1"/>
          </p:cNvPr>
          <p:cNvSpPr>
            <a:spLocks noChangeArrowheads="1"/>
          </p:cNvSpPr>
          <p:nvPr/>
        </p:nvSpPr>
        <p:spPr bwMode="auto">
          <a:xfrm>
            <a:off x="81534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4013251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371600" y="228600"/>
            <a:ext cx="7772400" cy="1143000"/>
          </a:xfrm>
        </p:spPr>
        <p:txBody>
          <a:bodyPr>
            <a:normAutofit/>
          </a:bodyPr>
          <a:lstStyle/>
          <a:p>
            <a:pPr algn="ctr"/>
            <a:r>
              <a:rPr lang="en-GB" b="1"/>
              <a:t>ALTERING  INPUT  AND  OUTPUT  FORMATS</a:t>
            </a:r>
          </a:p>
        </p:txBody>
      </p:sp>
      <p:sp>
        <p:nvSpPr>
          <p:cNvPr id="16387" name="Text Box 3"/>
          <p:cNvSpPr txBox="1">
            <a:spLocks noChangeArrowheads="1"/>
          </p:cNvSpPr>
          <p:nvPr/>
        </p:nvSpPr>
        <p:spPr bwMode="auto">
          <a:xfrm>
            <a:off x="1143000" y="1981200"/>
            <a:ext cx="8001000"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a:solidFill>
                  <a:srgbClr val="FFFFFF"/>
                </a:solidFill>
                <a:effectLst>
                  <a:outerShdw blurRad="38100" dist="38100" dir="2700000" algn="tl">
                    <a:srgbClr val="000000"/>
                  </a:outerShdw>
                </a:effectLst>
              </a:rPr>
              <a:t>Most packages allow you to alter the record format by:</a:t>
            </a:r>
          </a:p>
          <a:p>
            <a:pPr>
              <a:spcBef>
                <a:spcPct val="50000"/>
              </a:spcBef>
              <a:buClr>
                <a:srgbClr val="66FFFF"/>
              </a:buClr>
              <a:buFont typeface="Symbol" pitchFamily="18" charset="2"/>
              <a:buChar char="*"/>
            </a:pPr>
            <a:r>
              <a:rPr lang="en-GB" sz="2400" dirty="0">
                <a:solidFill>
                  <a:srgbClr val="FFFFFF"/>
                </a:solidFill>
                <a:effectLst>
                  <a:outerShdw blurRad="38100" dist="38100" dir="2700000" algn="tl">
                    <a:srgbClr val="000000"/>
                  </a:outerShdw>
                </a:effectLst>
              </a:rPr>
              <a:t> adding, deleting or changing the name of a field</a:t>
            </a:r>
          </a:p>
          <a:p>
            <a:pPr>
              <a:spcBef>
                <a:spcPct val="50000"/>
              </a:spcBef>
              <a:buClr>
                <a:srgbClr val="66FFFF"/>
              </a:buClr>
              <a:buFont typeface="Symbol" pitchFamily="18" charset="2"/>
              <a:buChar char="*"/>
            </a:pPr>
            <a:r>
              <a:rPr lang="en-GB" sz="2400" dirty="0">
                <a:solidFill>
                  <a:srgbClr val="FFFFFF"/>
                </a:solidFill>
                <a:effectLst>
                  <a:outerShdw blurRad="38100" dist="38100" dir="2700000" algn="tl">
                    <a:srgbClr val="000000"/>
                  </a:outerShdw>
                </a:effectLst>
              </a:rPr>
              <a:t> changing field lengths or field types (</a:t>
            </a:r>
            <a:r>
              <a:rPr lang="en-GB" sz="2400" dirty="0" err="1">
                <a:solidFill>
                  <a:srgbClr val="FFFFFF"/>
                </a:solidFill>
                <a:effectLst>
                  <a:outerShdw blurRad="38100" dist="38100" dir="2700000" algn="tl">
                    <a:srgbClr val="000000"/>
                  </a:outerShdw>
                </a:effectLst>
              </a:rPr>
              <a:t>eg</a:t>
            </a:r>
            <a:r>
              <a:rPr lang="en-GB" sz="2400" dirty="0">
                <a:solidFill>
                  <a:srgbClr val="FFFFFF"/>
                </a:solidFill>
                <a:effectLst>
                  <a:outerShdw blurRad="38100" dist="38100" dir="2700000" algn="tl">
                    <a:srgbClr val="000000"/>
                  </a:outerShdw>
                </a:effectLst>
              </a:rPr>
              <a:t> a number</a:t>
            </a:r>
          </a:p>
          <a:p>
            <a:pPr>
              <a:spcBef>
                <a:spcPct val="50000"/>
              </a:spcBef>
              <a:buClr>
                <a:srgbClr val="66FFFF"/>
              </a:buClr>
              <a:buFont typeface="Symbol" pitchFamily="18" charset="2"/>
              <a:buNone/>
            </a:pPr>
            <a:r>
              <a:rPr lang="en-GB" sz="2400" dirty="0">
                <a:solidFill>
                  <a:srgbClr val="FFFFFF"/>
                </a:solidFill>
                <a:effectLst>
                  <a:outerShdw blurRad="38100" dist="38100" dir="2700000" algn="tl">
                    <a:srgbClr val="000000"/>
                  </a:outerShdw>
                </a:effectLst>
              </a:rPr>
              <a:t>   field may be changed to a text field</a:t>
            </a:r>
          </a:p>
          <a:p>
            <a:pPr>
              <a:spcBef>
                <a:spcPct val="50000"/>
              </a:spcBef>
              <a:buClr>
                <a:srgbClr val="66FFFF"/>
              </a:buClr>
              <a:buFont typeface="Symbol" pitchFamily="18" charset="2"/>
              <a:buChar char="*"/>
            </a:pPr>
            <a:r>
              <a:rPr lang="en-GB" sz="2400" dirty="0">
                <a:solidFill>
                  <a:srgbClr val="FFFFFF"/>
                </a:solidFill>
                <a:effectLst>
                  <a:outerShdw blurRad="38100" dist="38100" dir="2700000" algn="tl">
                    <a:srgbClr val="000000"/>
                  </a:outerShdw>
                </a:effectLst>
              </a:rPr>
              <a:t> by altering the way the screen looks</a:t>
            </a:r>
          </a:p>
          <a:p>
            <a:pPr>
              <a:spcBef>
                <a:spcPct val="50000"/>
              </a:spcBef>
              <a:buClr>
                <a:srgbClr val="66FFFF"/>
              </a:buClr>
              <a:buFont typeface="Symbol" pitchFamily="18" charset="2"/>
              <a:buChar char="*"/>
            </a:pPr>
            <a:r>
              <a:rPr lang="en-GB" sz="2400" dirty="0">
                <a:solidFill>
                  <a:srgbClr val="FFFFFF"/>
                </a:solidFill>
                <a:effectLst>
                  <a:outerShdw blurRad="38100" dist="38100" dir="2700000" algn="tl">
                    <a:srgbClr val="000000"/>
                  </a:outerShdw>
                </a:effectLst>
              </a:rPr>
              <a:t> by rearranging the position of the fields</a:t>
            </a:r>
          </a:p>
          <a:p>
            <a:pPr>
              <a:spcBef>
                <a:spcPct val="50000"/>
              </a:spcBef>
              <a:buClr>
                <a:srgbClr val="66FFFF"/>
              </a:buClr>
              <a:buFont typeface="Symbol" pitchFamily="18" charset="2"/>
              <a:buChar char="*"/>
            </a:pPr>
            <a:r>
              <a:rPr lang="en-GB" sz="2400" dirty="0">
                <a:solidFill>
                  <a:srgbClr val="FFFFFF"/>
                </a:solidFill>
                <a:effectLst>
                  <a:outerShdw blurRad="38100" dist="38100" dir="2700000" algn="tl">
                    <a:srgbClr val="000000"/>
                  </a:outerShdw>
                </a:effectLst>
              </a:rPr>
              <a:t> by using only selected fields in the printout</a:t>
            </a:r>
          </a:p>
        </p:txBody>
      </p:sp>
      <p:sp>
        <p:nvSpPr>
          <p:cNvPr id="16388" name="AutoShape 4">
            <a:hlinkClick r:id="" action="ppaction://hlinkshowjump?jump=previousslide" highlightClick="1"/>
          </p:cNvPr>
          <p:cNvSpPr>
            <a:spLocks noChangeArrowheads="1"/>
          </p:cNvSpPr>
          <p:nvPr/>
        </p:nvSpPr>
        <p:spPr bwMode="auto">
          <a:xfrm>
            <a:off x="12192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6389" name="AutoShape 5">
            <a:hlinkClick r:id="" action="ppaction://hlinkshowjump?jump=firstslide" highlightClick="1"/>
          </p:cNvPr>
          <p:cNvSpPr>
            <a:spLocks noChangeArrowheads="1"/>
          </p:cNvSpPr>
          <p:nvPr/>
        </p:nvSpPr>
        <p:spPr bwMode="auto">
          <a:xfrm>
            <a:off x="48768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6390" name="AutoShape 6">
            <a:hlinkClick r:id="" action="ppaction://hlinkshowjump?jump=nextslide" highlightClick="1"/>
          </p:cNvPr>
          <p:cNvSpPr>
            <a:spLocks noChangeArrowheads="1"/>
          </p:cNvSpPr>
          <p:nvPr/>
        </p:nvSpPr>
        <p:spPr bwMode="auto">
          <a:xfrm>
            <a:off x="83058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1614611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646331"/>
          </a:xfrm>
          <a:prstGeom prst="rect">
            <a:avLst/>
          </a:prstGeom>
          <a:noFill/>
        </p:spPr>
        <p:txBody>
          <a:bodyPr wrap="square" rtlCol="0">
            <a:spAutoFit/>
          </a:bodyPr>
          <a:lstStyle/>
          <a:p>
            <a:r>
              <a:rPr lang="en-GB" b="1" dirty="0" smtClean="0">
                <a:solidFill>
                  <a:prstClr val="white"/>
                </a:solidFill>
              </a:rPr>
              <a:t>I</a:t>
            </a: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755576" y="1268760"/>
            <a:ext cx="6408712" cy="3693319"/>
          </a:xfrm>
          <a:prstGeom prst="rect">
            <a:avLst/>
          </a:prstGeom>
          <a:noFill/>
        </p:spPr>
        <p:txBody>
          <a:bodyPr wrap="square" rtlCol="0">
            <a:spAutoFit/>
          </a:bodyPr>
          <a:lstStyle/>
          <a:p>
            <a:r>
              <a:rPr lang="en-GB" dirty="0" smtClean="0">
                <a:solidFill>
                  <a:prstClr val="white"/>
                </a:solidFill>
                <a:hlinkClick r:id="rId3" action="ppaction://hlinksldjump"/>
              </a:rPr>
              <a:t>Identity Theft</a:t>
            </a:r>
            <a:endParaRPr lang="en-GB" dirty="0" smtClean="0">
              <a:solidFill>
                <a:prstClr val="white"/>
              </a:solidFill>
            </a:endParaRPr>
          </a:p>
          <a:p>
            <a:r>
              <a:rPr lang="en-GB" dirty="0" smtClean="0">
                <a:solidFill>
                  <a:prstClr val="white"/>
                </a:solidFill>
                <a:hlinkClick r:id="rId4" action="ppaction://hlinksldjump"/>
              </a:rPr>
              <a:t>Implementation (Software Development)</a:t>
            </a:r>
            <a:endParaRPr lang="en-GB" dirty="0" smtClean="0">
              <a:solidFill>
                <a:prstClr val="white"/>
              </a:solidFill>
            </a:endParaRPr>
          </a:p>
          <a:p>
            <a:r>
              <a:rPr lang="en-GB" dirty="0" smtClean="0">
                <a:solidFill>
                  <a:prstClr val="white"/>
                </a:solidFill>
                <a:hlinkClick r:id="rId5" action="ppaction://hlinksldjump"/>
              </a:rPr>
              <a:t>Implementation (Information Solutions Development)</a:t>
            </a:r>
            <a:endParaRPr lang="en-GB" dirty="0" smtClean="0">
              <a:solidFill>
                <a:prstClr val="white"/>
              </a:solidFill>
            </a:endParaRPr>
          </a:p>
          <a:p>
            <a:r>
              <a:rPr lang="en-GB" dirty="0" smtClean="0">
                <a:solidFill>
                  <a:prstClr val="white"/>
                </a:solidFill>
                <a:hlinkClick r:id="rId6" action="ppaction://hlinksldjump"/>
              </a:rPr>
              <a:t>Immersive environments (Virtual Reality)</a:t>
            </a:r>
            <a:endParaRPr lang="en-GB" dirty="0" smtClean="0">
              <a:solidFill>
                <a:prstClr val="white"/>
              </a:solidFill>
            </a:endParaRPr>
          </a:p>
          <a:p>
            <a:r>
              <a:rPr lang="en-GB" dirty="0" smtClean="0">
                <a:solidFill>
                  <a:prstClr val="white"/>
                </a:solidFill>
                <a:hlinkClick r:id="rId7" action="ppaction://hlinksldjump"/>
              </a:rPr>
              <a:t>Inkjet Printer</a:t>
            </a:r>
            <a:endParaRPr lang="en-GB" dirty="0" smtClean="0">
              <a:solidFill>
                <a:prstClr val="white"/>
              </a:solidFill>
            </a:endParaRPr>
          </a:p>
          <a:p>
            <a:r>
              <a:rPr lang="en-GB" dirty="0" smtClean="0">
                <a:solidFill>
                  <a:prstClr val="white"/>
                </a:solidFill>
                <a:hlinkClick r:id="rId8" action="ppaction://hlinksldjump"/>
              </a:rPr>
              <a:t>Input Devices</a:t>
            </a:r>
            <a:endParaRPr lang="en-GB" dirty="0" smtClean="0">
              <a:solidFill>
                <a:prstClr val="white"/>
              </a:solidFill>
            </a:endParaRPr>
          </a:p>
          <a:p>
            <a:r>
              <a:rPr lang="en-GB" dirty="0" smtClean="0">
                <a:solidFill>
                  <a:prstClr val="white"/>
                </a:solidFill>
                <a:hlinkClick r:id="rId9" action="ppaction://hlinksldjump"/>
              </a:rPr>
              <a:t>Input Validation</a:t>
            </a:r>
            <a:endParaRPr lang="en-GB" dirty="0" smtClean="0">
              <a:solidFill>
                <a:prstClr val="white"/>
              </a:solidFill>
            </a:endParaRPr>
          </a:p>
          <a:p>
            <a:r>
              <a:rPr lang="en-GB" dirty="0" smtClean="0">
                <a:solidFill>
                  <a:prstClr val="white"/>
                </a:solidFill>
                <a:hlinkClick r:id="rId10" action="ppaction://hlinksldjump"/>
              </a:rPr>
              <a:t>Integers</a:t>
            </a:r>
            <a:endParaRPr lang="en-GB" dirty="0" smtClean="0">
              <a:solidFill>
                <a:prstClr val="white"/>
              </a:solidFill>
            </a:endParaRPr>
          </a:p>
          <a:p>
            <a:r>
              <a:rPr lang="en-GB" dirty="0" smtClean="0">
                <a:solidFill>
                  <a:prstClr val="white"/>
                </a:solidFill>
                <a:hlinkClick r:id="rId11" action="ppaction://hlinksldjump"/>
              </a:rPr>
              <a:t>Interface (Functions)</a:t>
            </a:r>
            <a:endParaRPr lang="en-GB" dirty="0" smtClean="0">
              <a:solidFill>
                <a:prstClr val="white"/>
              </a:solidFill>
            </a:endParaRPr>
          </a:p>
          <a:p>
            <a:r>
              <a:rPr lang="en-GB" dirty="0" smtClean="0">
                <a:solidFill>
                  <a:prstClr val="white"/>
                </a:solidFill>
                <a:hlinkClick r:id="rId12" action="ppaction://hlinksldjump"/>
              </a:rPr>
              <a:t>Internal Documentation</a:t>
            </a:r>
            <a:endParaRPr lang="en-GB" dirty="0" smtClean="0">
              <a:solidFill>
                <a:prstClr val="white"/>
              </a:solidFill>
            </a:endParaRPr>
          </a:p>
          <a:p>
            <a:r>
              <a:rPr lang="en-GB" dirty="0" smtClean="0">
                <a:solidFill>
                  <a:prstClr val="white"/>
                </a:solidFill>
                <a:hlinkClick r:id="rId13" action="ppaction://hlinksldjump"/>
              </a:rPr>
              <a:t>Internet</a:t>
            </a:r>
            <a:endParaRPr lang="en-GB" dirty="0" smtClean="0">
              <a:solidFill>
                <a:prstClr val="white"/>
              </a:solidFill>
            </a:endParaRPr>
          </a:p>
          <a:p>
            <a:r>
              <a:rPr lang="en-GB" dirty="0" smtClean="0">
                <a:solidFill>
                  <a:prstClr val="white"/>
                </a:solidFill>
                <a:hlinkClick r:id="rId14" action="ppaction://hlinksldjump"/>
              </a:rPr>
              <a:t>Internet Service Provider (ISP)</a:t>
            </a:r>
            <a:endParaRPr lang="en-GB" dirty="0" smtClean="0">
              <a:solidFill>
                <a:prstClr val="white"/>
              </a:solidFill>
            </a:endParaRPr>
          </a:p>
          <a:p>
            <a:r>
              <a:rPr lang="en-GB" dirty="0" smtClean="0">
                <a:solidFill>
                  <a:prstClr val="white"/>
                </a:solidFill>
                <a:hlinkClick r:id="rId15" action="ppaction://hlinksldjump"/>
              </a:rPr>
              <a:t>Interpreters</a:t>
            </a:r>
            <a:endParaRPr lang="en-GB" dirty="0">
              <a:solidFill>
                <a:prstClr val="white"/>
              </a:solidFill>
            </a:endParaRPr>
          </a:p>
        </p:txBody>
      </p:sp>
      <p:sp>
        <p:nvSpPr>
          <p:cNvPr id="7" name="Action Button: Back or Previous 6">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311116233"/>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219200" y="419100"/>
            <a:ext cx="7772400" cy="800100"/>
          </a:xfrm>
        </p:spPr>
        <p:txBody>
          <a:bodyPr/>
          <a:lstStyle/>
          <a:p>
            <a:pPr algn="ctr"/>
            <a:r>
              <a:rPr lang="en-GB" b="1"/>
              <a:t>REPORTS</a:t>
            </a:r>
          </a:p>
        </p:txBody>
      </p:sp>
      <p:sp>
        <p:nvSpPr>
          <p:cNvPr id="15363" name="Text Box 3"/>
          <p:cNvSpPr txBox="1">
            <a:spLocks noChangeArrowheads="1"/>
          </p:cNvSpPr>
          <p:nvPr/>
        </p:nvSpPr>
        <p:spPr bwMode="auto">
          <a:xfrm>
            <a:off x="1600200" y="2362200"/>
            <a:ext cx="7086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US">
              <a:solidFill>
                <a:srgbClr val="FFFFFF"/>
              </a:solidFill>
              <a:effectLst>
                <a:outerShdw blurRad="38100" dist="38100" dir="2700000" algn="tl">
                  <a:srgbClr val="000000"/>
                </a:outerShdw>
              </a:effectLst>
            </a:endParaRPr>
          </a:p>
        </p:txBody>
      </p:sp>
      <p:sp>
        <p:nvSpPr>
          <p:cNvPr id="15364" name="Text Box 4"/>
          <p:cNvSpPr txBox="1">
            <a:spLocks noChangeArrowheads="1"/>
          </p:cNvSpPr>
          <p:nvPr/>
        </p:nvSpPr>
        <p:spPr bwMode="auto">
          <a:xfrm>
            <a:off x="1447800" y="1905000"/>
            <a:ext cx="7086600"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a:solidFill>
                  <a:srgbClr val="FFFFFF"/>
                </a:solidFill>
                <a:effectLst>
                  <a:outerShdw blurRad="38100" dist="38100" dir="2700000" algn="tl">
                    <a:srgbClr val="000000"/>
                  </a:outerShdw>
                </a:effectLst>
              </a:rPr>
              <a:t>When you print out any information which is held on your database - this is called a </a:t>
            </a:r>
            <a:r>
              <a:rPr lang="en-GB" sz="2400" b="1" dirty="0">
                <a:solidFill>
                  <a:srgbClr val="66FFFF"/>
                </a:solidFill>
                <a:effectLst>
                  <a:outerShdw blurRad="38100" dist="38100" dir="2700000" algn="tl">
                    <a:srgbClr val="000000"/>
                  </a:outerShdw>
                </a:effectLst>
              </a:rPr>
              <a:t>report.</a:t>
            </a:r>
            <a:r>
              <a:rPr lang="en-GB" sz="2400" dirty="0">
                <a:solidFill>
                  <a:srgbClr val="FFFFFF"/>
                </a:solidFill>
                <a:effectLst>
                  <a:outerShdw blurRad="38100" dist="38100" dir="2700000" algn="tl">
                    <a:srgbClr val="000000"/>
                  </a:outerShdw>
                </a:effectLst>
              </a:rPr>
              <a:t> </a:t>
            </a:r>
          </a:p>
          <a:p>
            <a:pPr>
              <a:spcBef>
                <a:spcPct val="50000"/>
              </a:spcBef>
            </a:pPr>
            <a:r>
              <a:rPr lang="en-GB" sz="2400" dirty="0">
                <a:solidFill>
                  <a:srgbClr val="FFFFFF"/>
                </a:solidFill>
                <a:effectLst>
                  <a:outerShdw blurRad="38100" dist="38100" dir="2700000" algn="tl">
                    <a:srgbClr val="000000"/>
                  </a:outerShdw>
                </a:effectLst>
              </a:rPr>
              <a:t> When you </a:t>
            </a:r>
            <a:r>
              <a:rPr lang="en-GB" sz="2400" b="1" dirty="0">
                <a:solidFill>
                  <a:srgbClr val="66FFFF"/>
                </a:solidFill>
                <a:effectLst>
                  <a:outerShdw blurRad="38100" dist="38100" dir="2700000" algn="tl">
                    <a:srgbClr val="000000"/>
                  </a:outerShdw>
                </a:effectLst>
              </a:rPr>
              <a:t>select</a:t>
            </a:r>
            <a:r>
              <a:rPr lang="en-GB" sz="2400" dirty="0">
                <a:solidFill>
                  <a:srgbClr val="FFFFFF"/>
                </a:solidFill>
                <a:effectLst>
                  <a:outerShdw blurRad="38100" dist="38100" dir="2700000" algn="tl">
                    <a:srgbClr val="000000"/>
                  </a:outerShdw>
                </a:effectLst>
              </a:rPr>
              <a:t> information from a database, </a:t>
            </a:r>
            <a:r>
              <a:rPr lang="en-GB" sz="2400" dirty="0" err="1">
                <a:solidFill>
                  <a:srgbClr val="FFFFFF"/>
                </a:solidFill>
                <a:effectLst>
                  <a:outerShdw blurRad="38100" dist="38100" dir="2700000" algn="tl">
                    <a:srgbClr val="000000"/>
                  </a:outerShdw>
                </a:effectLst>
              </a:rPr>
              <a:t>eg</a:t>
            </a:r>
            <a:r>
              <a:rPr lang="en-GB" sz="2400" dirty="0">
                <a:solidFill>
                  <a:srgbClr val="FFFFFF"/>
                </a:solidFill>
                <a:effectLst>
                  <a:outerShdw blurRad="38100" dist="38100" dir="2700000" algn="tl">
                    <a:srgbClr val="000000"/>
                  </a:outerShdw>
                </a:effectLst>
              </a:rPr>
              <a:t> by </a:t>
            </a:r>
            <a:r>
              <a:rPr lang="en-GB" sz="2400" b="1" dirty="0">
                <a:solidFill>
                  <a:srgbClr val="66FFFF"/>
                </a:solidFill>
                <a:effectLst>
                  <a:outerShdw blurRad="38100" dist="38100" dir="2700000" algn="tl">
                    <a:srgbClr val="000000"/>
                  </a:outerShdw>
                </a:effectLst>
              </a:rPr>
              <a:t>searching and sorting</a:t>
            </a:r>
            <a:r>
              <a:rPr lang="en-GB" sz="2400" dirty="0">
                <a:solidFill>
                  <a:srgbClr val="FFFFFF"/>
                </a:solidFill>
                <a:effectLst>
                  <a:outerShdw blurRad="38100" dist="38100" dir="2700000" algn="tl">
                    <a:srgbClr val="000000"/>
                  </a:outerShdw>
                </a:effectLst>
              </a:rPr>
              <a:t> to find the records you want and getting them into the correct order, you are setting up a </a:t>
            </a:r>
            <a:r>
              <a:rPr lang="en-GB" sz="2400" b="1" dirty="0">
                <a:solidFill>
                  <a:srgbClr val="66FFFF"/>
                </a:solidFill>
                <a:effectLst>
                  <a:outerShdw blurRad="38100" dist="38100" dir="2700000" algn="tl">
                    <a:srgbClr val="000000"/>
                  </a:outerShdw>
                </a:effectLst>
              </a:rPr>
              <a:t>report definition.</a:t>
            </a:r>
          </a:p>
          <a:p>
            <a:pPr>
              <a:spcBef>
                <a:spcPct val="50000"/>
              </a:spcBef>
            </a:pPr>
            <a:r>
              <a:rPr lang="en-GB" sz="2400" dirty="0">
                <a:solidFill>
                  <a:srgbClr val="FFFFFF"/>
                </a:solidFill>
                <a:effectLst>
                  <a:outerShdw blurRad="38100" dist="38100" dir="2700000" algn="tl">
                    <a:srgbClr val="000000"/>
                  </a:outerShdw>
                </a:effectLst>
              </a:rPr>
              <a:t>You could of course print out the whole database - but databases can be very large and you will seldom want to see all the information held there.</a:t>
            </a:r>
          </a:p>
        </p:txBody>
      </p:sp>
      <p:sp>
        <p:nvSpPr>
          <p:cNvPr id="15365" name="AutoShape 5">
            <a:hlinkClick r:id="" action="ppaction://hlinkshowjump?jump=previousslide" highlightClick="1"/>
          </p:cNvPr>
          <p:cNvSpPr>
            <a:spLocks noChangeArrowheads="1"/>
          </p:cNvSpPr>
          <p:nvPr/>
        </p:nvSpPr>
        <p:spPr bwMode="auto">
          <a:xfrm>
            <a:off x="12192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5366" name="AutoShape 6">
            <a:hlinkClick r:id="" action="ppaction://hlinkshowjump?jump=firstslide" highlightClick="1"/>
          </p:cNvPr>
          <p:cNvSpPr>
            <a:spLocks noChangeArrowheads="1"/>
          </p:cNvSpPr>
          <p:nvPr/>
        </p:nvSpPr>
        <p:spPr bwMode="auto">
          <a:xfrm>
            <a:off x="45720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5367" name="AutoShape 7">
            <a:hlinkClick r:id="" action="ppaction://hlinkshowjump?jump=nextslide" highlightClick="1"/>
          </p:cNvPr>
          <p:cNvSpPr>
            <a:spLocks noChangeArrowheads="1"/>
          </p:cNvSpPr>
          <p:nvPr/>
        </p:nvSpPr>
        <p:spPr bwMode="auto">
          <a:xfrm>
            <a:off x="80772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3224923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371600" y="533400"/>
            <a:ext cx="7772400" cy="647700"/>
          </a:xfrm>
        </p:spPr>
        <p:txBody>
          <a:bodyPr>
            <a:normAutofit/>
          </a:bodyPr>
          <a:lstStyle/>
          <a:p>
            <a:pPr algn="ctr"/>
            <a:r>
              <a:rPr lang="en-GB" b="1"/>
              <a:t>COMPUTED  FIELDS</a:t>
            </a:r>
          </a:p>
        </p:txBody>
      </p:sp>
      <p:sp>
        <p:nvSpPr>
          <p:cNvPr id="17411" name="Text Box 3"/>
          <p:cNvSpPr txBox="1">
            <a:spLocks noChangeArrowheads="1"/>
          </p:cNvSpPr>
          <p:nvPr/>
        </p:nvSpPr>
        <p:spPr bwMode="auto">
          <a:xfrm>
            <a:off x="1143000" y="1905000"/>
            <a:ext cx="450912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sz="2400" dirty="0">
                <a:solidFill>
                  <a:srgbClr val="FFFFFF"/>
                </a:solidFill>
                <a:effectLst>
                  <a:outerShdw blurRad="38100" dist="38100" dir="2700000" algn="tl">
                    <a:srgbClr val="000000"/>
                  </a:outerShdw>
                </a:effectLst>
              </a:rPr>
              <a:t>Databases can have </a:t>
            </a:r>
            <a:r>
              <a:rPr lang="en-GB" sz="2400" b="1" dirty="0">
                <a:solidFill>
                  <a:srgbClr val="66FFFF"/>
                </a:solidFill>
                <a:effectLst>
                  <a:outerShdw blurRad="38100" dist="38100" dir="2700000" algn="tl">
                    <a:srgbClr val="000000"/>
                  </a:outerShdw>
                </a:effectLst>
              </a:rPr>
              <a:t>computed field(s)</a:t>
            </a:r>
            <a:r>
              <a:rPr lang="en-GB" sz="2400" dirty="0">
                <a:solidFill>
                  <a:srgbClr val="FFFFFF"/>
                </a:solidFill>
                <a:effectLst>
                  <a:outerShdw blurRad="38100" dist="38100" dir="2700000" algn="tl">
                    <a:srgbClr val="000000"/>
                  </a:outerShdw>
                </a:effectLst>
              </a:rPr>
              <a:t> (or calculated field(s)) which will carry out </a:t>
            </a:r>
            <a:r>
              <a:rPr lang="en-GB" sz="2400" b="1" dirty="0">
                <a:solidFill>
                  <a:srgbClr val="66FFFF"/>
                </a:solidFill>
                <a:effectLst>
                  <a:outerShdw blurRad="38100" dist="38100" dir="2700000" algn="tl">
                    <a:srgbClr val="000000"/>
                  </a:outerShdw>
                </a:effectLst>
              </a:rPr>
              <a:t>calculations</a:t>
            </a:r>
            <a:r>
              <a:rPr lang="en-GB" sz="2400" dirty="0">
                <a:solidFill>
                  <a:srgbClr val="FFFFFF"/>
                </a:solidFill>
                <a:effectLst>
                  <a:outerShdw blurRad="38100" dist="38100" dir="2700000" algn="tl">
                    <a:srgbClr val="000000"/>
                  </a:outerShdw>
                </a:effectLst>
              </a:rPr>
              <a:t> on another </a:t>
            </a:r>
            <a:r>
              <a:rPr lang="en-GB" sz="2400" b="1" dirty="0">
                <a:solidFill>
                  <a:srgbClr val="66FFFF"/>
                </a:solidFill>
                <a:effectLst>
                  <a:outerShdw blurRad="38100" dist="38100" dir="2700000" algn="tl">
                    <a:srgbClr val="000000"/>
                  </a:outerShdw>
                </a:effectLst>
              </a:rPr>
              <a:t>field</a:t>
            </a:r>
            <a:r>
              <a:rPr lang="en-GB" sz="2400" dirty="0">
                <a:solidFill>
                  <a:srgbClr val="FFFFFF"/>
                </a:solidFill>
                <a:effectLst>
                  <a:outerShdw blurRad="38100" dist="38100" dir="2700000" algn="tl">
                    <a:srgbClr val="000000"/>
                  </a:outerShdw>
                </a:effectLst>
              </a:rPr>
              <a:t> or </a:t>
            </a:r>
            <a:r>
              <a:rPr lang="en-GB" sz="2400" dirty="0">
                <a:solidFill>
                  <a:srgbClr val="66FFFF"/>
                </a:solidFill>
                <a:effectLst>
                  <a:outerShdw blurRad="38100" dist="38100" dir="2700000" algn="tl">
                    <a:srgbClr val="000000"/>
                  </a:outerShdw>
                </a:effectLst>
              </a:rPr>
              <a:t>fields</a:t>
            </a:r>
            <a:r>
              <a:rPr lang="en-GB" sz="2400" dirty="0">
                <a:solidFill>
                  <a:srgbClr val="FFFFFF"/>
                </a:solidFill>
                <a:effectLst>
                  <a:outerShdw blurRad="38100" dist="38100" dir="2700000" algn="tl">
                    <a:srgbClr val="000000"/>
                  </a:outerShdw>
                </a:effectLst>
              </a:rPr>
              <a:t> within the database and display the answer (like a cell in a </a:t>
            </a:r>
            <a:r>
              <a:rPr lang="en-GB" sz="2400" dirty="0" err="1" smtClean="0">
                <a:solidFill>
                  <a:srgbClr val="FFFFFF"/>
                </a:solidFill>
                <a:effectLst>
                  <a:outerShdw blurRad="38100" dist="38100" dir="2700000" algn="tl">
                    <a:srgbClr val="000000"/>
                  </a:outerShdw>
                </a:effectLst>
              </a:rPr>
              <a:t>spreadsheet</a:t>
            </a:r>
            <a:r>
              <a:rPr lang="en-GB" sz="2400" dirty="0" smtClean="0">
                <a:solidFill>
                  <a:srgbClr val="FFFFFF"/>
                </a:solidFill>
                <a:effectLst>
                  <a:outerShdw blurRad="38100" dist="38100" dir="2700000" algn="tl">
                    <a:srgbClr val="000000"/>
                  </a:outerShdw>
                </a:effectLst>
              </a:rPr>
              <a:t>).  </a:t>
            </a:r>
            <a:r>
              <a:rPr lang="en-GB" sz="2400" dirty="0" err="1">
                <a:solidFill>
                  <a:srgbClr val="FFFFFF"/>
                </a:solidFill>
                <a:effectLst>
                  <a:outerShdw blurRad="38100" dist="38100" dir="2700000" algn="tl">
                    <a:srgbClr val="000000"/>
                  </a:outerShdw>
                </a:effectLst>
              </a:rPr>
              <a:t>Eg</a:t>
            </a:r>
            <a:r>
              <a:rPr lang="en-GB" sz="2400" dirty="0">
                <a:solidFill>
                  <a:srgbClr val="FFFFFF"/>
                </a:solidFill>
                <a:effectLst>
                  <a:outerShdw blurRad="38100" dist="38100" dir="2700000" algn="tl">
                    <a:srgbClr val="000000"/>
                  </a:outerShdw>
                </a:effectLst>
              </a:rPr>
              <a:t> the </a:t>
            </a:r>
            <a:r>
              <a:rPr lang="en-GB" sz="2400" b="1" dirty="0">
                <a:solidFill>
                  <a:schemeClr val="tx2">
                    <a:lumMod val="50000"/>
                  </a:schemeClr>
                </a:solidFill>
                <a:effectLst>
                  <a:outerShdw blurRad="38100" dist="38100" dir="2700000" algn="tl">
                    <a:srgbClr val="000000"/>
                  </a:outerShdw>
                </a:effectLst>
              </a:rPr>
              <a:t>average</a:t>
            </a:r>
            <a:r>
              <a:rPr lang="en-GB" sz="2400" dirty="0">
                <a:solidFill>
                  <a:schemeClr val="tx2">
                    <a:lumMod val="50000"/>
                  </a:schemeClr>
                </a:solidFill>
                <a:effectLst>
                  <a:outerShdw blurRad="38100" dist="38100" dir="2700000" algn="tl">
                    <a:srgbClr val="000000"/>
                  </a:outerShdw>
                </a:effectLst>
              </a:rPr>
              <a:t> </a:t>
            </a:r>
            <a:r>
              <a:rPr lang="en-GB" sz="2400" b="1" dirty="0">
                <a:solidFill>
                  <a:schemeClr val="tx2">
                    <a:lumMod val="50000"/>
                  </a:schemeClr>
                </a:solidFill>
                <a:effectLst>
                  <a:outerShdw blurRad="38100" dist="38100" dir="2700000" algn="tl">
                    <a:srgbClr val="000000"/>
                  </a:outerShdw>
                </a:effectLst>
              </a:rPr>
              <a:t>field</a:t>
            </a:r>
            <a:r>
              <a:rPr lang="en-GB" sz="2400" b="1" dirty="0">
                <a:solidFill>
                  <a:schemeClr val="tx2">
                    <a:lumMod val="50000"/>
                  </a:schemeClr>
                </a:solidFill>
                <a:effectLst>
                  <a:outerShdw blurRad="38100" dist="38100" dir="2700000" algn="tl">
                    <a:srgbClr val="FFFFFF"/>
                  </a:outerShdw>
                </a:effectLst>
              </a:rPr>
              <a:t> </a:t>
            </a:r>
            <a:r>
              <a:rPr lang="en-GB" sz="2400" dirty="0">
                <a:solidFill>
                  <a:srgbClr val="FFFFFF"/>
                </a:solidFill>
                <a:effectLst>
                  <a:outerShdw blurRad="38100" dist="38100" dir="2700000" algn="tl">
                    <a:srgbClr val="000000"/>
                  </a:outerShdw>
                </a:effectLst>
              </a:rPr>
              <a:t>shown in the diagram is a </a:t>
            </a:r>
            <a:r>
              <a:rPr lang="en-GB" sz="2400" b="1" dirty="0">
                <a:solidFill>
                  <a:schemeClr val="tx2">
                    <a:lumMod val="50000"/>
                  </a:schemeClr>
                </a:solidFill>
                <a:effectLst>
                  <a:outerShdw blurRad="38100" dist="38100" dir="2700000" algn="tl">
                    <a:srgbClr val="000000"/>
                  </a:outerShdw>
                </a:effectLst>
              </a:rPr>
              <a:t>calculated field</a:t>
            </a:r>
            <a:r>
              <a:rPr lang="en-GB" sz="2400" dirty="0">
                <a:solidFill>
                  <a:srgbClr val="FFFFFF"/>
                </a:solidFill>
                <a:effectLst>
                  <a:outerShdw blurRad="38100" dist="38100" dir="2700000" algn="tl">
                    <a:srgbClr val="000000"/>
                  </a:outerShdw>
                </a:effectLst>
              </a:rPr>
              <a:t>:</a:t>
            </a:r>
          </a:p>
        </p:txBody>
      </p:sp>
      <p:sp>
        <p:nvSpPr>
          <p:cNvPr id="17412" name="Text Box 4"/>
          <p:cNvSpPr txBox="1">
            <a:spLocks noChangeArrowheads="1"/>
          </p:cNvSpPr>
          <p:nvPr/>
        </p:nvSpPr>
        <p:spPr bwMode="auto">
          <a:xfrm>
            <a:off x="5652120" y="2708920"/>
            <a:ext cx="3124200" cy="2843213"/>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dirty="0">
                <a:solidFill>
                  <a:srgbClr val="66FFFF"/>
                </a:solidFill>
                <a:effectLst>
                  <a:outerShdw blurRad="38100" dist="38100" dir="2700000" algn="tl">
                    <a:srgbClr val="000000"/>
                  </a:outerShdw>
                </a:effectLst>
              </a:rPr>
              <a:t>SURNAME:	Bruce</a:t>
            </a:r>
          </a:p>
          <a:p>
            <a:pPr>
              <a:spcBef>
                <a:spcPct val="50000"/>
              </a:spcBef>
            </a:pPr>
            <a:r>
              <a:rPr lang="en-GB" dirty="0">
                <a:solidFill>
                  <a:srgbClr val="66FFFF"/>
                </a:solidFill>
                <a:effectLst>
                  <a:outerShdw blurRad="38100" dist="38100" dir="2700000" algn="tl">
                    <a:srgbClr val="000000"/>
                  </a:outerShdw>
                </a:effectLst>
              </a:rPr>
              <a:t>FORENAME:	Robert</a:t>
            </a:r>
          </a:p>
          <a:p>
            <a:pPr>
              <a:spcBef>
                <a:spcPct val="50000"/>
              </a:spcBef>
            </a:pPr>
            <a:r>
              <a:rPr lang="en-GB" dirty="0">
                <a:solidFill>
                  <a:srgbClr val="66FFFF"/>
                </a:solidFill>
                <a:effectLst>
                  <a:outerShdw blurRad="38100" dist="38100" dir="2700000" algn="tl">
                    <a:srgbClr val="000000"/>
                  </a:outerShdw>
                </a:effectLst>
              </a:rPr>
              <a:t>CLASS:		2G</a:t>
            </a:r>
          </a:p>
          <a:p>
            <a:pPr>
              <a:spcBef>
                <a:spcPct val="50000"/>
              </a:spcBef>
            </a:pPr>
            <a:r>
              <a:rPr lang="en-GB" dirty="0">
                <a:solidFill>
                  <a:srgbClr val="66FFFF"/>
                </a:solidFill>
                <a:effectLst>
                  <a:outerShdw blurRad="38100" dist="38100" dir="2700000" algn="tl">
                    <a:srgbClr val="000000"/>
                  </a:outerShdw>
                </a:effectLst>
              </a:rPr>
              <a:t>Test 1:		25</a:t>
            </a:r>
          </a:p>
          <a:p>
            <a:pPr>
              <a:spcBef>
                <a:spcPct val="50000"/>
              </a:spcBef>
            </a:pPr>
            <a:r>
              <a:rPr lang="en-GB" dirty="0">
                <a:solidFill>
                  <a:srgbClr val="66FFFF"/>
                </a:solidFill>
                <a:effectLst>
                  <a:outerShdw blurRad="38100" dist="38100" dir="2700000" algn="tl">
                    <a:srgbClr val="000000"/>
                  </a:outerShdw>
                </a:effectLst>
              </a:rPr>
              <a:t>Test 2:		31</a:t>
            </a:r>
          </a:p>
          <a:p>
            <a:pPr>
              <a:spcBef>
                <a:spcPct val="50000"/>
              </a:spcBef>
            </a:pPr>
            <a:r>
              <a:rPr lang="en-GB" b="1" dirty="0">
                <a:solidFill>
                  <a:srgbClr val="FFFFFF"/>
                </a:solidFill>
                <a:effectLst>
                  <a:outerShdw blurRad="38100" dist="38100" dir="2700000" algn="tl">
                    <a:srgbClr val="000000"/>
                  </a:outerShdw>
                </a:effectLst>
              </a:rPr>
              <a:t>AVERAGE:</a:t>
            </a:r>
            <a:r>
              <a:rPr lang="en-GB" dirty="0">
                <a:solidFill>
                  <a:srgbClr val="66FFFF"/>
                </a:solidFill>
                <a:effectLst>
                  <a:outerShdw blurRad="38100" dist="38100" dir="2700000" algn="tl">
                    <a:srgbClr val="000000"/>
                  </a:outerShdw>
                </a:effectLst>
              </a:rPr>
              <a:t>	28</a:t>
            </a:r>
          </a:p>
          <a:p>
            <a:pPr>
              <a:spcBef>
                <a:spcPct val="50000"/>
              </a:spcBef>
            </a:pPr>
            <a:endParaRPr lang="en-GB" dirty="0">
              <a:solidFill>
                <a:srgbClr val="FFFFFF"/>
              </a:solidFill>
              <a:effectLst>
                <a:outerShdw blurRad="38100" dist="38100" dir="2700000" algn="tl">
                  <a:srgbClr val="000000"/>
                </a:outerShdw>
              </a:effectLst>
            </a:endParaRPr>
          </a:p>
        </p:txBody>
      </p:sp>
      <p:sp>
        <p:nvSpPr>
          <p:cNvPr id="17420" name="AutoShape 12">
            <a:hlinkClick r:id="" action="ppaction://hlinkshowjump?jump=previousslide" highlightClick="1"/>
          </p:cNvPr>
          <p:cNvSpPr>
            <a:spLocks noChangeArrowheads="1"/>
          </p:cNvSpPr>
          <p:nvPr/>
        </p:nvSpPr>
        <p:spPr bwMode="auto">
          <a:xfrm>
            <a:off x="12192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7421" name="AutoShape 13">
            <a:hlinkClick r:id="" action="ppaction://hlinkshowjump?jump=firstslide" highlightClick="1"/>
          </p:cNvPr>
          <p:cNvSpPr>
            <a:spLocks noChangeArrowheads="1"/>
          </p:cNvSpPr>
          <p:nvPr/>
        </p:nvSpPr>
        <p:spPr bwMode="auto">
          <a:xfrm>
            <a:off x="43434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17422" name="AutoShape 14">
            <a:hlinkClick r:id="" action="ppaction://hlinkshowjump?jump=nextslide" highlightClick="1"/>
          </p:cNvPr>
          <p:cNvSpPr>
            <a:spLocks noChangeArrowheads="1"/>
          </p:cNvSpPr>
          <p:nvPr/>
        </p:nvSpPr>
        <p:spPr bwMode="auto">
          <a:xfrm>
            <a:off x="81534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3650951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371600" y="228600"/>
            <a:ext cx="7772400" cy="1143000"/>
          </a:xfrm>
        </p:spPr>
        <p:txBody>
          <a:bodyPr>
            <a:normAutofit/>
          </a:bodyPr>
          <a:lstStyle/>
          <a:p>
            <a:pPr algn="ctr"/>
            <a:r>
              <a:rPr lang="en-GB" b="1"/>
              <a:t>STORAGE SPACE FOR DATABASE FILES</a:t>
            </a:r>
          </a:p>
        </p:txBody>
      </p:sp>
      <p:sp>
        <p:nvSpPr>
          <p:cNvPr id="31748" name="Text Box 4"/>
          <p:cNvSpPr txBox="1">
            <a:spLocks noChangeArrowheads="1"/>
          </p:cNvSpPr>
          <p:nvPr/>
        </p:nvSpPr>
        <p:spPr bwMode="auto">
          <a:xfrm>
            <a:off x="1219200" y="1828800"/>
            <a:ext cx="792480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a:solidFill>
                  <a:srgbClr val="FFFFFF"/>
                </a:solidFill>
                <a:effectLst>
                  <a:outerShdw blurRad="38100" dist="38100" dir="2700000" algn="tl">
                    <a:srgbClr val="000000"/>
                  </a:outerShdw>
                </a:effectLst>
              </a:rPr>
              <a:t>Database files have to be </a:t>
            </a:r>
            <a:r>
              <a:rPr lang="en-GB" sz="2400" b="1" dirty="0">
                <a:solidFill>
                  <a:schemeClr val="tx2">
                    <a:lumMod val="50000"/>
                  </a:schemeClr>
                </a:solidFill>
                <a:effectLst>
                  <a:outerShdw blurRad="38100" dist="38100" dir="2700000" algn="tl">
                    <a:srgbClr val="000000"/>
                  </a:outerShdw>
                </a:effectLst>
              </a:rPr>
              <a:t>stored</a:t>
            </a:r>
            <a:r>
              <a:rPr lang="en-GB" sz="2400" dirty="0">
                <a:solidFill>
                  <a:srgbClr val="99CCFF"/>
                </a:solidFill>
                <a:effectLst>
                  <a:outerShdw blurRad="38100" dist="38100" dir="2700000" algn="tl">
                    <a:srgbClr val="000000"/>
                  </a:outerShdw>
                </a:effectLst>
              </a:rPr>
              <a:t> </a:t>
            </a:r>
            <a:r>
              <a:rPr lang="en-GB" sz="2400" dirty="0">
                <a:solidFill>
                  <a:srgbClr val="FFFFFF"/>
                </a:solidFill>
                <a:effectLst>
                  <a:outerShdw blurRad="38100" dist="38100" dir="2700000" algn="tl">
                    <a:srgbClr val="000000"/>
                  </a:outerShdw>
                </a:effectLst>
              </a:rPr>
              <a:t>- either in main memory or on disc.  Main memory is </a:t>
            </a:r>
            <a:r>
              <a:rPr lang="en-GB" sz="2400" b="1" dirty="0">
                <a:solidFill>
                  <a:schemeClr val="tx2">
                    <a:lumMod val="50000"/>
                  </a:schemeClr>
                </a:solidFill>
                <a:effectLst>
                  <a:outerShdw blurRad="38100" dist="38100" dir="2700000" algn="tl">
                    <a:srgbClr val="000000"/>
                  </a:outerShdw>
                </a:effectLst>
              </a:rPr>
              <a:t>limited in size</a:t>
            </a:r>
            <a:r>
              <a:rPr lang="en-GB" sz="2400" dirty="0">
                <a:solidFill>
                  <a:srgbClr val="99CCFF"/>
                </a:solidFill>
                <a:effectLst>
                  <a:outerShdw blurRad="38100" dist="38100" dir="2700000" algn="tl">
                    <a:srgbClr val="000000"/>
                  </a:outerShdw>
                </a:effectLst>
              </a:rPr>
              <a:t>.</a:t>
            </a:r>
            <a:r>
              <a:rPr lang="en-GB" sz="2400" dirty="0">
                <a:solidFill>
                  <a:srgbClr val="FFFFFF"/>
                </a:solidFill>
                <a:effectLst>
                  <a:outerShdw blurRad="38100" dist="38100" dir="2700000" algn="tl">
                    <a:srgbClr val="000000"/>
                  </a:outerShdw>
                </a:effectLst>
              </a:rPr>
              <a:t>  Other storage mediums such as </a:t>
            </a:r>
            <a:r>
              <a:rPr lang="en-GB" sz="2400" dirty="0" smtClean="0">
                <a:solidFill>
                  <a:srgbClr val="FFFFFF"/>
                </a:solidFill>
                <a:effectLst>
                  <a:outerShdw blurRad="38100" dist="38100" dir="2700000" algn="tl">
                    <a:srgbClr val="000000"/>
                  </a:outerShdw>
                </a:effectLst>
              </a:rPr>
              <a:t>hard discs, magnetic tape, CD &amp; DVD R &amp; RWs.  For </a:t>
            </a:r>
            <a:r>
              <a:rPr lang="en-GB" sz="2400" dirty="0">
                <a:solidFill>
                  <a:srgbClr val="FFFFFF"/>
                </a:solidFill>
                <a:effectLst>
                  <a:outerShdw blurRad="38100" dist="38100" dir="2700000" algn="tl">
                    <a:srgbClr val="000000"/>
                  </a:outerShdw>
                </a:effectLst>
              </a:rPr>
              <a:t>the computer to manage </a:t>
            </a:r>
            <a:r>
              <a:rPr lang="en-GB" sz="2400" dirty="0" smtClean="0">
                <a:solidFill>
                  <a:srgbClr val="FFFFFF"/>
                </a:solidFill>
                <a:effectLst>
                  <a:outerShdw blurRad="38100" dist="38100" dir="2700000" algn="tl">
                    <a:srgbClr val="000000"/>
                  </a:outerShdw>
                </a:effectLst>
              </a:rPr>
              <a:t>the file storage </a:t>
            </a:r>
            <a:r>
              <a:rPr lang="en-GB" sz="2400" dirty="0">
                <a:solidFill>
                  <a:srgbClr val="FFFFFF"/>
                </a:solidFill>
                <a:effectLst>
                  <a:outerShdw blurRad="38100" dist="38100" dir="2700000" algn="tl">
                    <a:srgbClr val="000000"/>
                  </a:outerShdw>
                </a:effectLst>
              </a:rPr>
              <a:t>efficiently we must decide on:</a:t>
            </a:r>
          </a:p>
          <a:p>
            <a:pPr>
              <a:spcBef>
                <a:spcPct val="50000"/>
              </a:spcBef>
              <a:buClr>
                <a:srgbClr val="66FFFF"/>
              </a:buClr>
              <a:buFont typeface="Symbol" pitchFamily="18" charset="2"/>
              <a:buChar char="*"/>
            </a:pPr>
            <a:r>
              <a:rPr lang="en-GB" sz="2400" dirty="0">
                <a:solidFill>
                  <a:srgbClr val="FFFFFF"/>
                </a:solidFill>
                <a:effectLst>
                  <a:outerShdw blurRad="38100" dist="38100" dir="2700000" algn="tl">
                    <a:srgbClr val="000000"/>
                  </a:outerShdw>
                </a:effectLst>
              </a:rPr>
              <a:t> </a:t>
            </a:r>
            <a:r>
              <a:rPr lang="en-GB" sz="2400" dirty="0" smtClean="0">
                <a:solidFill>
                  <a:srgbClr val="FFFFFF"/>
                </a:solidFill>
                <a:effectLst>
                  <a:outerShdw blurRad="38100" dist="38100" dir="2700000" algn="tl">
                    <a:srgbClr val="000000"/>
                  </a:outerShdw>
                </a:effectLst>
              </a:rPr>
              <a:t> </a:t>
            </a:r>
            <a:r>
              <a:rPr lang="en-GB" sz="2400" dirty="0">
                <a:solidFill>
                  <a:srgbClr val="FFFFFF"/>
                </a:solidFill>
                <a:effectLst>
                  <a:outerShdw blurRad="38100" dist="38100" dir="2700000" algn="tl">
                    <a:srgbClr val="000000"/>
                  </a:outerShdw>
                </a:effectLst>
              </a:rPr>
              <a:t>The </a:t>
            </a:r>
            <a:r>
              <a:rPr lang="en-GB" sz="2400" dirty="0">
                <a:solidFill>
                  <a:schemeClr val="tx2">
                    <a:lumMod val="50000"/>
                  </a:schemeClr>
                </a:solidFill>
                <a:effectLst>
                  <a:outerShdw blurRad="38100" dist="38100" dir="2700000" algn="tl">
                    <a:srgbClr val="000000"/>
                  </a:outerShdw>
                </a:effectLst>
              </a:rPr>
              <a:t>storage space </a:t>
            </a:r>
            <a:r>
              <a:rPr lang="en-GB" sz="2400" dirty="0">
                <a:solidFill>
                  <a:srgbClr val="FFFFFF"/>
                </a:solidFill>
                <a:effectLst>
                  <a:outerShdw blurRad="38100" dist="38100" dir="2700000" algn="tl">
                    <a:srgbClr val="000000"/>
                  </a:outerShdw>
                </a:effectLst>
              </a:rPr>
              <a:t>needed for </a:t>
            </a:r>
            <a:r>
              <a:rPr lang="en-GB" sz="2400" dirty="0">
                <a:solidFill>
                  <a:schemeClr val="tx2">
                    <a:lumMod val="50000"/>
                  </a:schemeClr>
                </a:solidFill>
                <a:effectLst>
                  <a:outerShdw blurRad="38100" dist="38100" dir="2700000" algn="tl">
                    <a:srgbClr val="000000"/>
                  </a:outerShdw>
                </a:effectLst>
              </a:rPr>
              <a:t>each record.</a:t>
            </a:r>
          </a:p>
          <a:p>
            <a:pPr>
              <a:spcBef>
                <a:spcPct val="50000"/>
              </a:spcBef>
              <a:buClr>
                <a:srgbClr val="66FFFF"/>
              </a:buClr>
              <a:buFont typeface="Symbol" pitchFamily="18" charset="2"/>
              <a:buChar char="*"/>
            </a:pPr>
            <a:r>
              <a:rPr lang="en-GB" sz="2400" dirty="0">
                <a:solidFill>
                  <a:srgbClr val="FFFFFF"/>
                </a:solidFill>
                <a:effectLst>
                  <a:outerShdw blurRad="38100" dist="38100" dir="2700000" algn="tl">
                    <a:srgbClr val="000000"/>
                  </a:outerShdw>
                </a:effectLst>
              </a:rPr>
              <a:t> The </a:t>
            </a:r>
            <a:r>
              <a:rPr lang="en-GB" sz="2400" dirty="0">
                <a:solidFill>
                  <a:schemeClr val="tx2">
                    <a:lumMod val="50000"/>
                  </a:schemeClr>
                </a:solidFill>
                <a:effectLst>
                  <a:outerShdw blurRad="38100" dist="38100" dir="2700000" algn="tl">
                    <a:srgbClr val="000000"/>
                  </a:outerShdw>
                </a:effectLst>
              </a:rPr>
              <a:t>total number of records </a:t>
            </a:r>
            <a:r>
              <a:rPr lang="en-GB" sz="2400" dirty="0">
                <a:solidFill>
                  <a:srgbClr val="FFFFFF"/>
                </a:solidFill>
                <a:effectLst>
                  <a:outerShdw blurRad="38100" dist="38100" dir="2700000" algn="tl">
                    <a:srgbClr val="000000"/>
                  </a:outerShdw>
                </a:effectLst>
              </a:rPr>
              <a:t>in the file.</a:t>
            </a:r>
          </a:p>
        </p:txBody>
      </p:sp>
      <p:sp>
        <p:nvSpPr>
          <p:cNvPr id="31749" name="AutoShape 5">
            <a:hlinkClick r:id="" action="ppaction://hlinkshowjump?jump=previousslide" highlightClick="1"/>
          </p:cNvPr>
          <p:cNvSpPr>
            <a:spLocks noChangeArrowheads="1"/>
          </p:cNvSpPr>
          <p:nvPr/>
        </p:nvSpPr>
        <p:spPr bwMode="auto">
          <a:xfrm>
            <a:off x="11430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31750" name="AutoShape 6">
            <a:hlinkClick r:id="" action="ppaction://hlinkshowjump?jump=firstslide" highlightClick="1"/>
          </p:cNvPr>
          <p:cNvSpPr>
            <a:spLocks noChangeArrowheads="1"/>
          </p:cNvSpPr>
          <p:nvPr/>
        </p:nvSpPr>
        <p:spPr bwMode="auto">
          <a:xfrm>
            <a:off x="44196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31751" name="AutoShape 7">
            <a:hlinkClick r:id="" action="ppaction://hlinkshowjump?jump=nextslide" highlightClick="1"/>
          </p:cNvPr>
          <p:cNvSpPr>
            <a:spLocks noChangeArrowheads="1"/>
          </p:cNvSpPr>
          <p:nvPr/>
        </p:nvSpPr>
        <p:spPr bwMode="auto">
          <a:xfrm>
            <a:off x="83058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29693290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371600" y="228600"/>
            <a:ext cx="7772400" cy="1143000"/>
          </a:xfrm>
        </p:spPr>
        <p:txBody>
          <a:bodyPr>
            <a:normAutofit/>
          </a:bodyPr>
          <a:lstStyle/>
          <a:p>
            <a:pPr algn="ctr"/>
            <a:r>
              <a:rPr lang="en-GB" b="1"/>
              <a:t>STORAGE SPACE FOR DATABASE FILES</a:t>
            </a:r>
          </a:p>
        </p:txBody>
      </p:sp>
      <p:sp>
        <p:nvSpPr>
          <p:cNvPr id="32771" name="Text Box 3"/>
          <p:cNvSpPr txBox="1">
            <a:spLocks noChangeArrowheads="1"/>
          </p:cNvSpPr>
          <p:nvPr/>
        </p:nvSpPr>
        <p:spPr bwMode="auto">
          <a:xfrm>
            <a:off x="971600" y="1873097"/>
            <a:ext cx="8001000"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400" dirty="0">
                <a:solidFill>
                  <a:srgbClr val="FFFFFF"/>
                </a:solidFill>
                <a:effectLst>
                  <a:outerShdw blurRad="38100" dist="38100" dir="2700000" algn="tl">
                    <a:srgbClr val="000000"/>
                  </a:outerShdw>
                </a:effectLst>
              </a:rPr>
              <a:t>From the values of the storage space needed for field names, records and total number of records, we can make a calculation of the total amount of storage space needed for the database file using the formula:</a:t>
            </a:r>
          </a:p>
          <a:p>
            <a:pPr>
              <a:spcBef>
                <a:spcPct val="50000"/>
              </a:spcBef>
            </a:pPr>
            <a:r>
              <a:rPr lang="en-GB" sz="2400" dirty="0" smtClean="0">
                <a:solidFill>
                  <a:schemeClr val="tx2">
                    <a:lumMod val="50000"/>
                  </a:schemeClr>
                </a:solidFill>
                <a:effectLst>
                  <a:outerShdw blurRad="38100" dist="38100" dir="2700000" algn="tl">
                    <a:srgbClr val="000000"/>
                  </a:outerShdw>
                </a:effectLst>
              </a:rPr>
              <a:t>data </a:t>
            </a:r>
            <a:r>
              <a:rPr lang="en-GB" sz="2400" dirty="0">
                <a:solidFill>
                  <a:schemeClr val="tx2">
                    <a:lumMod val="50000"/>
                  </a:schemeClr>
                </a:solidFill>
                <a:effectLst>
                  <a:outerShdw blurRad="38100" dist="38100" dir="2700000" algn="tl">
                    <a:srgbClr val="000000"/>
                  </a:outerShdw>
                </a:effectLst>
              </a:rPr>
              <a:t>for one record*number of </a:t>
            </a:r>
            <a:r>
              <a:rPr lang="en-GB" sz="2400" dirty="0" smtClean="0">
                <a:solidFill>
                  <a:schemeClr val="tx2">
                    <a:lumMod val="50000"/>
                  </a:schemeClr>
                </a:solidFill>
                <a:effectLst>
                  <a:outerShdw blurRad="38100" dist="38100" dir="2700000" algn="tl">
                    <a:srgbClr val="000000"/>
                  </a:outerShdw>
                </a:effectLst>
              </a:rPr>
              <a:t>records</a:t>
            </a:r>
            <a:r>
              <a:rPr lang="en-GB" sz="2400" dirty="0">
                <a:solidFill>
                  <a:schemeClr val="tx2">
                    <a:lumMod val="50000"/>
                  </a:schemeClr>
                </a:solidFill>
                <a:effectLst>
                  <a:outerShdw blurRad="38100" dist="38100" dir="2700000" algn="tl">
                    <a:srgbClr val="000000"/>
                  </a:outerShdw>
                </a:effectLst>
              </a:rPr>
              <a:t> </a:t>
            </a:r>
            <a:r>
              <a:rPr lang="en-GB" sz="2400" dirty="0" smtClean="0">
                <a:solidFill>
                  <a:schemeClr val="tx2">
                    <a:lumMod val="50000"/>
                  </a:schemeClr>
                </a:solidFill>
                <a:effectLst>
                  <a:outerShdw blurRad="38100" dist="38100" dir="2700000" algn="tl">
                    <a:srgbClr val="000000"/>
                  </a:outerShdw>
                </a:effectLst>
              </a:rPr>
              <a:t>= </a:t>
            </a:r>
            <a:r>
              <a:rPr lang="en-GB" sz="2400" dirty="0">
                <a:solidFill>
                  <a:schemeClr val="tx2">
                    <a:lumMod val="50000"/>
                  </a:schemeClr>
                </a:solidFill>
                <a:effectLst>
                  <a:outerShdw blurRad="38100" dist="38100" dir="2700000" algn="tl">
                    <a:srgbClr val="000000"/>
                  </a:outerShdw>
                </a:effectLst>
              </a:rPr>
              <a:t>total storage</a:t>
            </a:r>
          </a:p>
          <a:p>
            <a:pPr>
              <a:spcBef>
                <a:spcPct val="50000"/>
              </a:spcBef>
            </a:pPr>
            <a:r>
              <a:rPr lang="en-GB" sz="2400" dirty="0">
                <a:solidFill>
                  <a:srgbClr val="FFFFFF"/>
                </a:solidFill>
                <a:effectLst>
                  <a:outerShdw blurRad="38100" dist="38100" dir="2700000" algn="tl">
                    <a:srgbClr val="000000"/>
                  </a:outerShdw>
                </a:effectLst>
              </a:rPr>
              <a:t>We measure the data storage space in </a:t>
            </a:r>
            <a:r>
              <a:rPr lang="en-GB" sz="2400" dirty="0">
                <a:solidFill>
                  <a:schemeClr val="tx2">
                    <a:lumMod val="50000"/>
                  </a:schemeClr>
                </a:solidFill>
                <a:effectLst>
                  <a:outerShdw blurRad="38100" dist="38100" dir="2700000" algn="tl">
                    <a:srgbClr val="000000"/>
                  </a:outerShdw>
                </a:effectLst>
              </a:rPr>
              <a:t>bytes.</a:t>
            </a:r>
            <a:r>
              <a:rPr lang="en-GB" sz="2400" dirty="0">
                <a:solidFill>
                  <a:srgbClr val="FFFFFF"/>
                </a:solidFill>
                <a:effectLst>
                  <a:outerShdw blurRad="38100" dist="38100" dir="2700000" algn="tl">
                    <a:srgbClr val="000000"/>
                  </a:outerShdw>
                </a:effectLst>
              </a:rPr>
              <a:t>  The number of </a:t>
            </a:r>
            <a:r>
              <a:rPr lang="en-GB" sz="2400" dirty="0">
                <a:solidFill>
                  <a:schemeClr val="tx2">
                    <a:lumMod val="50000"/>
                  </a:schemeClr>
                </a:solidFill>
                <a:effectLst>
                  <a:outerShdw blurRad="38100" dist="38100" dir="2700000" algn="tl">
                    <a:srgbClr val="000000"/>
                  </a:outerShdw>
                </a:effectLst>
              </a:rPr>
              <a:t>data bytes </a:t>
            </a:r>
            <a:r>
              <a:rPr lang="en-GB" sz="2400" dirty="0">
                <a:solidFill>
                  <a:srgbClr val="FFFFFF"/>
                </a:solidFill>
                <a:effectLst>
                  <a:outerShdw blurRad="38100" dist="38100" dir="2700000" algn="tl">
                    <a:srgbClr val="000000"/>
                  </a:outerShdw>
                </a:effectLst>
              </a:rPr>
              <a:t>needed for each record depends on the type of data stored under each fieldname - the next slide shows a simple example of this.</a:t>
            </a:r>
          </a:p>
        </p:txBody>
      </p:sp>
      <p:sp>
        <p:nvSpPr>
          <p:cNvPr id="32772" name="AutoShape 4">
            <a:hlinkClick r:id="" action="ppaction://hlinkshowjump?jump=previousslide" highlightClick="1"/>
          </p:cNvPr>
          <p:cNvSpPr>
            <a:spLocks noChangeArrowheads="1"/>
          </p:cNvSpPr>
          <p:nvPr/>
        </p:nvSpPr>
        <p:spPr bwMode="auto">
          <a:xfrm>
            <a:off x="13716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32773" name="AutoShape 5">
            <a:hlinkClick r:id="" action="ppaction://hlinkshowjump?jump=firstslide" highlightClick="1"/>
          </p:cNvPr>
          <p:cNvSpPr>
            <a:spLocks noChangeArrowheads="1"/>
          </p:cNvSpPr>
          <p:nvPr/>
        </p:nvSpPr>
        <p:spPr bwMode="auto">
          <a:xfrm>
            <a:off x="45720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32774" name="AutoShape 6">
            <a:hlinkClick r:id="" action="ppaction://hlinkshowjump?jump=nextslide" highlightClick="1"/>
          </p:cNvPr>
          <p:cNvSpPr>
            <a:spLocks noChangeArrowheads="1"/>
          </p:cNvSpPr>
          <p:nvPr/>
        </p:nvSpPr>
        <p:spPr bwMode="auto">
          <a:xfrm>
            <a:off x="82296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307739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219200" y="419100"/>
            <a:ext cx="7772400" cy="647700"/>
          </a:xfrm>
        </p:spPr>
        <p:txBody>
          <a:bodyPr>
            <a:normAutofit/>
          </a:bodyPr>
          <a:lstStyle/>
          <a:p>
            <a:pPr algn="ctr"/>
            <a:r>
              <a:rPr lang="en-GB" b="1"/>
              <a:t>EXPERT  SYSTEMS</a:t>
            </a:r>
          </a:p>
        </p:txBody>
      </p:sp>
      <p:sp>
        <p:nvSpPr>
          <p:cNvPr id="22531" name="Rectangle 3"/>
          <p:cNvSpPr>
            <a:spLocks noGrp="1" noChangeArrowheads="1"/>
          </p:cNvSpPr>
          <p:nvPr>
            <p:ph idx="1"/>
          </p:nvPr>
        </p:nvSpPr>
        <p:spPr>
          <a:xfrm>
            <a:off x="1143000" y="1905000"/>
            <a:ext cx="8001000" cy="4114800"/>
          </a:xfrm>
        </p:spPr>
        <p:txBody>
          <a:bodyPr>
            <a:normAutofit lnSpcReduction="10000"/>
          </a:bodyPr>
          <a:lstStyle/>
          <a:p>
            <a:pPr>
              <a:buFont typeface="Monotype Sorts" pitchFamily="2" charset="2"/>
              <a:buNone/>
            </a:pPr>
            <a:r>
              <a:rPr lang="en-GB" dirty="0"/>
              <a:t>	An </a:t>
            </a:r>
            <a:r>
              <a:rPr lang="en-GB" b="1" dirty="0">
                <a:solidFill>
                  <a:srgbClr val="66FFFF"/>
                </a:solidFill>
              </a:rPr>
              <a:t>expert system</a:t>
            </a:r>
            <a:r>
              <a:rPr lang="en-GB" dirty="0"/>
              <a:t> is a program what has access to a huge database of knowledge about one particular subject.  It can make decisions and offer advice based on the knowledge it has.  An </a:t>
            </a:r>
            <a:r>
              <a:rPr lang="en-GB" b="1" dirty="0">
                <a:solidFill>
                  <a:schemeClr val="tx2">
                    <a:lumMod val="50000"/>
                  </a:schemeClr>
                </a:solidFill>
              </a:rPr>
              <a:t>expert system </a:t>
            </a:r>
            <a:r>
              <a:rPr lang="en-GB" dirty="0"/>
              <a:t>is made up of three parts:</a:t>
            </a:r>
          </a:p>
          <a:p>
            <a:pPr>
              <a:buClr>
                <a:srgbClr val="66FFFF"/>
              </a:buClr>
              <a:buFont typeface="Symbol" pitchFamily="18" charset="2"/>
              <a:buChar char="*"/>
            </a:pPr>
            <a:r>
              <a:rPr lang="en-GB" b="1" dirty="0"/>
              <a:t>Facts and rules</a:t>
            </a:r>
            <a:r>
              <a:rPr lang="en-GB" dirty="0"/>
              <a:t> - known as the </a:t>
            </a:r>
            <a:r>
              <a:rPr lang="en-GB" b="1" dirty="0">
                <a:solidFill>
                  <a:srgbClr val="66FFFF"/>
                </a:solidFill>
              </a:rPr>
              <a:t>knowledge base.</a:t>
            </a:r>
            <a:r>
              <a:rPr lang="en-GB" dirty="0"/>
              <a:t>  This is like a giant database, but is more flexible as it contains rules as well as facts.  A </a:t>
            </a:r>
            <a:r>
              <a:rPr lang="en-GB" b="1" dirty="0">
                <a:solidFill>
                  <a:srgbClr val="66FFFF"/>
                </a:solidFill>
              </a:rPr>
              <a:t>knowledge</a:t>
            </a:r>
            <a:r>
              <a:rPr lang="en-GB" dirty="0"/>
              <a:t> </a:t>
            </a:r>
            <a:r>
              <a:rPr lang="en-GB" b="1" dirty="0">
                <a:solidFill>
                  <a:srgbClr val="66FFFF"/>
                </a:solidFill>
              </a:rPr>
              <a:t>engineer</a:t>
            </a:r>
            <a:r>
              <a:rPr lang="en-GB" dirty="0"/>
              <a:t> extracts these fact and rules  from human experts and put them into a form that the computer is able to understand.</a:t>
            </a:r>
          </a:p>
        </p:txBody>
      </p:sp>
      <p:sp>
        <p:nvSpPr>
          <p:cNvPr id="22532" name="AutoShape 4">
            <a:hlinkClick r:id="" action="ppaction://hlinkshowjump?jump=previousslide" highlightClick="1"/>
          </p:cNvPr>
          <p:cNvSpPr>
            <a:spLocks noChangeArrowheads="1"/>
          </p:cNvSpPr>
          <p:nvPr/>
        </p:nvSpPr>
        <p:spPr bwMode="auto">
          <a:xfrm>
            <a:off x="14478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22533" name="AutoShape 5">
            <a:hlinkClick r:id="" action="ppaction://hlinkshowjump?jump=firstslide" highlightClick="1"/>
          </p:cNvPr>
          <p:cNvSpPr>
            <a:spLocks noChangeArrowheads="1"/>
          </p:cNvSpPr>
          <p:nvPr/>
        </p:nvSpPr>
        <p:spPr bwMode="auto">
          <a:xfrm>
            <a:off x="47244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22534" name="AutoShape 6">
            <a:hlinkClick r:id="" action="ppaction://hlinkshowjump?jump=nextslide" highlightClick="1"/>
          </p:cNvPr>
          <p:cNvSpPr>
            <a:spLocks noChangeArrowheads="1"/>
          </p:cNvSpPr>
          <p:nvPr/>
        </p:nvSpPr>
        <p:spPr bwMode="auto">
          <a:xfrm>
            <a:off x="82296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2178534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066800" y="304800"/>
            <a:ext cx="7772400" cy="1143000"/>
          </a:xfrm>
        </p:spPr>
        <p:txBody>
          <a:bodyPr>
            <a:normAutofit/>
          </a:bodyPr>
          <a:lstStyle/>
          <a:p>
            <a:pPr algn="ctr"/>
            <a:r>
              <a:rPr lang="en-GB" b="1"/>
              <a:t>WHO HAS INFORMATION ABOUT ME STORED ON A DATABASE?</a:t>
            </a:r>
            <a:endParaRPr lang="en-GB" b="1">
              <a:effectLst/>
            </a:endParaRPr>
          </a:p>
        </p:txBody>
      </p:sp>
      <p:sp>
        <p:nvSpPr>
          <p:cNvPr id="36867" name="Rectangle 3"/>
          <p:cNvSpPr>
            <a:spLocks noGrp="1" noChangeArrowheads="1"/>
          </p:cNvSpPr>
          <p:nvPr>
            <p:ph idx="1"/>
          </p:nvPr>
        </p:nvSpPr>
        <p:spPr>
          <a:xfrm>
            <a:off x="1219200" y="1905000"/>
            <a:ext cx="7924800" cy="4114800"/>
          </a:xfrm>
        </p:spPr>
        <p:txBody>
          <a:bodyPr/>
          <a:lstStyle/>
          <a:p>
            <a:pPr>
              <a:buClr>
                <a:srgbClr val="99CCFF"/>
              </a:buClr>
              <a:buFont typeface="Symbol" pitchFamily="18" charset="2"/>
              <a:buNone/>
            </a:pPr>
            <a:r>
              <a:rPr lang="en-GB" dirty="0"/>
              <a:t>	</a:t>
            </a:r>
            <a:r>
              <a:rPr lang="en-GB" sz="2000" dirty="0">
                <a:solidFill>
                  <a:schemeClr val="tx2">
                    <a:lumMod val="50000"/>
                  </a:schemeClr>
                </a:solidFill>
              </a:rPr>
              <a:t>Some of the </a:t>
            </a:r>
            <a:r>
              <a:rPr lang="en-GB" sz="2000" b="1" dirty="0">
                <a:solidFill>
                  <a:schemeClr val="tx2">
                    <a:lumMod val="50000"/>
                  </a:schemeClr>
                </a:solidFill>
              </a:rPr>
              <a:t>organisations </a:t>
            </a:r>
            <a:r>
              <a:rPr lang="en-GB" sz="2000" dirty="0">
                <a:solidFill>
                  <a:schemeClr val="tx2">
                    <a:lumMod val="50000"/>
                  </a:schemeClr>
                </a:solidFill>
              </a:rPr>
              <a:t>which keep </a:t>
            </a:r>
            <a:r>
              <a:rPr lang="en-GB" sz="2000" b="1" dirty="0" smtClean="0">
                <a:solidFill>
                  <a:schemeClr val="tx2">
                    <a:lumMod val="50000"/>
                  </a:schemeClr>
                </a:solidFill>
              </a:rPr>
              <a:t>personal </a:t>
            </a:r>
            <a:r>
              <a:rPr lang="en-GB" sz="2000" b="1" dirty="0">
                <a:solidFill>
                  <a:schemeClr val="tx2">
                    <a:lumMod val="50000"/>
                  </a:schemeClr>
                </a:solidFill>
              </a:rPr>
              <a:t>information of a private and confidential nature</a:t>
            </a:r>
            <a:r>
              <a:rPr lang="en-GB" sz="2000" dirty="0">
                <a:solidFill>
                  <a:schemeClr val="tx2">
                    <a:lumMod val="50000"/>
                  </a:schemeClr>
                </a:solidFill>
              </a:rPr>
              <a:t> </a:t>
            </a:r>
            <a:r>
              <a:rPr lang="en-GB" sz="2000" dirty="0" smtClean="0">
                <a:solidFill>
                  <a:schemeClr val="tx2">
                    <a:lumMod val="50000"/>
                  </a:schemeClr>
                </a:solidFill>
              </a:rPr>
              <a:t>about </a:t>
            </a:r>
            <a:r>
              <a:rPr lang="en-GB" sz="2000" dirty="0">
                <a:solidFill>
                  <a:schemeClr val="tx2">
                    <a:lumMod val="50000"/>
                  </a:schemeClr>
                </a:solidFill>
              </a:rPr>
              <a:t>individual people stored in computer systems are:</a:t>
            </a:r>
          </a:p>
          <a:p>
            <a:pPr>
              <a:buClr>
                <a:srgbClr val="99CCFF"/>
              </a:buClr>
              <a:buFont typeface="Symbol" pitchFamily="18" charset="2"/>
              <a:buChar char="*"/>
            </a:pPr>
            <a:r>
              <a:rPr lang="en-GB" sz="2000" dirty="0"/>
              <a:t>Doctor’s Surgery, Local Hospital</a:t>
            </a:r>
          </a:p>
          <a:p>
            <a:pPr>
              <a:buClr>
                <a:srgbClr val="99CCFF"/>
              </a:buClr>
              <a:buFont typeface="Symbol" pitchFamily="18" charset="2"/>
              <a:buChar char="*"/>
            </a:pPr>
            <a:r>
              <a:rPr lang="en-GB" sz="2000" dirty="0"/>
              <a:t>Driver and Vehicle Licensing Centre</a:t>
            </a:r>
          </a:p>
          <a:p>
            <a:pPr>
              <a:buClr>
                <a:srgbClr val="99CCFF"/>
              </a:buClr>
              <a:buFont typeface="Symbol" pitchFamily="18" charset="2"/>
              <a:buChar char="*"/>
            </a:pPr>
            <a:r>
              <a:rPr lang="en-GB" sz="2000" dirty="0"/>
              <a:t>Credit and Finance Companies</a:t>
            </a:r>
          </a:p>
          <a:p>
            <a:pPr>
              <a:buClr>
                <a:srgbClr val="99CCFF"/>
              </a:buClr>
              <a:buFont typeface="Symbol" pitchFamily="18" charset="2"/>
              <a:buChar char="*"/>
            </a:pPr>
            <a:r>
              <a:rPr lang="en-GB" sz="2000" dirty="0"/>
              <a:t>Banks and Building Societies</a:t>
            </a:r>
          </a:p>
          <a:p>
            <a:pPr>
              <a:buClr>
                <a:srgbClr val="99CCFF"/>
              </a:buClr>
              <a:buFont typeface="Symbol" pitchFamily="18" charset="2"/>
              <a:buChar char="*"/>
            </a:pPr>
            <a:r>
              <a:rPr lang="en-GB" sz="2000" dirty="0" smtClean="0"/>
              <a:t>Police Scotland, </a:t>
            </a:r>
            <a:r>
              <a:rPr lang="en-GB" sz="2000" dirty="0"/>
              <a:t>Special Branch, MI5	</a:t>
            </a:r>
          </a:p>
          <a:p>
            <a:pPr>
              <a:buClr>
                <a:srgbClr val="99CCFF"/>
              </a:buClr>
              <a:buFont typeface="Symbol" pitchFamily="18" charset="2"/>
              <a:buNone/>
            </a:pPr>
            <a:r>
              <a:rPr lang="en-GB" sz="2000" dirty="0"/>
              <a:t>	</a:t>
            </a:r>
            <a:r>
              <a:rPr lang="en-GB" sz="2000" dirty="0" smtClean="0"/>
              <a:t>Customs &amp; Excise, </a:t>
            </a:r>
            <a:r>
              <a:rPr lang="en-GB" sz="2000" dirty="0" err="1" smtClean="0"/>
              <a:t>Dept</a:t>
            </a:r>
            <a:r>
              <a:rPr lang="en-GB" sz="2000" dirty="0" smtClean="0"/>
              <a:t> of Work &amp; Pensions</a:t>
            </a:r>
            <a:endParaRPr lang="en-GB" sz="2000" dirty="0"/>
          </a:p>
          <a:p>
            <a:pPr>
              <a:buClr>
                <a:srgbClr val="99CCFF"/>
              </a:buClr>
              <a:buFont typeface="Symbol" pitchFamily="18" charset="2"/>
              <a:buChar char="*"/>
            </a:pPr>
            <a:r>
              <a:rPr lang="en-GB" sz="2000" dirty="0"/>
              <a:t>Employers and Education Authorities </a:t>
            </a:r>
            <a:r>
              <a:rPr lang="en-GB" sz="2000" dirty="0" err="1"/>
              <a:t>etc</a:t>
            </a:r>
            <a:endParaRPr lang="en-GB" sz="2000" dirty="0"/>
          </a:p>
          <a:p>
            <a:pPr>
              <a:buClr>
                <a:srgbClr val="99CCFF"/>
              </a:buClr>
              <a:buFont typeface="Symbol" pitchFamily="18" charset="2"/>
              <a:buChar char="*"/>
            </a:pPr>
            <a:endParaRPr lang="en-GB" sz="2000" dirty="0"/>
          </a:p>
        </p:txBody>
      </p:sp>
      <p:sp>
        <p:nvSpPr>
          <p:cNvPr id="36868" name="AutoShape 4">
            <a:hlinkClick r:id="" action="ppaction://hlinkshowjump?jump=previousslide" highlightClick="1"/>
          </p:cNvPr>
          <p:cNvSpPr>
            <a:spLocks noChangeArrowheads="1"/>
          </p:cNvSpPr>
          <p:nvPr/>
        </p:nvSpPr>
        <p:spPr bwMode="auto">
          <a:xfrm>
            <a:off x="12954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36869" name="AutoShape 5">
            <a:hlinkClick r:id="" action="ppaction://hlinkshowjump?jump=firstslide" highlightClick="1"/>
          </p:cNvPr>
          <p:cNvSpPr>
            <a:spLocks noChangeArrowheads="1"/>
          </p:cNvSpPr>
          <p:nvPr/>
        </p:nvSpPr>
        <p:spPr bwMode="auto">
          <a:xfrm>
            <a:off x="45720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36870" name="AutoShape 6">
            <a:hlinkClick r:id="" action="ppaction://hlinkshowjump?jump=nextslide" highlightClick="1"/>
          </p:cNvPr>
          <p:cNvSpPr>
            <a:spLocks noChangeArrowheads="1"/>
          </p:cNvSpPr>
          <p:nvPr/>
        </p:nvSpPr>
        <p:spPr bwMode="auto">
          <a:xfrm>
            <a:off x="80772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82118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219200" y="419100"/>
            <a:ext cx="7772400" cy="952500"/>
          </a:xfrm>
        </p:spPr>
        <p:txBody>
          <a:bodyPr>
            <a:normAutofit/>
          </a:bodyPr>
          <a:lstStyle/>
          <a:p>
            <a:pPr algn="ctr"/>
            <a:r>
              <a:rPr lang="en-GB" b="1"/>
              <a:t>COMPUTERS AND THE LAW</a:t>
            </a:r>
            <a:endParaRPr lang="en-GB" b="1">
              <a:effectLst/>
            </a:endParaRPr>
          </a:p>
        </p:txBody>
      </p:sp>
      <p:sp>
        <p:nvSpPr>
          <p:cNvPr id="37891" name="Rectangle 3"/>
          <p:cNvSpPr>
            <a:spLocks noGrp="1" noChangeArrowheads="1"/>
          </p:cNvSpPr>
          <p:nvPr>
            <p:ph idx="1"/>
          </p:nvPr>
        </p:nvSpPr>
        <p:spPr/>
        <p:txBody>
          <a:bodyPr/>
          <a:lstStyle/>
          <a:p>
            <a:pPr>
              <a:buFont typeface="Monotype Sorts" pitchFamily="2" charset="2"/>
              <a:buNone/>
            </a:pPr>
            <a:r>
              <a:rPr lang="en-GB" sz="2000"/>
              <a:t>	</a:t>
            </a:r>
            <a:r>
              <a:rPr lang="en-GB" sz="2000" b="1">
                <a:solidFill>
                  <a:srgbClr val="99CCFF"/>
                </a:solidFill>
              </a:rPr>
              <a:t>The Data Protection Act 1984</a:t>
            </a:r>
            <a:r>
              <a:rPr lang="en-GB" sz="2000"/>
              <a:t> states that:</a:t>
            </a:r>
          </a:p>
          <a:p>
            <a:pPr>
              <a:buClr>
                <a:srgbClr val="99CCFF"/>
              </a:buClr>
              <a:buFont typeface="Symbol" pitchFamily="18" charset="2"/>
              <a:buChar char="*"/>
            </a:pPr>
            <a:r>
              <a:rPr lang="en-GB" sz="2000" b="1">
                <a:solidFill>
                  <a:srgbClr val="99CCFF"/>
                </a:solidFill>
              </a:rPr>
              <a:t>Data Users</a:t>
            </a:r>
            <a:r>
              <a:rPr lang="en-GB" sz="2000"/>
              <a:t> (holders of information) </a:t>
            </a:r>
            <a:r>
              <a:rPr lang="en-GB" sz="2000" b="1">
                <a:solidFill>
                  <a:srgbClr val="99CCFF"/>
                </a:solidFill>
              </a:rPr>
              <a:t>must be registered</a:t>
            </a:r>
            <a:r>
              <a:rPr lang="en-GB" sz="2000"/>
              <a:t> with the Government</a:t>
            </a:r>
          </a:p>
          <a:p>
            <a:pPr>
              <a:buClr>
                <a:srgbClr val="99CCFF"/>
              </a:buClr>
              <a:buFont typeface="Symbol" pitchFamily="18" charset="2"/>
              <a:buChar char="*"/>
            </a:pPr>
            <a:r>
              <a:rPr lang="en-GB" sz="2000"/>
              <a:t>Data must be </a:t>
            </a:r>
            <a:r>
              <a:rPr lang="en-GB" sz="2000" b="1">
                <a:solidFill>
                  <a:srgbClr val="99CCFF"/>
                </a:solidFill>
              </a:rPr>
              <a:t>used only for the registered purpose.</a:t>
            </a:r>
            <a:endParaRPr lang="en-GB" sz="2000"/>
          </a:p>
          <a:p>
            <a:pPr>
              <a:buClr>
                <a:srgbClr val="99CCFF"/>
              </a:buClr>
              <a:buFont typeface="Symbol" pitchFamily="18" charset="2"/>
              <a:buChar char="*"/>
            </a:pPr>
            <a:r>
              <a:rPr lang="en-GB" sz="2000"/>
              <a:t>Data must be </a:t>
            </a:r>
            <a:r>
              <a:rPr lang="en-GB" sz="2000" b="1">
                <a:solidFill>
                  <a:srgbClr val="99CCFF"/>
                </a:solidFill>
              </a:rPr>
              <a:t>made known</a:t>
            </a:r>
            <a:r>
              <a:rPr lang="en-GB" sz="2000"/>
              <a:t> to any subject (the person it’s about) </a:t>
            </a:r>
            <a:r>
              <a:rPr lang="en-GB" sz="2000" b="1">
                <a:solidFill>
                  <a:srgbClr val="99CCFF"/>
                </a:solidFill>
              </a:rPr>
              <a:t>on request</a:t>
            </a:r>
            <a:r>
              <a:rPr lang="en-GB" sz="2000"/>
              <a:t> - to allow them to check that the information is accurate.</a:t>
            </a:r>
          </a:p>
          <a:p>
            <a:pPr>
              <a:buClr>
                <a:srgbClr val="99CCFF"/>
              </a:buClr>
              <a:buFont typeface="Symbol" pitchFamily="18" charset="2"/>
              <a:buChar char="*"/>
            </a:pPr>
            <a:r>
              <a:rPr lang="en-GB" sz="2000"/>
              <a:t>Data </a:t>
            </a:r>
            <a:r>
              <a:rPr lang="en-GB" sz="2000" b="1">
                <a:solidFill>
                  <a:srgbClr val="99CCFF"/>
                </a:solidFill>
              </a:rPr>
              <a:t>must not be made known to any third party</a:t>
            </a:r>
            <a:r>
              <a:rPr lang="en-GB" sz="2000"/>
              <a:t> (ie it must be kept </a:t>
            </a:r>
            <a:r>
              <a:rPr lang="en-GB" sz="2000" b="1">
                <a:solidFill>
                  <a:srgbClr val="99CCFF"/>
                </a:solidFill>
              </a:rPr>
              <a:t>secure</a:t>
            </a:r>
            <a:r>
              <a:rPr lang="en-GB" sz="2000"/>
              <a:t>).</a:t>
            </a:r>
          </a:p>
          <a:p>
            <a:pPr>
              <a:buClr>
                <a:srgbClr val="99CCFF"/>
              </a:buClr>
              <a:buFont typeface="Symbol" pitchFamily="18" charset="2"/>
              <a:buChar char="*"/>
            </a:pPr>
            <a:r>
              <a:rPr lang="en-GB" sz="2000"/>
              <a:t>The Data User must make every effort to </a:t>
            </a:r>
            <a:r>
              <a:rPr lang="en-GB" sz="2000" b="1">
                <a:solidFill>
                  <a:srgbClr val="99CCFF"/>
                </a:solidFill>
              </a:rPr>
              <a:t>keep the data accurate and up to date.</a:t>
            </a:r>
          </a:p>
        </p:txBody>
      </p:sp>
      <p:sp>
        <p:nvSpPr>
          <p:cNvPr id="37892" name="AutoShape 4">
            <a:hlinkClick r:id="" action="ppaction://hlinkshowjump?jump=previousslide" highlightClick="1"/>
          </p:cNvPr>
          <p:cNvSpPr>
            <a:spLocks noChangeArrowheads="1"/>
          </p:cNvSpPr>
          <p:nvPr/>
        </p:nvSpPr>
        <p:spPr bwMode="auto">
          <a:xfrm>
            <a:off x="12954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37893" name="AutoShape 5">
            <a:hlinkClick r:id="" action="ppaction://hlinkshowjump?jump=firstslide" highlightClick="1"/>
          </p:cNvPr>
          <p:cNvSpPr>
            <a:spLocks noChangeArrowheads="1"/>
          </p:cNvSpPr>
          <p:nvPr/>
        </p:nvSpPr>
        <p:spPr bwMode="auto">
          <a:xfrm>
            <a:off x="4876800" y="60198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37894" name="AutoShape 6">
            <a:hlinkClick r:id="" action="ppaction://hlinkshowjump?jump=nextslide" highlightClick="1"/>
          </p:cNvPr>
          <p:cNvSpPr>
            <a:spLocks noChangeArrowheads="1"/>
          </p:cNvSpPr>
          <p:nvPr/>
        </p:nvSpPr>
        <p:spPr bwMode="auto">
          <a:xfrm>
            <a:off x="8305800" y="60198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2677001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219200" y="419100"/>
            <a:ext cx="7772400" cy="876300"/>
          </a:xfrm>
        </p:spPr>
        <p:txBody>
          <a:bodyPr>
            <a:normAutofit/>
          </a:bodyPr>
          <a:lstStyle/>
          <a:p>
            <a:pPr algn="ctr"/>
            <a:r>
              <a:rPr lang="en-GB" b="1">
                <a:effectLst/>
              </a:rPr>
              <a:t>	</a:t>
            </a:r>
            <a:r>
              <a:rPr lang="en-GB" b="1"/>
              <a:t>KEEPING  DATA  SECURE</a:t>
            </a:r>
            <a:endParaRPr lang="en-GB" b="1">
              <a:effectLst/>
            </a:endParaRPr>
          </a:p>
        </p:txBody>
      </p:sp>
      <p:sp>
        <p:nvSpPr>
          <p:cNvPr id="40963" name="Rectangle 3"/>
          <p:cNvSpPr>
            <a:spLocks noGrp="1" noChangeArrowheads="1"/>
          </p:cNvSpPr>
          <p:nvPr>
            <p:ph sz="half" idx="1"/>
          </p:nvPr>
        </p:nvSpPr>
        <p:spPr>
          <a:xfrm>
            <a:off x="1066800" y="1828800"/>
            <a:ext cx="4114800" cy="4330700"/>
          </a:xfrm>
        </p:spPr>
        <p:txBody>
          <a:bodyPr/>
          <a:lstStyle/>
          <a:p>
            <a:pPr>
              <a:buFont typeface="Monotype Sorts" pitchFamily="2" charset="2"/>
              <a:buNone/>
            </a:pPr>
            <a:r>
              <a:rPr lang="en-GB" sz="2000"/>
              <a:t>	Steps that can be taken to preserve data kept on computer systems from unauthorised access or deliberate damage include:</a:t>
            </a:r>
          </a:p>
          <a:p>
            <a:pPr>
              <a:buClr>
                <a:srgbClr val="99CCFF"/>
              </a:buClr>
              <a:buFont typeface="Symbol" pitchFamily="18" charset="2"/>
              <a:buChar char="*"/>
            </a:pPr>
            <a:r>
              <a:rPr lang="en-GB" sz="2000" b="1">
                <a:solidFill>
                  <a:srgbClr val="99CCFF"/>
                </a:solidFill>
              </a:rPr>
              <a:t>Allow only authorised personnel into the computer room by:</a:t>
            </a:r>
          </a:p>
          <a:p>
            <a:pPr>
              <a:buClr>
                <a:srgbClr val="99CCFF"/>
              </a:buClr>
              <a:buFont typeface="Symbol" pitchFamily="18" charset="2"/>
              <a:buChar char="-"/>
            </a:pPr>
            <a:r>
              <a:rPr lang="en-GB" sz="2000"/>
              <a:t>using special locks on the door which require a passcode or special card to be inserted</a:t>
            </a:r>
          </a:p>
          <a:p>
            <a:pPr>
              <a:buClr>
                <a:srgbClr val="99CCFF"/>
              </a:buClr>
              <a:buFont typeface="Symbol" pitchFamily="18" charset="2"/>
              <a:buChar char="-"/>
            </a:pPr>
            <a:r>
              <a:rPr lang="en-GB" sz="2000"/>
              <a:t>putting security guards on the door</a:t>
            </a:r>
          </a:p>
        </p:txBody>
      </p:sp>
      <p:sp>
        <p:nvSpPr>
          <p:cNvPr id="40964" name="Rectangle 4"/>
          <p:cNvSpPr>
            <a:spLocks noGrp="1" noChangeArrowheads="1"/>
          </p:cNvSpPr>
          <p:nvPr>
            <p:ph sz="half" idx="2"/>
          </p:nvPr>
        </p:nvSpPr>
        <p:spPr>
          <a:xfrm>
            <a:off x="5181600" y="1828800"/>
            <a:ext cx="3962400" cy="4330700"/>
          </a:xfrm>
        </p:spPr>
        <p:txBody>
          <a:bodyPr/>
          <a:lstStyle/>
          <a:p>
            <a:pPr>
              <a:buClr>
                <a:srgbClr val="99CCFF"/>
              </a:buClr>
              <a:buFont typeface="Symbol" pitchFamily="18" charset="2"/>
              <a:buChar char="-"/>
            </a:pPr>
            <a:r>
              <a:rPr lang="en-GB" sz="2000" dirty="0"/>
              <a:t>By staff wearing identification badges with </a:t>
            </a:r>
            <a:r>
              <a:rPr lang="en-GB" sz="2000" dirty="0" smtClean="0"/>
              <a:t>photographs</a:t>
            </a:r>
          </a:p>
          <a:p>
            <a:pPr>
              <a:buClr>
                <a:srgbClr val="99CCFF"/>
              </a:buClr>
              <a:buFont typeface="Symbol" pitchFamily="18" charset="2"/>
              <a:buChar char="-"/>
            </a:pPr>
            <a:r>
              <a:rPr lang="en-GB" sz="2000" dirty="0"/>
              <a:t>Using biometric security to allows access to the computer rooms.</a:t>
            </a:r>
          </a:p>
          <a:p>
            <a:pPr>
              <a:buClr>
                <a:srgbClr val="99CCFF"/>
              </a:buClr>
              <a:buFont typeface="Symbol" pitchFamily="18" charset="2"/>
              <a:buChar char="-"/>
            </a:pPr>
            <a:endParaRPr lang="en-GB" sz="2000" dirty="0"/>
          </a:p>
          <a:p>
            <a:pPr>
              <a:buClr>
                <a:srgbClr val="99CCFF"/>
              </a:buClr>
              <a:buFont typeface="Symbol" pitchFamily="18" charset="2"/>
              <a:buChar char="*"/>
            </a:pPr>
            <a:r>
              <a:rPr lang="en-GB" sz="2000" b="1" dirty="0">
                <a:solidFill>
                  <a:srgbClr val="99CCFF"/>
                </a:solidFill>
              </a:rPr>
              <a:t>Protect the computer hardware itself by:</a:t>
            </a:r>
          </a:p>
          <a:p>
            <a:pPr>
              <a:buClr>
                <a:srgbClr val="99CCFF"/>
              </a:buClr>
              <a:buFont typeface="Symbol" pitchFamily="18" charset="2"/>
              <a:buChar char="-"/>
            </a:pPr>
            <a:r>
              <a:rPr lang="en-GB" sz="2000" dirty="0"/>
              <a:t>using a “turnkey” system which requires a special key to operate the computer</a:t>
            </a:r>
          </a:p>
          <a:p>
            <a:pPr>
              <a:buClr>
                <a:srgbClr val="99CCFF"/>
              </a:buClr>
              <a:buFont typeface="Symbol" pitchFamily="18" charset="2"/>
              <a:buChar char="*"/>
            </a:pPr>
            <a:endParaRPr lang="en-GB" sz="2000" dirty="0">
              <a:effectLst/>
            </a:endParaRPr>
          </a:p>
        </p:txBody>
      </p:sp>
      <p:sp>
        <p:nvSpPr>
          <p:cNvPr id="40965" name="AutoShape 5">
            <a:hlinkClick r:id="" action="ppaction://hlinkshowjump?jump=previousslide" highlightClick="1"/>
          </p:cNvPr>
          <p:cNvSpPr>
            <a:spLocks noChangeArrowheads="1"/>
          </p:cNvSpPr>
          <p:nvPr/>
        </p:nvSpPr>
        <p:spPr bwMode="auto">
          <a:xfrm>
            <a:off x="12192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40966" name="AutoShape 6">
            <a:hlinkClick r:id="" action="ppaction://hlinkshowjump?jump=firstslide" highlightClick="1"/>
          </p:cNvPr>
          <p:cNvSpPr>
            <a:spLocks noChangeArrowheads="1"/>
          </p:cNvSpPr>
          <p:nvPr/>
        </p:nvSpPr>
        <p:spPr bwMode="auto">
          <a:xfrm>
            <a:off x="46482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40967" name="AutoShape 7">
            <a:hlinkClick r:id="" action="ppaction://hlinkshowjump?jump=nextslide" highlightClick="1"/>
          </p:cNvPr>
          <p:cNvSpPr>
            <a:spLocks noChangeArrowheads="1"/>
          </p:cNvSpPr>
          <p:nvPr/>
        </p:nvSpPr>
        <p:spPr bwMode="auto">
          <a:xfrm>
            <a:off x="80772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30684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219200" y="419100"/>
            <a:ext cx="7772400" cy="876300"/>
          </a:xfrm>
        </p:spPr>
        <p:txBody>
          <a:bodyPr/>
          <a:lstStyle/>
          <a:p>
            <a:pPr algn="ctr"/>
            <a:r>
              <a:rPr lang="en-GB" b="1"/>
              <a:t>KEEPING  DATA  SECURE</a:t>
            </a:r>
            <a:endParaRPr lang="en-GB" b="1">
              <a:effectLst/>
            </a:endParaRPr>
          </a:p>
        </p:txBody>
      </p:sp>
      <p:sp>
        <p:nvSpPr>
          <p:cNvPr id="41987" name="Rectangle 3"/>
          <p:cNvSpPr>
            <a:spLocks noGrp="1" noChangeArrowheads="1"/>
          </p:cNvSpPr>
          <p:nvPr>
            <p:ph sz="half" idx="1"/>
          </p:nvPr>
        </p:nvSpPr>
        <p:spPr>
          <a:xfrm>
            <a:off x="1219200" y="1981200"/>
            <a:ext cx="3810000" cy="4114800"/>
          </a:xfrm>
        </p:spPr>
        <p:txBody>
          <a:bodyPr/>
          <a:lstStyle/>
          <a:p>
            <a:pPr>
              <a:buClr>
                <a:srgbClr val="99CCFF"/>
              </a:buClr>
              <a:buFont typeface="Symbol" pitchFamily="18" charset="2"/>
              <a:buChar char="*"/>
            </a:pPr>
            <a:r>
              <a:rPr lang="en-GB" sz="2000"/>
              <a:t>If the system is used with communication lines, take it “off-line” when communication is not essential.</a:t>
            </a:r>
          </a:p>
          <a:p>
            <a:pPr>
              <a:buClr>
                <a:srgbClr val="99CCFF"/>
              </a:buClr>
              <a:buFont typeface="Symbol" pitchFamily="18" charset="2"/>
              <a:buChar char="*"/>
            </a:pPr>
            <a:r>
              <a:rPr lang="en-GB" sz="2000"/>
              <a:t>Use an operating system which implements user names and passwords </a:t>
            </a:r>
            <a:r>
              <a:rPr lang="en-GB" sz="2000" b="1">
                <a:solidFill>
                  <a:srgbClr val="99CCFF"/>
                </a:solidFill>
              </a:rPr>
              <a:t>(this is especially important in network systems, where there may be unsupervised terminals in many accessible places.</a:t>
            </a:r>
          </a:p>
        </p:txBody>
      </p:sp>
      <p:sp>
        <p:nvSpPr>
          <p:cNvPr id="41988" name="Rectangle 4"/>
          <p:cNvSpPr>
            <a:spLocks noGrp="1" noChangeArrowheads="1"/>
          </p:cNvSpPr>
          <p:nvPr>
            <p:ph sz="half" idx="2"/>
          </p:nvPr>
        </p:nvSpPr>
        <p:spPr>
          <a:xfrm>
            <a:off x="5105400" y="1981200"/>
            <a:ext cx="3810000" cy="4114800"/>
          </a:xfrm>
        </p:spPr>
        <p:txBody>
          <a:bodyPr/>
          <a:lstStyle/>
          <a:p>
            <a:pPr>
              <a:buClr>
                <a:srgbClr val="99CCFF"/>
              </a:buClr>
              <a:buFont typeface="Symbol" pitchFamily="18" charset="2"/>
              <a:buChar char="*"/>
            </a:pPr>
            <a:r>
              <a:rPr lang="en-GB" sz="2000" b="1" dirty="0">
                <a:solidFill>
                  <a:srgbClr val="99CCFF"/>
                </a:solidFill>
              </a:rPr>
              <a:t>Protect individual files stored on disc by:</a:t>
            </a:r>
          </a:p>
          <a:p>
            <a:pPr>
              <a:buClr>
                <a:srgbClr val="99CCFF"/>
              </a:buClr>
              <a:buFont typeface="Symbol" pitchFamily="18" charset="2"/>
              <a:buChar char="-"/>
            </a:pPr>
            <a:r>
              <a:rPr lang="en-GB" sz="2000" dirty="0"/>
              <a:t>making them “read only”</a:t>
            </a:r>
          </a:p>
          <a:p>
            <a:pPr>
              <a:buClr>
                <a:srgbClr val="99CCFF"/>
              </a:buClr>
              <a:buFont typeface="Symbol" pitchFamily="18" charset="2"/>
              <a:buChar char="-"/>
            </a:pPr>
            <a:r>
              <a:rPr lang="en-GB" sz="2000" dirty="0"/>
              <a:t> locking them for both “read” and “write” operations</a:t>
            </a:r>
          </a:p>
          <a:p>
            <a:pPr>
              <a:buClr>
                <a:srgbClr val="99CCFF"/>
              </a:buClr>
              <a:buFont typeface="Symbol" pitchFamily="18" charset="2"/>
              <a:buChar char="-"/>
            </a:pPr>
            <a:r>
              <a:rPr lang="en-GB" sz="2000" b="1" dirty="0">
                <a:solidFill>
                  <a:srgbClr val="99CCFF"/>
                </a:solidFill>
              </a:rPr>
              <a:t>encrypting</a:t>
            </a:r>
            <a:r>
              <a:rPr lang="en-GB" sz="2000" dirty="0"/>
              <a:t> files so that they are unreadable without a special code</a:t>
            </a:r>
          </a:p>
          <a:p>
            <a:pPr>
              <a:buClr>
                <a:srgbClr val="99CCFF"/>
              </a:buClr>
              <a:buFont typeface="Symbol" pitchFamily="18" charset="2"/>
              <a:buChar char="-"/>
            </a:pPr>
            <a:r>
              <a:rPr lang="en-GB" sz="2000" dirty="0"/>
              <a:t>storing important files on </a:t>
            </a:r>
            <a:r>
              <a:rPr lang="en-GB" sz="2000" dirty="0" smtClean="0"/>
              <a:t>portable  backing storage only, </a:t>
            </a:r>
            <a:r>
              <a:rPr lang="en-GB" sz="2000" dirty="0"/>
              <a:t>so that they can be locked away</a:t>
            </a:r>
            <a:endParaRPr lang="en-GB" sz="2000" dirty="0">
              <a:effectLst/>
            </a:endParaRPr>
          </a:p>
        </p:txBody>
      </p:sp>
      <p:sp>
        <p:nvSpPr>
          <p:cNvPr id="41990" name="AutoShape 6">
            <a:hlinkClick r:id="" action="ppaction://hlinkshowjump?jump=previousslide" highlightClick="1"/>
          </p:cNvPr>
          <p:cNvSpPr>
            <a:spLocks noChangeArrowheads="1"/>
          </p:cNvSpPr>
          <p:nvPr/>
        </p:nvSpPr>
        <p:spPr bwMode="auto">
          <a:xfrm>
            <a:off x="1219200" y="6096000"/>
            <a:ext cx="539750" cy="539750"/>
          </a:xfrm>
          <a:prstGeom prst="actionButtonBackPrevious">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41991" name="AutoShape 7">
            <a:hlinkClick r:id="" action="ppaction://hlinkshowjump?jump=firstslide" highlightClick="1"/>
          </p:cNvPr>
          <p:cNvSpPr>
            <a:spLocks noChangeArrowheads="1"/>
          </p:cNvSpPr>
          <p:nvPr/>
        </p:nvSpPr>
        <p:spPr bwMode="auto">
          <a:xfrm>
            <a:off x="4876800" y="6096000"/>
            <a:ext cx="539750" cy="539750"/>
          </a:xfrm>
          <a:prstGeom prst="actionButtonHome">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
        <p:nvSpPr>
          <p:cNvPr id="41992" name="AutoShape 8">
            <a:hlinkClick r:id="" action="ppaction://hlinkshowjump?jump=nextslide" highlightClick="1"/>
          </p:cNvPr>
          <p:cNvSpPr>
            <a:spLocks noChangeArrowheads="1"/>
          </p:cNvSpPr>
          <p:nvPr/>
        </p:nvSpPr>
        <p:spPr bwMode="auto">
          <a:xfrm>
            <a:off x="8077200" y="6096000"/>
            <a:ext cx="539750" cy="539750"/>
          </a:xfrm>
          <a:prstGeom prst="actionButtonForwardNext">
            <a:avLst/>
          </a:prstGeom>
          <a:noFill/>
          <a:ln w="9525">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FFFFFF"/>
              </a:solidFill>
            </a:endParaRPr>
          </a:p>
        </p:txBody>
      </p:sp>
    </p:spTree>
    <p:extLst>
      <p:ext uri="{BB962C8B-B14F-4D97-AF65-F5344CB8AC3E}">
        <p14:creationId xmlns:p14="http://schemas.microsoft.com/office/powerpoint/2010/main" val="737154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9.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DIGITISED SOUND DATA</a:t>
            </a:r>
            <a:br>
              <a:rPr lang="en-GB" sz="3200" b="1" dirty="0" smtClean="0">
                <a:solidFill>
                  <a:srgbClr val="FF0000"/>
                </a:solidFill>
                <a:effectLst>
                  <a:outerShdw blurRad="38100" dist="38100" dir="2700000" algn="tl">
                    <a:srgbClr val="000000">
                      <a:alpha val="43137"/>
                    </a:srgbClr>
                  </a:outerShdw>
                </a:effectLst>
              </a:rPr>
            </a:br>
            <a:r>
              <a:rPr lang="en-GB" sz="3200" b="1" dirty="0" smtClean="0">
                <a:solidFill>
                  <a:srgbClr val="FF0000"/>
                </a:solidFill>
                <a:effectLst>
                  <a:outerShdw blurRad="38100" dist="38100" dir="2700000" algn="tl">
                    <a:srgbClr val="000000">
                      <a:alpha val="43137"/>
                    </a:srgbClr>
                  </a:outerShdw>
                </a:effectLst>
              </a:rPr>
              <a:t>Capturing Sound</a:t>
            </a:r>
            <a:endParaRPr lang="en-GB" sz="3200" b="1" dirty="0">
              <a:solidFill>
                <a:srgbClr val="FF0000"/>
              </a:solidFill>
              <a:effectLst>
                <a:outerShdw blurRad="38100" dist="38100" dir="2700000" algn="tl">
                  <a:srgbClr val="000000">
                    <a:alpha val="43137"/>
                  </a:srgbClr>
                </a:outerShdw>
              </a:effectLst>
            </a:endParaRPr>
          </a:p>
        </p:txBody>
      </p:sp>
      <p:sp>
        <p:nvSpPr>
          <p:cNvPr id="4" name="TextBox 3"/>
          <p:cNvSpPr txBox="1"/>
          <p:nvPr/>
        </p:nvSpPr>
        <p:spPr>
          <a:xfrm>
            <a:off x="179512" y="1556792"/>
            <a:ext cx="8352928" cy="3477875"/>
          </a:xfrm>
          <a:prstGeom prst="rect">
            <a:avLst/>
          </a:prstGeom>
          <a:noFill/>
        </p:spPr>
        <p:txBody>
          <a:bodyPr wrap="square" rtlCol="0">
            <a:spAutoFit/>
          </a:bodyPr>
          <a:lstStyle/>
          <a:p>
            <a:r>
              <a:rPr lang="en-GB" sz="2200" b="1" dirty="0" smtClean="0">
                <a:solidFill>
                  <a:srgbClr val="FF0000"/>
                </a:solidFill>
              </a:rPr>
              <a:t>Sound</a:t>
            </a:r>
            <a:r>
              <a:rPr lang="en-GB" sz="2200" dirty="0" smtClean="0">
                <a:solidFill>
                  <a:srgbClr val="1F497D"/>
                </a:solidFill>
              </a:rPr>
              <a:t> – effects, voice overs and sound tracks can all be used to enhance multimedia applications.  </a:t>
            </a:r>
            <a:r>
              <a:rPr lang="en-GB" sz="2200" b="1" dirty="0" smtClean="0">
                <a:solidFill>
                  <a:srgbClr val="FF0000"/>
                </a:solidFill>
              </a:rPr>
              <a:t>Sound</a:t>
            </a:r>
            <a:r>
              <a:rPr lang="en-GB" sz="2200" dirty="0" smtClean="0">
                <a:solidFill>
                  <a:srgbClr val="1F497D"/>
                </a:solidFill>
              </a:rPr>
              <a:t> can be captured for inclusion in the application usually in one of two ways:</a:t>
            </a:r>
          </a:p>
          <a:p>
            <a:pPr marL="342900" indent="-342900">
              <a:buFont typeface="Arial" pitchFamily="34" charset="0"/>
              <a:buChar char="•"/>
            </a:pPr>
            <a:r>
              <a:rPr lang="en-GB" sz="2200" dirty="0" smtClean="0">
                <a:solidFill>
                  <a:srgbClr val="1F497D"/>
                </a:solidFill>
              </a:rPr>
              <a:t>By </a:t>
            </a:r>
            <a:r>
              <a:rPr lang="en-GB" sz="2200" b="1" dirty="0" smtClean="0">
                <a:solidFill>
                  <a:srgbClr val="FF0000"/>
                </a:solidFill>
              </a:rPr>
              <a:t>copying tracks directly from a cd-drive </a:t>
            </a:r>
            <a:r>
              <a:rPr lang="en-GB" sz="2200" dirty="0" smtClean="0">
                <a:solidFill>
                  <a:srgbClr val="1F497D"/>
                </a:solidFill>
              </a:rPr>
              <a:t>(being careful not to break copyright law).</a:t>
            </a:r>
          </a:p>
          <a:p>
            <a:pPr marL="342900" indent="-342900">
              <a:buFont typeface="Arial" pitchFamily="34" charset="0"/>
              <a:buChar char="•"/>
            </a:pPr>
            <a:r>
              <a:rPr lang="en-GB" sz="2200" dirty="0" smtClean="0">
                <a:solidFill>
                  <a:srgbClr val="1F497D"/>
                </a:solidFill>
              </a:rPr>
              <a:t>Using a </a:t>
            </a:r>
            <a:r>
              <a:rPr lang="en-GB" sz="2200" b="1" dirty="0" smtClean="0">
                <a:solidFill>
                  <a:srgbClr val="FF0000"/>
                </a:solidFill>
              </a:rPr>
              <a:t>microphone </a:t>
            </a:r>
            <a:r>
              <a:rPr lang="en-GB" sz="2200" b="1" dirty="0" smtClean="0">
                <a:solidFill>
                  <a:srgbClr val="1F497D"/>
                </a:solidFill>
              </a:rPr>
              <a:t>to capture sound.</a:t>
            </a:r>
          </a:p>
          <a:p>
            <a:endParaRPr lang="en-GB" sz="2200" dirty="0" smtClean="0">
              <a:solidFill>
                <a:srgbClr val="1F497D"/>
              </a:solidFill>
            </a:endParaRPr>
          </a:p>
          <a:p>
            <a:r>
              <a:rPr lang="en-GB" sz="2200" b="1" dirty="0" smtClean="0">
                <a:solidFill>
                  <a:srgbClr val="1F497D"/>
                </a:solidFill>
              </a:rPr>
              <a:t>A </a:t>
            </a:r>
            <a:r>
              <a:rPr lang="en-GB" sz="2200" b="1" dirty="0" smtClean="0">
                <a:solidFill>
                  <a:srgbClr val="FF0000"/>
                </a:solidFill>
              </a:rPr>
              <a:t>sound card </a:t>
            </a:r>
            <a:r>
              <a:rPr lang="en-GB" sz="2200" b="1" dirty="0" smtClean="0">
                <a:solidFill>
                  <a:srgbClr val="1F497D"/>
                </a:solidFill>
              </a:rPr>
              <a:t>is needed to manage the recording and playback of the sound.</a:t>
            </a:r>
            <a:endParaRPr lang="en-GB" sz="2200" b="1" dirty="0">
              <a:solidFill>
                <a:srgbClr val="1F497D"/>
              </a:solidFill>
            </a:endParaRPr>
          </a:p>
          <a:p>
            <a:endParaRPr lang="en-GB" sz="2200" dirty="0">
              <a:solidFill>
                <a:srgbClr val="1F497D"/>
              </a:solidFill>
            </a:endParaRPr>
          </a:p>
        </p:txBody>
      </p:sp>
      <p:pic>
        <p:nvPicPr>
          <p:cNvPr id="2051" name="Picture 3" descr="C:\Users\mfeldman139.DUNDEECITY.000\AppData\Local\Microsoft\Windows\Temporary Internet Files\Content.IE5\NNMDT1NI\MC90023432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4767080"/>
            <a:ext cx="977030" cy="111267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mfeldman139.DUNDEECITY.000\AppData\Local\Microsoft\Windows\Temporary Internet Files\Content.IE5\A79338BM\MC90027920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0637" y="2924944"/>
            <a:ext cx="936104" cy="93139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76552" y="4337513"/>
            <a:ext cx="3316742" cy="1971808"/>
          </a:xfrm>
          <a:prstGeom prst="rect">
            <a:avLst/>
          </a:prstGeom>
          <a:ln w="25400">
            <a:solidFill>
              <a:schemeClr val="bg2"/>
            </a:solidFill>
          </a:ln>
        </p:spPr>
      </p:pic>
      <p:sp>
        <p:nvSpPr>
          <p:cNvPr id="8" name="Action Button: Home 7">
            <a:hlinkClick r:id="rId5"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319546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1477328"/>
          </a:xfrm>
          <a:prstGeom prst="rect">
            <a:avLst/>
          </a:prstGeom>
          <a:noFill/>
        </p:spPr>
        <p:txBody>
          <a:bodyPr wrap="square" rtlCol="0">
            <a:spAutoFit/>
          </a:bodyPr>
          <a:lstStyle/>
          <a:p>
            <a:r>
              <a:rPr lang="en-GB" b="1" dirty="0" smtClean="0">
                <a:solidFill>
                  <a:prstClr val="white"/>
                </a:solidFill>
              </a:rPr>
              <a:t>J</a:t>
            </a:r>
          </a:p>
          <a:p>
            <a:endParaRPr lang="en-GB" b="1" dirty="0">
              <a:solidFill>
                <a:prstClr val="white"/>
              </a:solidFill>
            </a:endParaRPr>
          </a:p>
          <a:p>
            <a:r>
              <a:rPr lang="en-GB" b="1" dirty="0" smtClean="0">
                <a:solidFill>
                  <a:prstClr val="white"/>
                </a:solidFill>
                <a:hlinkClick r:id="rId2" action="ppaction://hlinksldjump"/>
              </a:rPr>
              <a:t>JPEG (Joint Photographic Experts Group) File Format</a:t>
            </a:r>
            <a:endParaRPr lang="en-GB" b="1" dirty="0" smtClean="0">
              <a:solidFill>
                <a:prstClr val="white"/>
              </a:solidFill>
            </a:endParaRPr>
          </a:p>
          <a:p>
            <a:r>
              <a:rPr lang="en-GB" b="1" dirty="0" smtClean="0">
                <a:solidFill>
                  <a:prstClr val="white"/>
                </a:solidFill>
                <a:hlinkClick r:id="rId3" action="ppaction://hlinksldjump"/>
              </a:rPr>
              <a:t>Joystick/Joypad</a:t>
            </a:r>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4"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134014956"/>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DIGITISED SOUND DATA</a:t>
            </a:r>
            <a:br>
              <a:rPr lang="en-GB" sz="3200" b="1" dirty="0" smtClean="0">
                <a:solidFill>
                  <a:srgbClr val="FF0000"/>
                </a:solidFill>
                <a:effectLst>
                  <a:outerShdw blurRad="38100" dist="38100" dir="2700000" algn="tl">
                    <a:srgbClr val="000000">
                      <a:alpha val="43137"/>
                    </a:srgbClr>
                  </a:outerShdw>
                </a:effectLst>
              </a:rPr>
            </a:br>
            <a:r>
              <a:rPr lang="en-GB" sz="3200" b="1" dirty="0" smtClean="0">
                <a:solidFill>
                  <a:srgbClr val="FF0000"/>
                </a:solidFill>
                <a:effectLst>
                  <a:outerShdw blurRad="38100" dist="38100" dir="2700000" algn="tl">
                    <a:srgbClr val="000000">
                      <a:alpha val="43137"/>
                    </a:srgbClr>
                  </a:outerShdw>
                </a:effectLst>
              </a:rPr>
              <a:t>Capturing Sound</a:t>
            </a:r>
            <a:endParaRPr lang="en-GB" sz="3200" b="1" dirty="0">
              <a:solidFill>
                <a:srgbClr val="FF0000"/>
              </a:solidFill>
              <a:effectLst>
                <a:outerShdw blurRad="38100" dist="38100" dir="2700000" algn="tl">
                  <a:srgbClr val="000000">
                    <a:alpha val="43137"/>
                  </a:srgbClr>
                </a:outerShdw>
              </a:effectLst>
            </a:endParaRPr>
          </a:p>
        </p:txBody>
      </p:sp>
      <p:sp>
        <p:nvSpPr>
          <p:cNvPr id="3" name="TextBox 2"/>
          <p:cNvSpPr txBox="1"/>
          <p:nvPr/>
        </p:nvSpPr>
        <p:spPr>
          <a:xfrm>
            <a:off x="467544" y="1772816"/>
            <a:ext cx="8514506" cy="1446550"/>
          </a:xfrm>
          <a:prstGeom prst="rect">
            <a:avLst/>
          </a:prstGeom>
          <a:noFill/>
        </p:spPr>
        <p:txBody>
          <a:bodyPr wrap="square" rtlCol="0">
            <a:spAutoFit/>
          </a:bodyPr>
          <a:lstStyle/>
          <a:p>
            <a:r>
              <a:rPr lang="en-GB" sz="2200" dirty="0" smtClean="0">
                <a:solidFill>
                  <a:srgbClr val="1F497D"/>
                </a:solidFill>
              </a:rPr>
              <a:t>In addition to connecting the microphone to the sound card, to capture sound – you </a:t>
            </a:r>
            <a:r>
              <a:rPr lang="en-GB" sz="2200" dirty="0">
                <a:solidFill>
                  <a:srgbClr val="1F497D"/>
                </a:solidFill>
              </a:rPr>
              <a:t>w</a:t>
            </a:r>
            <a:r>
              <a:rPr lang="en-GB" sz="2200" dirty="0" smtClean="0">
                <a:solidFill>
                  <a:srgbClr val="1F497D"/>
                </a:solidFill>
              </a:rPr>
              <a:t>ill also need audio recording software.</a:t>
            </a:r>
          </a:p>
          <a:p>
            <a:endParaRPr lang="en-GB" sz="2200" dirty="0">
              <a:solidFill>
                <a:srgbClr val="1F497D"/>
              </a:solidFill>
            </a:endParaRPr>
          </a:p>
          <a:p>
            <a:endParaRPr lang="en-GB" sz="2200" dirty="0">
              <a:solidFill>
                <a:srgbClr val="1F497D"/>
              </a:solidFill>
            </a:endParaRPr>
          </a:p>
        </p:txBody>
      </p:sp>
      <p:pic>
        <p:nvPicPr>
          <p:cNvPr id="14" name="Picture 13"/>
          <p:cNvPicPr/>
          <p:nvPr/>
        </p:nvPicPr>
        <p:blipFill rotWithShape="1">
          <a:blip r:embed="rId2"/>
          <a:srcRect l="905" t="3774" r="33492" b="50189"/>
          <a:stretch/>
        </p:blipFill>
        <p:spPr bwMode="auto">
          <a:xfrm>
            <a:off x="1979712" y="2708920"/>
            <a:ext cx="4651997" cy="2592288"/>
          </a:xfrm>
          <a:prstGeom prst="rect">
            <a:avLst/>
          </a:prstGeom>
          <a:ln w="25400">
            <a:solidFill>
              <a:schemeClr val="bg2"/>
            </a:solidFill>
          </a:ln>
          <a:extLst>
            <a:ext uri="{53640926-AAD7-44D8-BBD7-CCE9431645EC}">
              <a14:shadowObscured xmlns:a14="http://schemas.microsoft.com/office/drawing/2010/main"/>
            </a:ext>
          </a:extLst>
        </p:spPr>
      </p:pic>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ction Button: Home 9">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8"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465287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1.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DIGITISED SOUND DATA</a:t>
            </a:r>
            <a:br>
              <a:rPr lang="en-GB" sz="3200" b="1" dirty="0" smtClean="0">
                <a:solidFill>
                  <a:srgbClr val="FF0000"/>
                </a:solidFill>
                <a:effectLst>
                  <a:outerShdw blurRad="38100" dist="38100" dir="2700000" algn="tl">
                    <a:srgbClr val="000000">
                      <a:alpha val="43137"/>
                    </a:srgbClr>
                  </a:outerShdw>
                </a:effectLst>
              </a:rPr>
            </a:br>
            <a:r>
              <a:rPr lang="en-GB" sz="3200" b="1" dirty="0" smtClean="0">
                <a:solidFill>
                  <a:srgbClr val="FF0000"/>
                </a:solidFill>
                <a:effectLst>
                  <a:outerShdw blurRad="38100" dist="38100" dir="2700000" algn="tl">
                    <a:srgbClr val="000000">
                      <a:alpha val="43137"/>
                    </a:srgbClr>
                  </a:outerShdw>
                </a:effectLst>
              </a:rPr>
              <a:t>Capturing Sound</a:t>
            </a:r>
            <a:endParaRPr lang="en-GB" sz="3200" b="1" dirty="0">
              <a:solidFill>
                <a:srgbClr val="FF0000"/>
              </a:solidFill>
              <a:effectLst>
                <a:outerShdw blurRad="38100" dist="38100" dir="2700000" algn="tl">
                  <a:srgbClr val="000000">
                    <a:alpha val="43137"/>
                  </a:srgbClr>
                </a:outerShdw>
              </a:effectLst>
            </a:endParaRPr>
          </a:p>
        </p:txBody>
      </p:sp>
      <p:sp>
        <p:nvSpPr>
          <p:cNvPr id="3" name="TextBox 2"/>
          <p:cNvSpPr txBox="1"/>
          <p:nvPr/>
        </p:nvSpPr>
        <p:spPr>
          <a:xfrm>
            <a:off x="467544" y="1772816"/>
            <a:ext cx="8514506" cy="1785104"/>
          </a:xfrm>
          <a:prstGeom prst="rect">
            <a:avLst/>
          </a:prstGeom>
          <a:noFill/>
        </p:spPr>
        <p:txBody>
          <a:bodyPr wrap="square" rtlCol="0">
            <a:spAutoFit/>
          </a:bodyPr>
          <a:lstStyle/>
          <a:p>
            <a:r>
              <a:rPr lang="en-GB" sz="2200" dirty="0" smtClean="0">
                <a:solidFill>
                  <a:srgbClr val="1F497D"/>
                </a:solidFill>
              </a:rPr>
              <a:t>The </a:t>
            </a:r>
            <a:r>
              <a:rPr lang="en-GB" sz="2200" b="1" dirty="0" smtClean="0">
                <a:solidFill>
                  <a:srgbClr val="FF0000"/>
                </a:solidFill>
              </a:rPr>
              <a:t>microphone</a:t>
            </a:r>
            <a:r>
              <a:rPr lang="en-GB" sz="2200" dirty="0" smtClean="0">
                <a:solidFill>
                  <a:srgbClr val="1F497D"/>
                </a:solidFill>
              </a:rPr>
              <a:t> picks up </a:t>
            </a:r>
            <a:r>
              <a:rPr lang="en-GB" sz="2200" b="1" dirty="0" smtClean="0">
                <a:solidFill>
                  <a:srgbClr val="1F497D"/>
                </a:solidFill>
              </a:rPr>
              <a:t>sound waves which are in </a:t>
            </a:r>
            <a:r>
              <a:rPr lang="en-GB" sz="2200" b="1" dirty="0" smtClean="0">
                <a:solidFill>
                  <a:srgbClr val="FF0000"/>
                </a:solidFill>
              </a:rPr>
              <a:t>analogue format</a:t>
            </a:r>
            <a:r>
              <a:rPr lang="en-GB" sz="2200" b="1" dirty="0" smtClean="0">
                <a:solidFill>
                  <a:srgbClr val="1F497D"/>
                </a:solidFill>
              </a:rPr>
              <a:t> </a:t>
            </a:r>
            <a:r>
              <a:rPr lang="en-GB" sz="2200" dirty="0" smtClean="0">
                <a:solidFill>
                  <a:srgbClr val="1F497D"/>
                </a:solidFill>
              </a:rPr>
              <a:t>– it then sends the sound waves to the </a:t>
            </a:r>
            <a:r>
              <a:rPr lang="en-GB" sz="2200" b="1" dirty="0" smtClean="0">
                <a:solidFill>
                  <a:srgbClr val="1F497D"/>
                </a:solidFill>
              </a:rPr>
              <a:t>sound card which samples them and converts them into </a:t>
            </a:r>
            <a:r>
              <a:rPr lang="en-GB" sz="2200" b="1" dirty="0" smtClean="0">
                <a:solidFill>
                  <a:srgbClr val="FF0000"/>
                </a:solidFill>
              </a:rPr>
              <a:t>digital format.</a:t>
            </a:r>
          </a:p>
          <a:p>
            <a:endParaRPr lang="en-GB" sz="2200" dirty="0">
              <a:solidFill>
                <a:srgbClr val="1F497D"/>
              </a:solidFill>
            </a:endParaRPr>
          </a:p>
          <a:p>
            <a:endParaRPr lang="en-GB" sz="2200" dirty="0">
              <a:solidFill>
                <a:srgbClr val="1F497D"/>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875" y="3068960"/>
            <a:ext cx="2441426" cy="2387172"/>
          </a:xfrm>
          <a:prstGeom prst="rect">
            <a:avLst/>
          </a:prstGeom>
          <a:ln w="25400">
            <a:solidFill>
              <a:schemeClr val="bg2"/>
            </a:solidFill>
          </a:ln>
        </p:spPr>
      </p:pic>
      <p:sp>
        <p:nvSpPr>
          <p:cNvPr id="7" name="TextBox 6"/>
          <p:cNvSpPr txBox="1"/>
          <p:nvPr/>
        </p:nvSpPr>
        <p:spPr>
          <a:xfrm>
            <a:off x="3419872" y="3106393"/>
            <a:ext cx="5400600" cy="1785104"/>
          </a:xfrm>
          <a:prstGeom prst="rect">
            <a:avLst/>
          </a:prstGeom>
          <a:noFill/>
        </p:spPr>
        <p:txBody>
          <a:bodyPr wrap="square" rtlCol="0">
            <a:spAutoFit/>
          </a:bodyPr>
          <a:lstStyle/>
          <a:p>
            <a:r>
              <a:rPr lang="en-GB" sz="2200" b="1" dirty="0" smtClean="0">
                <a:solidFill>
                  <a:srgbClr val="FF0000"/>
                </a:solidFill>
              </a:rPr>
              <a:t>Sound cards </a:t>
            </a:r>
            <a:r>
              <a:rPr lang="en-GB" sz="2200" dirty="0" smtClean="0">
                <a:solidFill>
                  <a:srgbClr val="1F497D"/>
                </a:solidFill>
              </a:rPr>
              <a:t>have their own processor and dedicated memory to process and store audio data – thus releasing the burden on the main processor and allowing it to continue with other tasks.</a:t>
            </a:r>
            <a:endParaRPr lang="en-GB" sz="2200" dirty="0">
              <a:solidFill>
                <a:srgbClr val="1F497D"/>
              </a:solidFill>
            </a:endParaRPr>
          </a:p>
        </p:txBody>
      </p:sp>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Home 11">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77841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52.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DIGITISED SOUND DATA</a:t>
            </a:r>
            <a:br>
              <a:rPr lang="en-GB" sz="3200" b="1" dirty="0" smtClean="0">
                <a:solidFill>
                  <a:srgbClr val="FF0000"/>
                </a:solidFill>
                <a:effectLst>
                  <a:outerShdw blurRad="38100" dist="38100" dir="2700000" algn="tl">
                    <a:srgbClr val="000000">
                      <a:alpha val="43137"/>
                    </a:srgbClr>
                  </a:outerShdw>
                </a:effectLst>
              </a:rPr>
            </a:br>
            <a:r>
              <a:rPr lang="en-GB" sz="3200" b="1" dirty="0" smtClean="0">
                <a:solidFill>
                  <a:srgbClr val="FF0000"/>
                </a:solidFill>
                <a:effectLst>
                  <a:outerShdw blurRad="38100" dist="38100" dir="2700000" algn="tl">
                    <a:srgbClr val="000000">
                      <a:alpha val="43137"/>
                    </a:srgbClr>
                  </a:outerShdw>
                </a:effectLst>
              </a:rPr>
              <a:t>Sampling Depth</a:t>
            </a:r>
            <a:endParaRPr lang="en-GB" sz="3200" b="1" dirty="0">
              <a:solidFill>
                <a:srgbClr val="FF0000"/>
              </a:solidFill>
              <a:effectLst>
                <a:outerShdw blurRad="38100" dist="38100" dir="2700000" algn="tl">
                  <a:srgbClr val="000000">
                    <a:alpha val="43137"/>
                  </a:srgbClr>
                </a:outerShdw>
              </a:effectLst>
            </a:endParaRPr>
          </a:p>
        </p:txBody>
      </p:sp>
      <p:sp>
        <p:nvSpPr>
          <p:cNvPr id="8" name="TextBox 7"/>
          <p:cNvSpPr txBox="1"/>
          <p:nvPr/>
        </p:nvSpPr>
        <p:spPr>
          <a:xfrm>
            <a:off x="536677" y="1628800"/>
            <a:ext cx="8064896" cy="1446550"/>
          </a:xfrm>
          <a:prstGeom prst="rect">
            <a:avLst/>
          </a:prstGeom>
          <a:noFill/>
        </p:spPr>
        <p:txBody>
          <a:bodyPr wrap="square" rtlCol="0">
            <a:spAutoFit/>
          </a:bodyPr>
          <a:lstStyle/>
          <a:p>
            <a:r>
              <a:rPr lang="en-GB" sz="2200" b="1" dirty="0" smtClean="0">
                <a:solidFill>
                  <a:srgbClr val="FF0000"/>
                </a:solidFill>
              </a:rPr>
              <a:t>Sampling Depth </a:t>
            </a:r>
            <a:r>
              <a:rPr lang="en-GB" sz="2200" dirty="0" smtClean="0">
                <a:solidFill>
                  <a:srgbClr val="1F497D"/>
                </a:solidFill>
              </a:rPr>
              <a:t>refers to the </a:t>
            </a:r>
            <a:r>
              <a:rPr lang="en-GB" sz="2200" b="1" dirty="0" smtClean="0">
                <a:solidFill>
                  <a:srgbClr val="1F497D"/>
                </a:solidFill>
              </a:rPr>
              <a:t>number of bits used to store each sample of sound.  </a:t>
            </a:r>
            <a:r>
              <a:rPr lang="en-GB" sz="2200" dirty="0" smtClean="0">
                <a:solidFill>
                  <a:srgbClr val="1F497D"/>
                </a:solidFill>
              </a:rPr>
              <a:t>The greater the </a:t>
            </a:r>
            <a:r>
              <a:rPr lang="en-GB" sz="2200" b="1" dirty="0" smtClean="0">
                <a:solidFill>
                  <a:srgbClr val="FF0000"/>
                </a:solidFill>
              </a:rPr>
              <a:t>sampling depth, </a:t>
            </a:r>
            <a:r>
              <a:rPr lang="en-GB" sz="2200" dirty="0" smtClean="0">
                <a:solidFill>
                  <a:srgbClr val="1F497D"/>
                </a:solidFill>
              </a:rPr>
              <a:t>the higher quality of sound.  However the greater the sampling depth, the larger the file size will be.  </a:t>
            </a:r>
            <a:endParaRPr lang="en-GB" sz="2200" dirty="0">
              <a:solidFill>
                <a:srgbClr val="1F497D"/>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815854037"/>
              </p:ext>
            </p:extLst>
          </p:nvPr>
        </p:nvGraphicFramePr>
        <p:xfrm>
          <a:off x="1900237" y="3375501"/>
          <a:ext cx="5343525" cy="975360"/>
        </p:xfrm>
        <a:graphic>
          <a:graphicData uri="http://schemas.openxmlformats.org/drawingml/2006/table">
            <a:tbl>
              <a:tblPr firstRow="1" firstCol="1" bandRow="1"/>
              <a:tblGrid>
                <a:gridCol w="2132330"/>
                <a:gridCol w="3211195"/>
              </a:tblGrid>
              <a:tr h="0">
                <a:tc>
                  <a:txBody>
                    <a:bodyPr/>
                    <a:lstStyle/>
                    <a:p>
                      <a:pPr>
                        <a:spcAft>
                          <a:spcPts val="0"/>
                        </a:spcAft>
                      </a:pPr>
                      <a:r>
                        <a:rPr lang="en-GB" sz="1600" b="1">
                          <a:solidFill>
                            <a:srgbClr val="FF0000"/>
                          </a:solidFill>
                          <a:effectLst/>
                          <a:latin typeface="Comic Sans MS"/>
                          <a:ea typeface="Times New Roman"/>
                          <a:cs typeface="Times New Roman"/>
                        </a:rPr>
                        <a:t>SAMPLING DEPTH</a:t>
                      </a:r>
                      <a:endParaRPr lang="en-GB" sz="12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b="1">
                          <a:solidFill>
                            <a:srgbClr val="FF0000"/>
                          </a:solidFill>
                          <a:effectLst/>
                          <a:latin typeface="Comic Sans MS"/>
                          <a:ea typeface="Times New Roman"/>
                          <a:cs typeface="Times New Roman"/>
                        </a:rPr>
                        <a:t>NUMBER OF SOUND LEVELS</a:t>
                      </a:r>
                      <a:endParaRPr lang="en-GB" sz="12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600">
                          <a:solidFill>
                            <a:srgbClr val="1F497D"/>
                          </a:solidFill>
                          <a:effectLst/>
                          <a:latin typeface="Comic Sans MS"/>
                          <a:ea typeface="Times New Roman"/>
                          <a:cs typeface="Times New Roman"/>
                        </a:rPr>
                        <a:t>8-bit samples</a:t>
                      </a:r>
                      <a:endParaRPr lang="en-GB" sz="12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a:solidFill>
                            <a:srgbClr val="1F497D"/>
                          </a:solidFill>
                          <a:effectLst/>
                          <a:latin typeface="Comic Sans MS"/>
                          <a:ea typeface="Times New Roman"/>
                          <a:cs typeface="Times New Roman"/>
                        </a:rPr>
                        <a:t>256 sound levels</a:t>
                      </a:r>
                      <a:endParaRPr lang="en-GB" sz="12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600">
                          <a:solidFill>
                            <a:srgbClr val="1F497D"/>
                          </a:solidFill>
                          <a:effectLst/>
                          <a:latin typeface="Comic Sans MS"/>
                          <a:ea typeface="Times New Roman"/>
                          <a:cs typeface="Times New Roman"/>
                        </a:rPr>
                        <a:t>16-bit samples</a:t>
                      </a:r>
                      <a:endParaRPr lang="en-GB" sz="12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a:solidFill>
                            <a:srgbClr val="1F497D"/>
                          </a:solidFill>
                          <a:effectLst/>
                          <a:latin typeface="Comic Sans MS"/>
                          <a:ea typeface="Times New Roman"/>
                          <a:cs typeface="Times New Roman"/>
                        </a:rPr>
                        <a:t>65,536 sound levels</a:t>
                      </a:r>
                      <a:endParaRPr lang="en-GB" sz="12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600">
                          <a:solidFill>
                            <a:srgbClr val="1F497D"/>
                          </a:solidFill>
                          <a:effectLst/>
                          <a:latin typeface="Comic Sans MS"/>
                          <a:ea typeface="Times New Roman"/>
                          <a:cs typeface="Times New Roman"/>
                        </a:rPr>
                        <a:t>32-bit samples</a:t>
                      </a:r>
                      <a:endParaRPr lang="en-GB" sz="12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600" dirty="0">
                          <a:solidFill>
                            <a:srgbClr val="1F497D"/>
                          </a:solidFill>
                          <a:effectLst/>
                          <a:latin typeface="Comic Sans MS"/>
                          <a:ea typeface="Times New Roman"/>
                          <a:cs typeface="Times New Roman"/>
                        </a:rPr>
                        <a:t>4 billion + sound levels</a:t>
                      </a:r>
                      <a:endParaRPr lang="en-GB" sz="1200" dirty="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TextBox 10"/>
          <p:cNvSpPr txBox="1"/>
          <p:nvPr/>
        </p:nvSpPr>
        <p:spPr>
          <a:xfrm>
            <a:off x="650875" y="4581128"/>
            <a:ext cx="7449517" cy="1446550"/>
          </a:xfrm>
          <a:prstGeom prst="rect">
            <a:avLst/>
          </a:prstGeom>
          <a:noFill/>
        </p:spPr>
        <p:txBody>
          <a:bodyPr wrap="square" rtlCol="0">
            <a:spAutoFit/>
          </a:bodyPr>
          <a:lstStyle/>
          <a:p>
            <a:r>
              <a:rPr lang="en-GB" sz="2200" dirty="0" smtClean="0">
                <a:solidFill>
                  <a:srgbClr val="1F497D"/>
                </a:solidFill>
              </a:rPr>
              <a:t>This means that a </a:t>
            </a:r>
            <a:r>
              <a:rPr lang="en-GB" sz="2200" b="1" dirty="0" smtClean="0">
                <a:solidFill>
                  <a:srgbClr val="FF0000"/>
                </a:solidFill>
              </a:rPr>
              <a:t>sound file </a:t>
            </a:r>
            <a:r>
              <a:rPr lang="en-GB" sz="2200" dirty="0" smtClean="0">
                <a:solidFill>
                  <a:srgbClr val="1F497D"/>
                </a:solidFill>
              </a:rPr>
              <a:t>with a </a:t>
            </a:r>
            <a:r>
              <a:rPr lang="en-GB" sz="2200" b="1" dirty="0" smtClean="0">
                <a:solidFill>
                  <a:srgbClr val="FF0000"/>
                </a:solidFill>
              </a:rPr>
              <a:t>sampling depth </a:t>
            </a:r>
            <a:r>
              <a:rPr lang="en-GB" sz="2200" b="1" dirty="0" smtClean="0">
                <a:solidFill>
                  <a:srgbClr val="1F497D"/>
                </a:solidFill>
              </a:rPr>
              <a:t>of 32 bits will require four times the backing storage than the same sound with a sampling depth of 8 bits.</a:t>
            </a:r>
            <a:endParaRPr lang="en-GB" sz="2200" b="1" dirty="0">
              <a:solidFill>
                <a:srgbClr val="1F497D"/>
              </a:solidFill>
            </a:endParaRPr>
          </a:p>
        </p:txBody>
      </p:sp>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Action Button: Home 12">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468081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53.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DIGITISED SOUND DATA</a:t>
            </a:r>
            <a:br>
              <a:rPr lang="en-GB" sz="3200" b="1" dirty="0" smtClean="0">
                <a:solidFill>
                  <a:srgbClr val="FF0000"/>
                </a:solidFill>
                <a:effectLst>
                  <a:outerShdw blurRad="38100" dist="38100" dir="2700000" algn="tl">
                    <a:srgbClr val="000000">
                      <a:alpha val="43137"/>
                    </a:srgbClr>
                  </a:outerShdw>
                </a:effectLst>
              </a:rPr>
            </a:br>
            <a:r>
              <a:rPr lang="en-GB" sz="3200" b="1" dirty="0" smtClean="0">
                <a:solidFill>
                  <a:srgbClr val="FF0000"/>
                </a:solidFill>
                <a:effectLst>
                  <a:outerShdw blurRad="38100" dist="38100" dir="2700000" algn="tl">
                    <a:srgbClr val="000000">
                      <a:alpha val="43137"/>
                    </a:srgbClr>
                  </a:outerShdw>
                </a:effectLst>
              </a:rPr>
              <a:t>Sampling Frequency (KHz) &amp; Sound Time</a:t>
            </a:r>
            <a:endParaRPr lang="en-GB" sz="3200" b="1" dirty="0">
              <a:solidFill>
                <a:srgbClr val="FF0000"/>
              </a:solidFill>
              <a:effectLst>
                <a:outerShdw blurRad="38100" dist="38100" dir="2700000" algn="tl">
                  <a:srgbClr val="000000">
                    <a:alpha val="43137"/>
                  </a:srgbClr>
                </a:outerShdw>
              </a:effectLst>
            </a:endParaRPr>
          </a:p>
        </p:txBody>
      </p:sp>
      <p:sp>
        <p:nvSpPr>
          <p:cNvPr id="9" name="TextBox 8"/>
          <p:cNvSpPr txBox="1"/>
          <p:nvPr/>
        </p:nvSpPr>
        <p:spPr>
          <a:xfrm>
            <a:off x="536677" y="1628800"/>
            <a:ext cx="8064896" cy="1785104"/>
          </a:xfrm>
          <a:prstGeom prst="rect">
            <a:avLst/>
          </a:prstGeom>
          <a:noFill/>
        </p:spPr>
        <p:txBody>
          <a:bodyPr wrap="square" rtlCol="0">
            <a:spAutoFit/>
          </a:bodyPr>
          <a:lstStyle/>
          <a:p>
            <a:r>
              <a:rPr lang="en-GB" sz="2200" b="1" dirty="0" smtClean="0">
                <a:solidFill>
                  <a:srgbClr val="FF0000"/>
                </a:solidFill>
              </a:rPr>
              <a:t>Sampling Frequency </a:t>
            </a:r>
            <a:r>
              <a:rPr lang="en-GB" sz="2200" dirty="0" smtClean="0">
                <a:solidFill>
                  <a:srgbClr val="1F497D"/>
                </a:solidFill>
              </a:rPr>
              <a:t>refers to the </a:t>
            </a:r>
            <a:r>
              <a:rPr lang="en-GB" sz="2200" b="1" dirty="0" smtClean="0">
                <a:solidFill>
                  <a:srgbClr val="1F497D"/>
                </a:solidFill>
              </a:rPr>
              <a:t>number of times per second a sample is taken. </a:t>
            </a:r>
            <a:r>
              <a:rPr lang="en-GB" sz="2200" dirty="0" smtClean="0">
                <a:solidFill>
                  <a:srgbClr val="1F497D"/>
                </a:solidFill>
              </a:rPr>
              <a:t>The greater the </a:t>
            </a:r>
            <a:r>
              <a:rPr lang="en-GB" sz="2200" b="1" dirty="0" smtClean="0">
                <a:solidFill>
                  <a:srgbClr val="FF0000"/>
                </a:solidFill>
              </a:rPr>
              <a:t>sampling frequency,</a:t>
            </a:r>
            <a:r>
              <a:rPr lang="en-GB" sz="2200" dirty="0" smtClean="0">
                <a:solidFill>
                  <a:srgbClr val="1F497D"/>
                </a:solidFill>
              </a:rPr>
              <a:t> the higher quality of sound.  However the greater the </a:t>
            </a:r>
            <a:r>
              <a:rPr lang="en-GB" sz="2200" b="1" dirty="0" smtClean="0">
                <a:solidFill>
                  <a:srgbClr val="FF0000"/>
                </a:solidFill>
              </a:rPr>
              <a:t>sampling frequency, </a:t>
            </a:r>
            <a:r>
              <a:rPr lang="en-GB" sz="2200" dirty="0" smtClean="0">
                <a:solidFill>
                  <a:srgbClr val="1F497D"/>
                </a:solidFill>
              </a:rPr>
              <a:t>the larger the file size will be.  </a:t>
            </a:r>
            <a:endParaRPr lang="en-GB" sz="2200" dirty="0">
              <a:solidFill>
                <a:srgbClr val="1F497D"/>
              </a:solidFill>
            </a:endParaRPr>
          </a:p>
        </p:txBody>
      </p:sp>
      <p:sp>
        <p:nvSpPr>
          <p:cNvPr id="3" name="TextBox 2"/>
          <p:cNvSpPr txBox="1"/>
          <p:nvPr/>
        </p:nvSpPr>
        <p:spPr>
          <a:xfrm>
            <a:off x="650875" y="4869160"/>
            <a:ext cx="7416824" cy="769441"/>
          </a:xfrm>
          <a:prstGeom prst="rect">
            <a:avLst/>
          </a:prstGeom>
          <a:noFill/>
        </p:spPr>
        <p:txBody>
          <a:bodyPr wrap="square" rtlCol="0">
            <a:spAutoFit/>
          </a:bodyPr>
          <a:lstStyle/>
          <a:p>
            <a:r>
              <a:rPr lang="en-GB" sz="2200" b="1" dirty="0" smtClean="0">
                <a:solidFill>
                  <a:srgbClr val="FF0000"/>
                </a:solidFill>
              </a:rPr>
              <a:t>Sound Time  </a:t>
            </a:r>
            <a:r>
              <a:rPr lang="en-GB" sz="2200" dirty="0" smtClean="0">
                <a:solidFill>
                  <a:srgbClr val="1F497D"/>
                </a:solidFill>
              </a:rPr>
              <a:t>simply means the </a:t>
            </a:r>
            <a:r>
              <a:rPr lang="en-GB" sz="2200" b="1" dirty="0" smtClean="0">
                <a:solidFill>
                  <a:srgbClr val="1F497D"/>
                </a:solidFill>
              </a:rPr>
              <a:t>longer the sound lasts, the larger the file size will be.</a:t>
            </a:r>
            <a:endParaRPr lang="en-GB" sz="2200" b="1" dirty="0">
              <a:solidFill>
                <a:srgbClr val="1F497D"/>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0400" y="3140968"/>
            <a:ext cx="2078306" cy="1578868"/>
          </a:xfrm>
          <a:prstGeom prst="rect">
            <a:avLst/>
          </a:prstGeom>
          <a:ln w="25400">
            <a:solidFill>
              <a:schemeClr val="bg2"/>
            </a:solidFill>
          </a:ln>
        </p:spPr>
      </p:pic>
      <p:sp>
        <p:nvSpPr>
          <p:cNvPr id="8" name="Action Button: Forward or Next 7">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ction Button: Home 10">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243112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4.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DIGITISED SOUND DATA</a:t>
            </a:r>
            <a:br>
              <a:rPr lang="en-GB" sz="3200" b="1" dirty="0" smtClean="0">
                <a:solidFill>
                  <a:srgbClr val="FF0000"/>
                </a:solidFill>
                <a:effectLst>
                  <a:outerShdw blurRad="38100" dist="38100" dir="2700000" algn="tl">
                    <a:srgbClr val="000000">
                      <a:alpha val="43137"/>
                    </a:srgbClr>
                  </a:outerShdw>
                </a:effectLst>
              </a:rPr>
            </a:br>
            <a:r>
              <a:rPr lang="en-GB" sz="3200" b="1" dirty="0" smtClean="0">
                <a:solidFill>
                  <a:srgbClr val="FF0000"/>
                </a:solidFill>
                <a:effectLst>
                  <a:outerShdw blurRad="38100" dist="38100" dir="2700000" algn="tl">
                    <a:srgbClr val="000000">
                      <a:alpha val="43137"/>
                    </a:srgbClr>
                  </a:outerShdw>
                </a:effectLst>
              </a:rPr>
              <a:t>File Format - RAW</a:t>
            </a:r>
            <a:endParaRPr lang="en-GB" sz="3200" b="1" dirty="0">
              <a:solidFill>
                <a:srgbClr val="FF0000"/>
              </a:solidFill>
              <a:effectLst>
                <a:outerShdw blurRad="38100" dist="38100" dir="2700000" algn="tl">
                  <a:srgbClr val="000000">
                    <a:alpha val="43137"/>
                  </a:srgbClr>
                </a:outerShdw>
              </a:effectLst>
            </a:endParaRPr>
          </a:p>
        </p:txBody>
      </p:sp>
      <p:sp>
        <p:nvSpPr>
          <p:cNvPr id="8" name="TextBox 7"/>
          <p:cNvSpPr txBox="1"/>
          <p:nvPr/>
        </p:nvSpPr>
        <p:spPr>
          <a:xfrm>
            <a:off x="683241" y="1628800"/>
            <a:ext cx="8056537" cy="3816429"/>
          </a:xfrm>
          <a:prstGeom prst="rect">
            <a:avLst/>
          </a:prstGeom>
          <a:noFill/>
        </p:spPr>
        <p:txBody>
          <a:bodyPr wrap="square" rtlCol="0">
            <a:spAutoFit/>
          </a:bodyPr>
          <a:lstStyle/>
          <a:p>
            <a:r>
              <a:rPr lang="en-GB" sz="2200" dirty="0" smtClean="0">
                <a:solidFill>
                  <a:srgbClr val="1F497D"/>
                </a:solidFill>
              </a:rPr>
              <a:t>Once the </a:t>
            </a:r>
            <a:r>
              <a:rPr lang="en-GB" sz="2200" b="1" dirty="0" smtClean="0">
                <a:solidFill>
                  <a:srgbClr val="FF0000"/>
                </a:solidFill>
              </a:rPr>
              <a:t>sound card </a:t>
            </a:r>
            <a:r>
              <a:rPr lang="en-GB" sz="2200" b="1" dirty="0" smtClean="0">
                <a:solidFill>
                  <a:srgbClr val="1F497D"/>
                </a:solidFill>
              </a:rPr>
              <a:t>has captured audio data and converted the samples into digital values this is known as </a:t>
            </a:r>
            <a:r>
              <a:rPr lang="en-GB" sz="2200" b="1" dirty="0" smtClean="0">
                <a:solidFill>
                  <a:srgbClr val="FF0000"/>
                </a:solidFill>
              </a:rPr>
              <a:t>RAW,</a:t>
            </a:r>
            <a:r>
              <a:rPr lang="en-GB" sz="2200" dirty="0" smtClean="0">
                <a:solidFill>
                  <a:srgbClr val="1F497D"/>
                </a:solidFill>
              </a:rPr>
              <a:t> because the sound files have not been subject to further processing.  </a:t>
            </a:r>
            <a:r>
              <a:rPr lang="en-GB" sz="2200" b="1" dirty="0" smtClean="0">
                <a:solidFill>
                  <a:srgbClr val="FF0000"/>
                </a:solidFill>
              </a:rPr>
              <a:t>RAW</a:t>
            </a:r>
            <a:r>
              <a:rPr lang="en-GB" sz="2200" b="1" dirty="0" smtClean="0">
                <a:solidFill>
                  <a:srgbClr val="1F497D"/>
                </a:solidFill>
              </a:rPr>
              <a:t> sound files are very large and take up a large amount of backing storage space so some form of compression is needed to reduce the size of the file.</a:t>
            </a:r>
          </a:p>
          <a:p>
            <a:endParaRPr lang="en-GB" sz="2200" dirty="0">
              <a:solidFill>
                <a:srgbClr val="1F497D"/>
              </a:solidFill>
            </a:endParaRPr>
          </a:p>
          <a:p>
            <a:r>
              <a:rPr lang="en-GB" sz="2200" dirty="0" smtClean="0">
                <a:solidFill>
                  <a:srgbClr val="1F497D"/>
                </a:solidFill>
              </a:rPr>
              <a:t>The two file formats for compressing audio data are:</a:t>
            </a:r>
          </a:p>
          <a:p>
            <a:pPr marL="342900" indent="-342900">
              <a:buFont typeface="Arial" pitchFamily="34" charset="0"/>
              <a:buChar char="•"/>
            </a:pPr>
            <a:r>
              <a:rPr lang="en-GB" sz="2200" b="1" dirty="0" smtClean="0">
                <a:solidFill>
                  <a:srgbClr val="FF0000"/>
                </a:solidFill>
              </a:rPr>
              <a:t>WAV</a:t>
            </a:r>
          </a:p>
          <a:p>
            <a:pPr marL="342900" indent="-342900">
              <a:buFont typeface="Arial" pitchFamily="34" charset="0"/>
              <a:buChar char="•"/>
            </a:pPr>
            <a:r>
              <a:rPr lang="en-GB" sz="2200" b="1" dirty="0" smtClean="0">
                <a:solidFill>
                  <a:srgbClr val="FF0000"/>
                </a:solidFill>
              </a:rPr>
              <a:t>MP3</a:t>
            </a:r>
            <a:endParaRPr lang="en-GB" sz="2200" b="1" dirty="0">
              <a:solidFill>
                <a:srgbClr val="FF0000"/>
              </a:solidFill>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928" y="4869160"/>
            <a:ext cx="971550" cy="971550"/>
          </a:xfrm>
          <a:prstGeom prst="rect">
            <a:avLst/>
          </a:prstGeom>
          <a:ln w="25400">
            <a:solidFill>
              <a:schemeClr val="bg2"/>
            </a:solidFill>
          </a:ln>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4869160"/>
            <a:ext cx="971550" cy="971550"/>
          </a:xfrm>
          <a:prstGeom prst="rect">
            <a:avLst/>
          </a:prstGeom>
          <a:ln w="25400">
            <a:solidFill>
              <a:schemeClr val="bg2"/>
            </a:solidFill>
          </a:ln>
        </p:spPr>
      </p:pic>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Action Button: Home 12">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034811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55.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DIGITISED SOUND DATA</a:t>
            </a:r>
            <a:br>
              <a:rPr lang="en-GB" sz="3200" b="1" dirty="0" smtClean="0">
                <a:solidFill>
                  <a:srgbClr val="FF0000"/>
                </a:solidFill>
                <a:effectLst>
                  <a:outerShdw blurRad="38100" dist="38100" dir="2700000" algn="tl">
                    <a:srgbClr val="000000">
                      <a:alpha val="43137"/>
                    </a:srgbClr>
                  </a:outerShdw>
                </a:effectLst>
              </a:rPr>
            </a:br>
            <a:r>
              <a:rPr lang="en-GB" sz="3200" b="1" dirty="0" smtClean="0">
                <a:solidFill>
                  <a:srgbClr val="FF0000"/>
                </a:solidFill>
                <a:effectLst>
                  <a:outerShdw blurRad="38100" dist="38100" dir="2700000" algn="tl">
                    <a:srgbClr val="000000">
                      <a:alpha val="43137"/>
                    </a:srgbClr>
                  </a:outerShdw>
                </a:effectLst>
              </a:rPr>
              <a:t>File Format - WAV</a:t>
            </a:r>
            <a:endParaRPr lang="en-GB" sz="3200" b="1" dirty="0">
              <a:solidFill>
                <a:srgbClr val="FF0000"/>
              </a:solidFill>
              <a:effectLst>
                <a:outerShdw blurRad="38100" dist="38100" dir="2700000" algn="tl">
                  <a:srgbClr val="000000">
                    <a:alpha val="43137"/>
                  </a:srgbClr>
                </a:outerShdw>
              </a:effectLst>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6350" y="4377450"/>
            <a:ext cx="971550" cy="971550"/>
          </a:xfrm>
          <a:prstGeom prst="rect">
            <a:avLst/>
          </a:prstGeom>
          <a:ln w="25400">
            <a:solidFill>
              <a:schemeClr val="bg2"/>
            </a:solidFill>
          </a:ln>
        </p:spPr>
      </p:pic>
      <p:sp>
        <p:nvSpPr>
          <p:cNvPr id="3" name="TextBox 2"/>
          <p:cNvSpPr txBox="1"/>
          <p:nvPr/>
        </p:nvSpPr>
        <p:spPr>
          <a:xfrm>
            <a:off x="381000" y="1844824"/>
            <a:ext cx="8511480" cy="2462213"/>
          </a:xfrm>
          <a:prstGeom prst="rect">
            <a:avLst/>
          </a:prstGeom>
          <a:noFill/>
        </p:spPr>
        <p:txBody>
          <a:bodyPr wrap="square" rtlCol="0">
            <a:spAutoFit/>
          </a:bodyPr>
          <a:lstStyle/>
          <a:p>
            <a:r>
              <a:rPr lang="en-GB" sz="2200" b="1" dirty="0" smtClean="0">
                <a:solidFill>
                  <a:srgbClr val="1F497D"/>
                </a:solidFill>
              </a:rPr>
              <a:t>WAV file format </a:t>
            </a:r>
            <a:r>
              <a:rPr lang="en-GB" sz="2200" dirty="0" smtClean="0">
                <a:solidFill>
                  <a:srgbClr val="1F497D"/>
                </a:solidFill>
              </a:rPr>
              <a:t>is one step removed from </a:t>
            </a:r>
            <a:r>
              <a:rPr lang="en-GB" sz="2200" b="1" dirty="0" smtClean="0">
                <a:solidFill>
                  <a:srgbClr val="1F497D"/>
                </a:solidFill>
              </a:rPr>
              <a:t>RAW audio data.  </a:t>
            </a:r>
            <a:r>
              <a:rPr lang="en-GB" sz="2200" dirty="0" smtClean="0">
                <a:solidFill>
                  <a:srgbClr val="1F497D"/>
                </a:solidFill>
              </a:rPr>
              <a:t>However </a:t>
            </a:r>
            <a:r>
              <a:rPr lang="en-GB" sz="2200" b="1" dirty="0" smtClean="0">
                <a:solidFill>
                  <a:srgbClr val="FF0000"/>
                </a:solidFill>
              </a:rPr>
              <a:t>WAV files are encoded using lossless compression - by storing the difference between the samples of the audio wave, instead of the actual sound samples themselves, </a:t>
            </a:r>
            <a:r>
              <a:rPr lang="en-GB" sz="2200" dirty="0" smtClean="0">
                <a:solidFill>
                  <a:srgbClr val="1F497D"/>
                </a:solidFill>
              </a:rPr>
              <a:t>as is done in </a:t>
            </a:r>
            <a:r>
              <a:rPr lang="en-GB" sz="2200" b="1" dirty="0" smtClean="0">
                <a:solidFill>
                  <a:srgbClr val="1F497D"/>
                </a:solidFill>
              </a:rPr>
              <a:t>RAW files.  </a:t>
            </a:r>
            <a:r>
              <a:rPr lang="en-GB" sz="2200" dirty="0" smtClean="0">
                <a:solidFill>
                  <a:srgbClr val="1F497D"/>
                </a:solidFill>
              </a:rPr>
              <a:t>A </a:t>
            </a:r>
            <a:r>
              <a:rPr lang="en-GB" sz="2200" b="1" dirty="0" smtClean="0">
                <a:solidFill>
                  <a:srgbClr val="FF0000"/>
                </a:solidFill>
              </a:rPr>
              <a:t>WAV file </a:t>
            </a:r>
            <a:r>
              <a:rPr lang="en-GB" sz="2200" b="1" dirty="0" smtClean="0">
                <a:solidFill>
                  <a:srgbClr val="1F497D"/>
                </a:solidFill>
              </a:rPr>
              <a:t>can be a quarter of the size of the same audio file stored in RAW but without any loss of sound quality.</a:t>
            </a:r>
            <a:endParaRPr lang="en-GB" sz="2200" b="1" dirty="0">
              <a:solidFill>
                <a:srgbClr val="1F497D"/>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Home 8">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8"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488026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6.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DIGITISED SOUND DATA</a:t>
            </a:r>
            <a:br>
              <a:rPr lang="en-GB" sz="3200" b="1" dirty="0" smtClean="0">
                <a:solidFill>
                  <a:srgbClr val="FF0000"/>
                </a:solidFill>
                <a:effectLst>
                  <a:outerShdw blurRad="38100" dist="38100" dir="2700000" algn="tl">
                    <a:srgbClr val="000000">
                      <a:alpha val="43137"/>
                    </a:srgbClr>
                  </a:outerShdw>
                </a:effectLst>
              </a:rPr>
            </a:br>
            <a:r>
              <a:rPr lang="en-GB" sz="3200" b="1" dirty="0" smtClean="0">
                <a:solidFill>
                  <a:srgbClr val="FF0000"/>
                </a:solidFill>
                <a:effectLst>
                  <a:outerShdw blurRad="38100" dist="38100" dir="2700000" algn="tl">
                    <a:srgbClr val="000000">
                      <a:alpha val="43137"/>
                    </a:srgbClr>
                  </a:outerShdw>
                </a:effectLst>
              </a:rPr>
              <a:t>File Format – MP3</a:t>
            </a:r>
            <a:endParaRPr lang="en-GB" sz="3200" b="1" dirty="0">
              <a:solidFill>
                <a:srgbClr val="FF0000"/>
              </a:solidFill>
              <a:effectLst>
                <a:outerShdw blurRad="38100" dist="38100" dir="2700000" algn="tl">
                  <a:srgbClr val="000000">
                    <a:alpha val="43137"/>
                  </a:srgbClr>
                </a:outerShdw>
              </a:effectLst>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5102810"/>
            <a:ext cx="971550" cy="971550"/>
          </a:xfrm>
          <a:prstGeom prst="rect">
            <a:avLst/>
          </a:prstGeom>
          <a:ln w="25400">
            <a:solidFill>
              <a:schemeClr val="bg2"/>
            </a:solidFill>
          </a:ln>
        </p:spPr>
      </p:pic>
      <p:sp>
        <p:nvSpPr>
          <p:cNvPr id="4" name="TextBox 3"/>
          <p:cNvSpPr txBox="1"/>
          <p:nvPr/>
        </p:nvSpPr>
        <p:spPr>
          <a:xfrm>
            <a:off x="381000" y="1844824"/>
            <a:ext cx="8326412" cy="3477875"/>
          </a:xfrm>
          <a:prstGeom prst="rect">
            <a:avLst/>
          </a:prstGeom>
          <a:noFill/>
        </p:spPr>
        <p:txBody>
          <a:bodyPr wrap="square" rtlCol="0">
            <a:spAutoFit/>
          </a:bodyPr>
          <a:lstStyle/>
          <a:p>
            <a:r>
              <a:rPr lang="en-GB" sz="2200" b="1" dirty="0" smtClean="0">
                <a:solidFill>
                  <a:srgbClr val="FF0000"/>
                </a:solidFill>
              </a:rPr>
              <a:t>MP3 is an audio compression format which uses </a:t>
            </a:r>
            <a:r>
              <a:rPr lang="en-GB" sz="2200" b="1" dirty="0" err="1" smtClean="0">
                <a:solidFill>
                  <a:srgbClr val="FF0000"/>
                </a:solidFill>
              </a:rPr>
              <a:t>lossy</a:t>
            </a:r>
            <a:r>
              <a:rPr lang="en-GB" sz="2200" b="1" dirty="0" smtClean="0">
                <a:solidFill>
                  <a:srgbClr val="FF0000"/>
                </a:solidFill>
              </a:rPr>
              <a:t> compression.  </a:t>
            </a:r>
            <a:r>
              <a:rPr lang="en-GB" sz="2200" dirty="0" smtClean="0">
                <a:solidFill>
                  <a:srgbClr val="1F497D"/>
                </a:solidFill>
              </a:rPr>
              <a:t>The </a:t>
            </a:r>
            <a:r>
              <a:rPr lang="en-GB" sz="2200" b="1" dirty="0" err="1" smtClean="0">
                <a:solidFill>
                  <a:srgbClr val="1F497D"/>
                </a:solidFill>
              </a:rPr>
              <a:t>lossy</a:t>
            </a:r>
            <a:r>
              <a:rPr lang="en-GB" sz="2200" b="1" dirty="0" smtClean="0">
                <a:solidFill>
                  <a:srgbClr val="1F497D"/>
                </a:solidFill>
              </a:rPr>
              <a:t> technique samples data that cuts out parts of the sound that the human ear cannot hear</a:t>
            </a:r>
            <a:r>
              <a:rPr lang="en-GB" sz="2200" dirty="0" smtClean="0">
                <a:solidFill>
                  <a:srgbClr val="1F497D"/>
                </a:solidFill>
              </a:rPr>
              <a:t>. Once it has cut the inaudible data it uses </a:t>
            </a:r>
            <a:r>
              <a:rPr lang="en-GB" sz="2200" b="1" dirty="0" smtClean="0">
                <a:solidFill>
                  <a:srgbClr val="FF0000"/>
                </a:solidFill>
              </a:rPr>
              <a:t>Huffman encoding </a:t>
            </a:r>
            <a:r>
              <a:rPr lang="en-GB" sz="2200" b="1" dirty="0" smtClean="0">
                <a:solidFill>
                  <a:srgbClr val="1F497D"/>
                </a:solidFill>
              </a:rPr>
              <a:t>to further compress the file size. </a:t>
            </a:r>
            <a:r>
              <a:rPr lang="en-GB" sz="2200" dirty="0" smtClean="0">
                <a:solidFill>
                  <a:srgbClr val="1F497D"/>
                </a:solidFill>
              </a:rPr>
              <a:t> Compressing files using </a:t>
            </a:r>
            <a:r>
              <a:rPr lang="en-GB" sz="2200" b="1" dirty="0" smtClean="0">
                <a:solidFill>
                  <a:srgbClr val="FF0000"/>
                </a:solidFill>
              </a:rPr>
              <a:t>MP3 format </a:t>
            </a:r>
            <a:r>
              <a:rPr lang="en-GB" sz="2200" dirty="0" smtClean="0">
                <a:solidFill>
                  <a:srgbClr val="1F497D"/>
                </a:solidFill>
              </a:rPr>
              <a:t>means that audio files can be compressed by a factor of up to 12 with no noticeable loss of quality.  </a:t>
            </a:r>
            <a:r>
              <a:rPr lang="en-GB" sz="2200" b="1" dirty="0" smtClean="0">
                <a:solidFill>
                  <a:srgbClr val="FF0000"/>
                </a:solidFill>
              </a:rPr>
              <a:t>MP3 files </a:t>
            </a:r>
            <a:r>
              <a:rPr lang="en-GB" sz="2200" b="1" dirty="0" smtClean="0">
                <a:solidFill>
                  <a:srgbClr val="1F497D"/>
                </a:solidFill>
              </a:rPr>
              <a:t>take up less space on backing storage than other audio file formats and take less time to transmit on a network.</a:t>
            </a:r>
            <a:endParaRPr lang="en-GB" sz="2200" b="1" dirty="0">
              <a:solidFill>
                <a:srgbClr val="FF0000"/>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ction Button: Home 9">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9"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587697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7.xml><?xml version="1.0" encoding="utf-8"?>
<p:sld xmlns:a="http://schemas.openxmlformats.org/drawingml/2006/main" xmlns:r="http://schemas.openxmlformats.org/officeDocument/2006/relationships" xmlns:p="http://schemas.openxmlformats.org/presentationml/2006/main">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DIGITISED SOUND DATA</a:t>
            </a:r>
            <a:br>
              <a:rPr lang="en-GB" sz="3200" b="1" dirty="0" smtClean="0">
                <a:solidFill>
                  <a:srgbClr val="FF0000"/>
                </a:solidFill>
                <a:effectLst>
                  <a:outerShdw blurRad="38100" dist="38100" dir="2700000" algn="tl">
                    <a:srgbClr val="000000">
                      <a:alpha val="43137"/>
                    </a:srgbClr>
                  </a:outerShdw>
                </a:effectLst>
              </a:rPr>
            </a:br>
            <a:r>
              <a:rPr lang="en-GB" sz="3200" b="1" dirty="0" smtClean="0">
                <a:solidFill>
                  <a:srgbClr val="FF0000"/>
                </a:solidFill>
                <a:effectLst>
                  <a:outerShdw blurRad="38100" dist="38100" dir="2700000" algn="tl">
                    <a:srgbClr val="000000">
                      <a:alpha val="43137"/>
                    </a:srgbClr>
                  </a:outerShdw>
                </a:effectLst>
              </a:rPr>
              <a:t>Sound Editing Software</a:t>
            </a:r>
            <a:endParaRPr lang="en-GB" sz="3200" b="1" dirty="0">
              <a:solidFill>
                <a:srgbClr val="FF0000"/>
              </a:solidFill>
              <a:effectLst>
                <a:outerShdw blurRad="38100" dist="38100" dir="2700000" algn="tl">
                  <a:srgbClr val="000000">
                    <a:alpha val="43137"/>
                  </a:srgbClr>
                </a:outerShdw>
              </a:effectLst>
            </a:endParaRPr>
          </a:p>
        </p:txBody>
      </p:sp>
      <p:sp>
        <p:nvSpPr>
          <p:cNvPr id="3" name="TextBox 2"/>
          <p:cNvSpPr txBox="1"/>
          <p:nvPr/>
        </p:nvSpPr>
        <p:spPr>
          <a:xfrm>
            <a:off x="251520" y="1412776"/>
            <a:ext cx="8892480" cy="4493538"/>
          </a:xfrm>
          <a:prstGeom prst="rect">
            <a:avLst/>
          </a:prstGeom>
          <a:noFill/>
        </p:spPr>
        <p:txBody>
          <a:bodyPr wrap="square" rtlCol="0">
            <a:spAutoFit/>
          </a:bodyPr>
          <a:lstStyle/>
          <a:p>
            <a:r>
              <a:rPr lang="en-GB" sz="2200" b="1" dirty="0" smtClean="0">
                <a:solidFill>
                  <a:srgbClr val="FF0000"/>
                </a:solidFill>
              </a:rPr>
              <a:t>Sound editing software </a:t>
            </a:r>
            <a:r>
              <a:rPr lang="en-GB" sz="2200" dirty="0" smtClean="0">
                <a:solidFill>
                  <a:srgbClr val="1F497D"/>
                </a:solidFill>
              </a:rPr>
              <a:t>will allow you to </a:t>
            </a:r>
            <a:r>
              <a:rPr lang="en-GB" sz="2200" b="1" dirty="0" smtClean="0">
                <a:solidFill>
                  <a:srgbClr val="1F497D"/>
                </a:solidFill>
              </a:rPr>
              <a:t>increase or decrease the sampling depth and/or the sampling frequency.</a:t>
            </a:r>
            <a:r>
              <a:rPr lang="en-GB" sz="2200" dirty="0" smtClean="0">
                <a:solidFill>
                  <a:srgbClr val="1F497D"/>
                </a:solidFill>
              </a:rPr>
              <a:t>  It will also allow you to:</a:t>
            </a:r>
          </a:p>
          <a:p>
            <a:pPr marL="342900" indent="-342900">
              <a:buFont typeface="Arial" pitchFamily="34" charset="0"/>
              <a:buChar char="•"/>
            </a:pPr>
            <a:r>
              <a:rPr lang="en-GB" sz="2200" b="1" dirty="0" smtClean="0">
                <a:solidFill>
                  <a:srgbClr val="FF0000"/>
                </a:solidFill>
              </a:rPr>
              <a:t>Crop</a:t>
            </a:r>
            <a:r>
              <a:rPr lang="en-GB" sz="2200" dirty="0" smtClean="0">
                <a:solidFill>
                  <a:srgbClr val="1F497D"/>
                </a:solidFill>
              </a:rPr>
              <a:t> – shorten the length of the track by cutting parts of it out.</a:t>
            </a:r>
          </a:p>
          <a:p>
            <a:pPr marL="342900" indent="-342900">
              <a:buFont typeface="Arial" pitchFamily="34" charset="0"/>
              <a:buChar char="•"/>
            </a:pPr>
            <a:r>
              <a:rPr lang="en-GB" sz="2200" b="1" dirty="0" smtClean="0">
                <a:solidFill>
                  <a:srgbClr val="FF0000"/>
                </a:solidFill>
              </a:rPr>
              <a:t>Volume</a:t>
            </a:r>
            <a:r>
              <a:rPr lang="en-GB" sz="2200" dirty="0" smtClean="0">
                <a:solidFill>
                  <a:srgbClr val="1F497D"/>
                </a:solidFill>
              </a:rPr>
              <a:t> – the volume of an audio file can be changes by using the editing software to change the amplitude of the entire audio file or particular instruments within the recording.</a:t>
            </a:r>
          </a:p>
          <a:p>
            <a:pPr marL="342900" indent="-342900">
              <a:buFont typeface="Arial" pitchFamily="34" charset="0"/>
              <a:buChar char="•"/>
            </a:pPr>
            <a:r>
              <a:rPr lang="en-GB" sz="2200" b="1" dirty="0" smtClean="0">
                <a:solidFill>
                  <a:srgbClr val="FF0000"/>
                </a:solidFill>
              </a:rPr>
              <a:t>Reverse </a:t>
            </a:r>
            <a:r>
              <a:rPr lang="en-GB" sz="2200" dirty="0" smtClean="0">
                <a:solidFill>
                  <a:srgbClr val="1F497D"/>
                </a:solidFill>
              </a:rPr>
              <a:t>– which means playing the recording backwards.</a:t>
            </a:r>
          </a:p>
          <a:p>
            <a:pPr marL="342900" indent="-342900">
              <a:buFont typeface="Arial" pitchFamily="34" charset="0"/>
              <a:buChar char="•"/>
            </a:pPr>
            <a:r>
              <a:rPr lang="en-GB" sz="2200" b="1" dirty="0" smtClean="0">
                <a:solidFill>
                  <a:srgbClr val="1F497D"/>
                </a:solidFill>
              </a:rPr>
              <a:t>Special Effects </a:t>
            </a:r>
            <a:r>
              <a:rPr lang="en-GB" sz="2200" dirty="0" smtClean="0">
                <a:solidFill>
                  <a:srgbClr val="1F497D"/>
                </a:solidFill>
              </a:rPr>
              <a:t>– such as echo, reverberation etc. </a:t>
            </a:r>
          </a:p>
          <a:p>
            <a:r>
              <a:rPr lang="en-GB" sz="2200" b="1" dirty="0" smtClean="0">
                <a:solidFill>
                  <a:srgbClr val="1F497D"/>
                </a:solidFill>
              </a:rPr>
              <a:t>Editing the audio file can either increase or decrease the </a:t>
            </a:r>
            <a:r>
              <a:rPr lang="en-GB" sz="2200" b="1" dirty="0" smtClean="0">
                <a:solidFill>
                  <a:srgbClr val="FF0000"/>
                </a:solidFill>
              </a:rPr>
              <a:t>file size.  </a:t>
            </a:r>
            <a:r>
              <a:rPr lang="en-GB" sz="2200" b="1" dirty="0" smtClean="0">
                <a:solidFill>
                  <a:srgbClr val="1F497D"/>
                </a:solidFill>
              </a:rPr>
              <a:t>For example, if you crop a file – removing parts of it, the file size will obviously be smaller.</a:t>
            </a:r>
            <a:endParaRPr lang="en-GB" sz="2200" b="1" dirty="0">
              <a:solidFill>
                <a:srgbClr val="1F497D"/>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5565827"/>
            <a:ext cx="1194048" cy="1089569"/>
          </a:xfrm>
          <a:prstGeom prst="rect">
            <a:avLst/>
          </a:prstGeom>
          <a:ln w="25400">
            <a:solidFill>
              <a:schemeClr val="bg2"/>
            </a:solidFill>
          </a:ln>
        </p:spPr>
      </p:pic>
      <p:sp>
        <p:nvSpPr>
          <p:cNvPr id="8" name="Action Button: Forward or Next 7">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Home 8">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577665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58.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20000"/>
          </a:bodyPr>
          <a:lstStyle/>
          <a:p>
            <a:pPr marL="0" indent="0">
              <a:buNone/>
            </a:pPr>
            <a:r>
              <a:rPr lang="en-GB" sz="2400" dirty="0" smtClean="0">
                <a:solidFill>
                  <a:schemeClr val="bg1"/>
                </a:solidFill>
              </a:rPr>
              <a:t>In </a:t>
            </a:r>
            <a:r>
              <a:rPr lang="en-GB" sz="2400" b="1" dirty="0" smtClean="0">
                <a:solidFill>
                  <a:srgbClr val="7030A0"/>
                </a:solidFill>
              </a:rPr>
              <a:t>High Level Programming (HLL) </a:t>
            </a:r>
            <a:r>
              <a:rPr lang="en-GB" sz="2400" dirty="0" smtClean="0">
                <a:solidFill>
                  <a:schemeClr val="bg1"/>
                </a:solidFill>
              </a:rPr>
              <a:t>the </a:t>
            </a:r>
            <a:r>
              <a:rPr lang="en-GB" sz="2400" b="1" dirty="0" smtClean="0">
                <a:solidFill>
                  <a:srgbClr val="7030A0"/>
                </a:solidFill>
              </a:rPr>
              <a:t>language constructs</a:t>
            </a:r>
            <a:r>
              <a:rPr lang="en-GB" sz="2400" dirty="0" smtClean="0">
                <a:solidFill>
                  <a:schemeClr val="bg1"/>
                </a:solidFill>
              </a:rPr>
              <a:t>  are the parts (or features) which make up the actual programming language:</a:t>
            </a:r>
          </a:p>
          <a:p>
            <a:pPr marL="0" indent="0">
              <a:buNone/>
            </a:pPr>
            <a:r>
              <a:rPr lang="en-GB" sz="2400" b="1" dirty="0" smtClean="0">
                <a:solidFill>
                  <a:srgbClr val="7030A0"/>
                </a:solidFill>
              </a:rPr>
              <a:t>Data Storage:</a:t>
            </a:r>
          </a:p>
          <a:p>
            <a:r>
              <a:rPr lang="en-GB" sz="2400" dirty="0" smtClean="0">
                <a:solidFill>
                  <a:schemeClr val="bg1"/>
                </a:solidFill>
              </a:rPr>
              <a:t>Numeric &amp; String Variables</a:t>
            </a:r>
          </a:p>
          <a:p>
            <a:r>
              <a:rPr lang="en-GB" sz="2400" dirty="0" smtClean="0">
                <a:solidFill>
                  <a:schemeClr val="bg1"/>
                </a:solidFill>
              </a:rPr>
              <a:t>Input &amp; Output</a:t>
            </a:r>
          </a:p>
          <a:p>
            <a:r>
              <a:rPr lang="en-GB" sz="2400" dirty="0" smtClean="0">
                <a:solidFill>
                  <a:schemeClr val="bg1"/>
                </a:solidFill>
              </a:rPr>
              <a:t>Assignment</a:t>
            </a:r>
          </a:p>
          <a:p>
            <a:r>
              <a:rPr lang="en-GB" sz="2400" dirty="0" smtClean="0">
                <a:solidFill>
                  <a:schemeClr val="bg1"/>
                </a:solidFill>
              </a:rPr>
              <a:t>One-dimensional Arrays</a:t>
            </a:r>
          </a:p>
          <a:p>
            <a:pPr marL="0" indent="0">
              <a:buNone/>
            </a:pPr>
            <a:r>
              <a:rPr lang="en-GB" sz="2400" dirty="0" smtClean="0">
                <a:solidFill>
                  <a:schemeClr val="bg1"/>
                </a:solidFill>
              </a:rPr>
              <a:t>Data stored in the computer’s memory is in a </a:t>
            </a:r>
            <a:r>
              <a:rPr lang="en-GB" sz="2400" b="1" dirty="0" smtClean="0">
                <a:solidFill>
                  <a:schemeClr val="bg1"/>
                </a:solidFill>
              </a:rPr>
              <a:t>storage location with a unique address</a:t>
            </a:r>
            <a:r>
              <a:rPr lang="en-GB" sz="2400" dirty="0" smtClean="0">
                <a:solidFill>
                  <a:schemeClr val="bg1"/>
                </a:solidFill>
              </a:rPr>
              <a:t>. A </a:t>
            </a:r>
            <a:r>
              <a:rPr lang="en-GB" sz="2400" b="1" dirty="0" smtClean="0">
                <a:solidFill>
                  <a:srgbClr val="7030A0"/>
                </a:solidFill>
              </a:rPr>
              <a:t>variable</a:t>
            </a:r>
            <a:r>
              <a:rPr lang="en-GB" sz="2400" dirty="0" smtClean="0">
                <a:solidFill>
                  <a:schemeClr val="bg1"/>
                </a:solidFill>
              </a:rPr>
              <a:t> is the name that the programmer uses to identify what is in each storage location.  Using a </a:t>
            </a:r>
            <a:r>
              <a:rPr lang="en-GB" sz="2400" b="1" dirty="0" smtClean="0">
                <a:solidFill>
                  <a:srgbClr val="7030A0"/>
                </a:solidFill>
              </a:rPr>
              <a:t>meaningful variable name </a:t>
            </a:r>
            <a:r>
              <a:rPr lang="en-GB" sz="2400" dirty="0" smtClean="0">
                <a:solidFill>
                  <a:schemeClr val="bg1"/>
                </a:solidFill>
              </a:rPr>
              <a:t>helps the programmer to know what kind of data is being stored handled and retrieved, </a:t>
            </a:r>
            <a:r>
              <a:rPr lang="en-GB" sz="2400" dirty="0" err="1" smtClean="0">
                <a:solidFill>
                  <a:schemeClr val="bg1"/>
                </a:solidFill>
              </a:rPr>
              <a:t>ie</a:t>
            </a:r>
            <a:r>
              <a:rPr lang="en-GB" sz="2400" dirty="0" smtClean="0">
                <a:solidFill>
                  <a:schemeClr val="bg1"/>
                </a:solidFill>
              </a:rPr>
              <a:t> it aids </a:t>
            </a:r>
            <a:r>
              <a:rPr lang="en-GB" sz="2400" b="1" dirty="0" smtClean="0">
                <a:solidFill>
                  <a:srgbClr val="7030A0"/>
                </a:solidFill>
              </a:rPr>
              <a:t>readability.</a:t>
            </a:r>
            <a:endParaRPr lang="en-GB" sz="2400" b="1" dirty="0">
              <a:solidFill>
                <a:srgbClr val="7030A0"/>
              </a:solidFill>
            </a:endParaRPr>
          </a:p>
          <a:p>
            <a:pPr marL="0" indent="0">
              <a:buNone/>
            </a:pPr>
            <a:endParaRPr lang="en-GB" sz="2400" dirty="0">
              <a:solidFill>
                <a:schemeClr val="bg1"/>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674422364"/>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marL="0" indent="0">
              <a:buNone/>
            </a:pPr>
            <a:r>
              <a:rPr lang="en-GB" sz="2400" b="1" dirty="0" smtClean="0">
                <a:solidFill>
                  <a:srgbClr val="7030A0"/>
                </a:solidFill>
              </a:rPr>
              <a:t>Data Types </a:t>
            </a:r>
            <a:r>
              <a:rPr lang="en-GB" sz="2400" dirty="0" smtClean="0">
                <a:solidFill>
                  <a:schemeClr val="bg1"/>
                </a:solidFill>
              </a:rPr>
              <a:t>– the data stored by a program could be a </a:t>
            </a:r>
            <a:r>
              <a:rPr lang="en-GB" sz="2400" b="1" dirty="0" smtClean="0">
                <a:solidFill>
                  <a:srgbClr val="7030A0"/>
                </a:solidFill>
              </a:rPr>
              <a:t>number, a string, a character or an array.</a:t>
            </a:r>
          </a:p>
          <a:p>
            <a:pPr marL="0" indent="0">
              <a:buNone/>
            </a:pPr>
            <a:endParaRPr lang="en-GB" sz="2400" b="1" dirty="0">
              <a:solidFill>
                <a:srgbClr val="7030A0"/>
              </a:solidFill>
            </a:endParaRPr>
          </a:p>
          <a:p>
            <a:pPr marL="0" indent="0">
              <a:buNone/>
            </a:pPr>
            <a:r>
              <a:rPr lang="en-GB" sz="2400" b="1" dirty="0" smtClean="0">
                <a:solidFill>
                  <a:srgbClr val="7030A0"/>
                </a:solidFill>
              </a:rPr>
              <a:t>Numeric Data </a:t>
            </a:r>
            <a:r>
              <a:rPr lang="en-GB" sz="2400" dirty="0" smtClean="0">
                <a:solidFill>
                  <a:schemeClr val="bg1"/>
                </a:solidFill>
              </a:rPr>
              <a:t>– includes all whole and fractional numbers.</a:t>
            </a:r>
          </a:p>
          <a:p>
            <a:pPr marL="0" indent="0">
              <a:buNone/>
            </a:pPr>
            <a:endParaRPr lang="en-GB" sz="2400" dirty="0">
              <a:solidFill>
                <a:schemeClr val="bg1"/>
              </a:solidFill>
            </a:endParaRPr>
          </a:p>
          <a:p>
            <a:pPr marL="0" indent="0">
              <a:buNone/>
            </a:pPr>
            <a:r>
              <a:rPr lang="en-GB" sz="2400" b="1" dirty="0" smtClean="0">
                <a:solidFill>
                  <a:srgbClr val="7030A0"/>
                </a:solidFill>
              </a:rPr>
              <a:t>String Data </a:t>
            </a:r>
            <a:r>
              <a:rPr lang="en-GB" sz="2400" dirty="0" smtClean="0">
                <a:solidFill>
                  <a:schemeClr val="bg1"/>
                </a:solidFill>
              </a:rPr>
              <a:t>– is a list of text characters.</a:t>
            </a:r>
          </a:p>
          <a:p>
            <a:pPr marL="0" indent="0">
              <a:buNone/>
            </a:pPr>
            <a:endParaRPr lang="en-GB" sz="2400" dirty="0">
              <a:solidFill>
                <a:schemeClr val="bg1"/>
              </a:solidFill>
            </a:endParaRPr>
          </a:p>
          <a:p>
            <a:pPr marL="0" indent="0">
              <a:buNone/>
            </a:pPr>
            <a:r>
              <a:rPr lang="en-GB" sz="2400" b="1" dirty="0" smtClean="0">
                <a:solidFill>
                  <a:srgbClr val="7030A0"/>
                </a:solidFill>
              </a:rPr>
              <a:t>Array</a:t>
            </a:r>
            <a:r>
              <a:rPr lang="en-GB" sz="2400" dirty="0" smtClean="0">
                <a:solidFill>
                  <a:schemeClr val="bg1"/>
                </a:solidFill>
              </a:rPr>
              <a:t> – is a set of the same data of items grouped together using a single variable name.</a:t>
            </a:r>
            <a:endParaRPr lang="en-GB" sz="2400" dirty="0">
              <a:solidFill>
                <a:schemeClr val="bg1"/>
              </a:solidFill>
            </a:endParaRPr>
          </a:p>
        </p:txBody>
      </p:sp>
      <p:pic>
        <p:nvPicPr>
          <p:cNvPr id="1026" name="Picture 2" descr="C:\Users\mfeldman139\AppData\Local\Microsoft\Windows\Temporary Internet Files\Content.IE5\3QJ5T9V7\MC90034088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24328" y="2276872"/>
            <a:ext cx="1130424" cy="113098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feldman139\AppData\Local\Microsoft\Windows\Temporary Internet Files\Content.IE5\3QJ5T9V7\MC90023226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40" y="3761685"/>
            <a:ext cx="1087091" cy="1121180"/>
          </a:xfrm>
          <a:prstGeom prst="rect">
            <a:avLst/>
          </a:prstGeom>
          <a:noFill/>
          <a:extLst>
            <a:ext uri="{909E8E84-426E-40DD-AFC4-6F175D3DCCD1}">
              <a14:hiddenFill xmlns:a14="http://schemas.microsoft.com/office/drawing/2010/main">
                <a:solidFill>
                  <a:srgbClr val="FFFFFF"/>
                </a:solidFill>
              </a14:hiddenFill>
            </a:ext>
          </a:extLst>
        </p:spPr>
      </p:pic>
      <p:sp>
        <p:nvSpPr>
          <p:cNvPr id="7" name="Action Button: Home 6">
            <a:hlinkClick r:id="rId4"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ction Button: Back or Previous 9">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3346507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2031325"/>
          </a:xfrm>
          <a:prstGeom prst="rect">
            <a:avLst/>
          </a:prstGeom>
          <a:noFill/>
        </p:spPr>
        <p:txBody>
          <a:bodyPr wrap="square" rtlCol="0">
            <a:spAutoFit/>
          </a:bodyPr>
          <a:lstStyle/>
          <a:p>
            <a:r>
              <a:rPr lang="en-GB" b="1" dirty="0" smtClean="0">
                <a:solidFill>
                  <a:prstClr val="white"/>
                </a:solidFill>
              </a:rPr>
              <a:t>K</a:t>
            </a:r>
          </a:p>
          <a:p>
            <a:endParaRPr lang="en-GB" b="1" dirty="0">
              <a:solidFill>
                <a:prstClr val="white"/>
              </a:solidFill>
            </a:endParaRPr>
          </a:p>
          <a:p>
            <a:r>
              <a:rPr lang="en-GB" b="1" dirty="0" smtClean="0">
                <a:solidFill>
                  <a:prstClr val="white"/>
                </a:solidFill>
                <a:hlinkClick r:id="rId2" action="ppaction://hlinksldjump"/>
              </a:rPr>
              <a:t>Keyboard</a:t>
            </a:r>
            <a:endParaRPr lang="en-GB" b="1" dirty="0" smtClean="0">
              <a:solidFill>
                <a:prstClr val="white"/>
              </a:solidFill>
            </a:endParaRPr>
          </a:p>
          <a:p>
            <a:r>
              <a:rPr lang="en-GB" b="1" dirty="0" smtClean="0">
                <a:solidFill>
                  <a:prstClr val="white"/>
                </a:solidFill>
                <a:hlinkClick r:id="rId3" action="ppaction://hlinksldjump"/>
              </a:rPr>
              <a:t>Key Field</a:t>
            </a:r>
            <a:endParaRPr lang="en-GB" b="1" dirty="0" smtClean="0">
              <a:solidFill>
                <a:prstClr val="white"/>
              </a:solidFill>
            </a:endParaRPr>
          </a:p>
          <a:p>
            <a:r>
              <a:rPr lang="en-GB" b="1" dirty="0" smtClean="0">
                <a:solidFill>
                  <a:prstClr val="white"/>
                </a:solidFill>
                <a:hlinkClick r:id="rId4" action="ppaction://hlinksldjump"/>
              </a:rPr>
              <a:t>Keylogger</a:t>
            </a:r>
            <a:endParaRPr lang="en-GB" b="1" dirty="0" smtClean="0">
              <a:solidFill>
                <a:prstClr val="white"/>
              </a:solidFill>
            </a:endParaRPr>
          </a:p>
          <a:p>
            <a:r>
              <a:rPr lang="en-GB" b="1" dirty="0" smtClean="0">
                <a:solidFill>
                  <a:prstClr val="white"/>
                </a:solidFill>
                <a:hlinkClick r:id="rId5" action="ppaction://hlinksldjump"/>
              </a:rPr>
              <a:t>Kilobyte</a:t>
            </a:r>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6"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106121255"/>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a:bodyPr>
          <a:lstStyle/>
          <a:p>
            <a:pPr marL="0" indent="0">
              <a:buNone/>
            </a:pPr>
            <a:r>
              <a:rPr lang="en-GB" sz="2200" b="1" dirty="0" smtClean="0">
                <a:solidFill>
                  <a:srgbClr val="7030A0"/>
                </a:solidFill>
              </a:rPr>
              <a:t>SYNTAX &amp; SEMANTICS </a:t>
            </a:r>
          </a:p>
          <a:p>
            <a:pPr marL="0" indent="0">
              <a:buNone/>
            </a:pPr>
            <a:endParaRPr lang="en-GB" sz="2200" b="1" dirty="0" smtClean="0">
              <a:solidFill>
                <a:srgbClr val="7030A0"/>
              </a:solidFill>
            </a:endParaRPr>
          </a:p>
          <a:p>
            <a:pPr marL="0" indent="0">
              <a:buNone/>
            </a:pPr>
            <a:r>
              <a:rPr lang="en-GB" sz="2200" b="1" dirty="0" smtClean="0">
                <a:solidFill>
                  <a:srgbClr val="7030A0"/>
                </a:solidFill>
              </a:rPr>
              <a:t>SYNTAX</a:t>
            </a:r>
            <a:r>
              <a:rPr lang="en-GB" sz="2200" dirty="0" smtClean="0">
                <a:solidFill>
                  <a:schemeClr val="bg1"/>
                </a:solidFill>
              </a:rPr>
              <a:t> - Every programming language has its own particular </a:t>
            </a:r>
            <a:r>
              <a:rPr lang="en-GB" sz="2200" b="1" dirty="0" smtClean="0">
                <a:solidFill>
                  <a:srgbClr val="7030A0"/>
                </a:solidFill>
              </a:rPr>
              <a:t>syntax </a:t>
            </a:r>
            <a:r>
              <a:rPr lang="en-GB" sz="2200" dirty="0" smtClean="0">
                <a:solidFill>
                  <a:schemeClr val="bg1"/>
                </a:solidFill>
              </a:rPr>
              <a:t>– </a:t>
            </a:r>
            <a:r>
              <a:rPr lang="en-GB" sz="2200" b="1" dirty="0" smtClean="0">
                <a:solidFill>
                  <a:schemeClr val="bg1"/>
                </a:solidFill>
              </a:rPr>
              <a:t>the way in which instructions are given to the computer.</a:t>
            </a:r>
            <a:r>
              <a:rPr lang="en-GB" sz="2200" dirty="0" smtClean="0">
                <a:solidFill>
                  <a:schemeClr val="bg1"/>
                </a:solidFill>
              </a:rPr>
              <a:t>  You must ensure that you use the </a:t>
            </a:r>
            <a:r>
              <a:rPr lang="en-GB" sz="2200" b="1" dirty="0" smtClean="0">
                <a:solidFill>
                  <a:srgbClr val="7030A0"/>
                </a:solidFill>
              </a:rPr>
              <a:t>correct syntax </a:t>
            </a:r>
            <a:r>
              <a:rPr lang="en-GB" sz="2200" dirty="0" smtClean="0">
                <a:solidFill>
                  <a:schemeClr val="bg1"/>
                </a:solidFill>
              </a:rPr>
              <a:t>when programming or the computer will not understand.  When this happens it is called making a </a:t>
            </a:r>
            <a:r>
              <a:rPr lang="en-GB" sz="2200" b="1" dirty="0" smtClean="0">
                <a:solidFill>
                  <a:srgbClr val="7030A0"/>
                </a:solidFill>
              </a:rPr>
              <a:t>syntax error.</a:t>
            </a:r>
          </a:p>
          <a:p>
            <a:pPr marL="0" indent="0">
              <a:buNone/>
            </a:pPr>
            <a:endParaRPr lang="en-GB" sz="2200" dirty="0" smtClean="0">
              <a:solidFill>
                <a:schemeClr val="bg1"/>
              </a:solidFill>
            </a:endParaRPr>
          </a:p>
          <a:p>
            <a:pPr marL="0" indent="0">
              <a:buNone/>
            </a:pPr>
            <a:r>
              <a:rPr lang="en-GB" sz="2200" b="1" dirty="0" smtClean="0">
                <a:solidFill>
                  <a:srgbClr val="7030A0"/>
                </a:solidFill>
              </a:rPr>
              <a:t>SEMANTICS </a:t>
            </a:r>
            <a:r>
              <a:rPr lang="en-GB" sz="2200" dirty="0" smtClean="0">
                <a:solidFill>
                  <a:schemeClr val="bg1"/>
                </a:solidFill>
              </a:rPr>
              <a:t>- When programming, the </a:t>
            </a:r>
            <a:r>
              <a:rPr lang="en-GB" sz="2200" b="1" dirty="0" smtClean="0">
                <a:solidFill>
                  <a:srgbClr val="7030A0"/>
                </a:solidFill>
              </a:rPr>
              <a:t>semantics </a:t>
            </a:r>
            <a:r>
              <a:rPr lang="en-GB" sz="2200" dirty="0" smtClean="0">
                <a:solidFill>
                  <a:schemeClr val="bg1"/>
                </a:solidFill>
              </a:rPr>
              <a:t>of an instruction relates to </a:t>
            </a:r>
            <a:r>
              <a:rPr lang="en-GB" sz="2200" b="1" dirty="0" smtClean="0">
                <a:solidFill>
                  <a:srgbClr val="7030A0"/>
                </a:solidFill>
              </a:rPr>
              <a:t>the meaning of the instruction, </a:t>
            </a:r>
            <a:r>
              <a:rPr lang="en-GB" sz="2200" b="1" dirty="0" err="1" smtClean="0">
                <a:solidFill>
                  <a:srgbClr val="7030A0"/>
                </a:solidFill>
              </a:rPr>
              <a:t>ie</a:t>
            </a:r>
            <a:r>
              <a:rPr lang="en-GB" sz="2200" b="1" dirty="0" smtClean="0">
                <a:solidFill>
                  <a:srgbClr val="7030A0"/>
                </a:solidFill>
              </a:rPr>
              <a:t> what it the instruction does.</a:t>
            </a:r>
            <a:endParaRPr lang="en-GB" sz="2200" b="1" dirty="0">
              <a:solidFill>
                <a:srgbClr val="7030A0"/>
              </a:solidFill>
            </a:endParaRPr>
          </a:p>
          <a:p>
            <a:pPr marL="0" indent="0">
              <a:buNone/>
            </a:pPr>
            <a:endParaRPr lang="en-GB" sz="2200" dirty="0">
              <a:solidFill>
                <a:schemeClr val="bg1"/>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4030306812"/>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marL="0" indent="0">
              <a:buNone/>
            </a:pPr>
            <a:r>
              <a:rPr lang="en-GB" sz="2400" b="1" dirty="0" smtClean="0">
                <a:solidFill>
                  <a:srgbClr val="7030A0"/>
                </a:solidFill>
              </a:rPr>
              <a:t>Input</a:t>
            </a:r>
            <a:r>
              <a:rPr lang="en-GB" sz="2400" dirty="0" smtClean="0">
                <a:solidFill>
                  <a:schemeClr val="bg1"/>
                </a:solidFill>
              </a:rPr>
              <a:t> – Data must be taken in by a computer program before it can process it, for example in the COMAL HLL:</a:t>
            </a:r>
          </a:p>
          <a:p>
            <a:pPr marL="0" indent="0">
              <a:buNone/>
            </a:pPr>
            <a:r>
              <a:rPr lang="en-GB" sz="2400" b="1" dirty="0" smtClean="0">
                <a:solidFill>
                  <a:srgbClr val="7030A0"/>
                </a:solidFill>
              </a:rPr>
              <a:t>INPUT “Please enter a number”,</a:t>
            </a:r>
            <a:r>
              <a:rPr lang="en-GB" sz="2400" b="1" dirty="0" err="1" smtClean="0">
                <a:solidFill>
                  <a:srgbClr val="7030A0"/>
                </a:solidFill>
              </a:rPr>
              <a:t>mynumber</a:t>
            </a:r>
            <a:endParaRPr lang="en-GB" sz="2400" b="1" dirty="0" smtClean="0">
              <a:solidFill>
                <a:srgbClr val="7030A0"/>
              </a:solidFill>
            </a:endParaRPr>
          </a:p>
          <a:p>
            <a:pPr marL="0" indent="0">
              <a:buNone/>
            </a:pPr>
            <a:r>
              <a:rPr lang="en-GB" sz="2400" dirty="0">
                <a:solidFill>
                  <a:schemeClr val="bg1"/>
                </a:solidFill>
              </a:rPr>
              <a:t> </a:t>
            </a:r>
            <a:endParaRPr lang="en-GB" sz="2400" dirty="0" smtClean="0">
              <a:solidFill>
                <a:schemeClr val="bg1"/>
              </a:solidFill>
            </a:endParaRPr>
          </a:p>
          <a:p>
            <a:pPr marL="0" indent="0">
              <a:buNone/>
            </a:pPr>
            <a:r>
              <a:rPr lang="en-GB" sz="2400" dirty="0" smtClean="0">
                <a:solidFill>
                  <a:schemeClr val="bg1"/>
                </a:solidFill>
              </a:rPr>
              <a:t>Of course once the data has been processed, we want to see the </a:t>
            </a:r>
            <a:r>
              <a:rPr lang="en-GB" sz="2400" b="1" dirty="0" smtClean="0">
                <a:solidFill>
                  <a:srgbClr val="7030A0"/>
                </a:solidFill>
              </a:rPr>
              <a:t>OUTPUT –</a:t>
            </a:r>
          </a:p>
          <a:p>
            <a:pPr marL="0" indent="0">
              <a:buNone/>
            </a:pPr>
            <a:endParaRPr lang="en-GB" sz="2400" dirty="0">
              <a:solidFill>
                <a:schemeClr val="bg1"/>
              </a:solidFill>
            </a:endParaRPr>
          </a:p>
          <a:p>
            <a:pPr marL="0" indent="0">
              <a:buNone/>
            </a:pPr>
            <a:r>
              <a:rPr lang="en-GB" sz="2400" b="1" dirty="0" smtClean="0">
                <a:solidFill>
                  <a:srgbClr val="7030A0"/>
                </a:solidFill>
              </a:rPr>
              <a:t>PRINT “The number you entered was”,</a:t>
            </a:r>
            <a:r>
              <a:rPr lang="en-GB" sz="2400" b="1" dirty="0" err="1" smtClean="0">
                <a:solidFill>
                  <a:srgbClr val="7030A0"/>
                </a:solidFill>
              </a:rPr>
              <a:t>mynumber</a:t>
            </a:r>
            <a:endParaRPr lang="en-GB" sz="2400" b="1" dirty="0" smtClean="0">
              <a:solidFill>
                <a:srgbClr val="7030A0"/>
              </a:solidFill>
            </a:endParaRPr>
          </a:p>
          <a:p>
            <a:pPr marL="0" indent="0">
              <a:buNone/>
            </a:pPr>
            <a:endParaRPr lang="en-GB" sz="2400" dirty="0">
              <a:solidFill>
                <a:schemeClr val="bg1"/>
              </a:solidFill>
            </a:endParaRPr>
          </a:p>
          <a:p>
            <a:pPr marL="0" indent="0">
              <a:buNone/>
            </a:pPr>
            <a:endParaRPr lang="en-GB" sz="2400" dirty="0">
              <a:solidFill>
                <a:schemeClr val="bg1"/>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008235115"/>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marL="0" indent="0">
              <a:buNone/>
            </a:pPr>
            <a:r>
              <a:rPr lang="en-GB" sz="2400" b="1" dirty="0" smtClean="0">
                <a:solidFill>
                  <a:srgbClr val="7030A0"/>
                </a:solidFill>
              </a:rPr>
              <a:t>Assignment Statements </a:t>
            </a:r>
            <a:r>
              <a:rPr lang="en-GB" sz="2400" dirty="0" smtClean="0">
                <a:solidFill>
                  <a:schemeClr val="bg1"/>
                </a:solidFill>
              </a:rPr>
              <a:t>are used to </a:t>
            </a:r>
            <a:r>
              <a:rPr lang="en-GB" sz="2400" b="1" dirty="0" smtClean="0">
                <a:solidFill>
                  <a:srgbClr val="7030A0"/>
                </a:solidFill>
              </a:rPr>
              <a:t>give variables a value, </a:t>
            </a:r>
            <a:r>
              <a:rPr lang="en-GB" sz="2400" dirty="0" smtClean="0">
                <a:solidFill>
                  <a:schemeClr val="bg1"/>
                </a:solidFill>
              </a:rPr>
              <a:t>eg in FreeBASIC HLL:</a:t>
            </a:r>
          </a:p>
          <a:p>
            <a:pPr marL="0" indent="0">
              <a:buNone/>
            </a:pPr>
            <a:r>
              <a:rPr lang="en-GB" sz="2400" b="1" dirty="0" smtClean="0">
                <a:solidFill>
                  <a:schemeClr val="bg1"/>
                </a:solidFill>
              </a:rPr>
              <a:t>counter=0</a:t>
            </a:r>
          </a:p>
          <a:p>
            <a:pPr marL="0" indent="0">
              <a:buNone/>
            </a:pPr>
            <a:r>
              <a:rPr lang="en-GB" sz="2400" b="1" dirty="0" err="1" smtClean="0">
                <a:solidFill>
                  <a:schemeClr val="bg1"/>
                </a:solidFill>
              </a:rPr>
              <a:t>school_name</a:t>
            </a:r>
            <a:r>
              <a:rPr lang="en-GB" sz="2400" b="1" dirty="0" smtClean="0">
                <a:solidFill>
                  <a:schemeClr val="bg1"/>
                </a:solidFill>
              </a:rPr>
              <a:t>=“St John’s”</a:t>
            </a:r>
          </a:p>
          <a:p>
            <a:pPr marL="0" indent="0">
              <a:buNone/>
            </a:pPr>
            <a:r>
              <a:rPr lang="en-GB" sz="2400" dirty="0" smtClean="0">
                <a:solidFill>
                  <a:schemeClr val="bg1"/>
                </a:solidFill>
              </a:rPr>
              <a:t>This means that the </a:t>
            </a:r>
            <a:r>
              <a:rPr lang="en-GB" sz="2400" b="1" dirty="0" smtClean="0">
                <a:solidFill>
                  <a:schemeClr val="bg1"/>
                </a:solidFill>
              </a:rPr>
              <a:t>variable counter is given a value of 0</a:t>
            </a:r>
            <a:r>
              <a:rPr lang="en-GB" sz="2400" dirty="0" smtClean="0">
                <a:solidFill>
                  <a:schemeClr val="bg1"/>
                </a:solidFill>
              </a:rPr>
              <a:t>, however later in the program another </a:t>
            </a:r>
            <a:r>
              <a:rPr lang="en-GB" sz="2400" b="1" dirty="0" smtClean="0">
                <a:solidFill>
                  <a:srgbClr val="7030A0"/>
                </a:solidFill>
              </a:rPr>
              <a:t>assignment statement</a:t>
            </a:r>
            <a:r>
              <a:rPr lang="en-GB" sz="2400" dirty="0" smtClean="0">
                <a:solidFill>
                  <a:schemeClr val="bg1"/>
                </a:solidFill>
              </a:rPr>
              <a:t> may be used to update the variable counter, </a:t>
            </a:r>
            <a:r>
              <a:rPr lang="en-GB" sz="2400" dirty="0" err="1" smtClean="0">
                <a:solidFill>
                  <a:schemeClr val="bg1"/>
                </a:solidFill>
              </a:rPr>
              <a:t>eg</a:t>
            </a:r>
            <a:r>
              <a:rPr lang="en-GB" sz="2400" dirty="0" smtClean="0">
                <a:solidFill>
                  <a:schemeClr val="bg1"/>
                </a:solidFill>
              </a:rPr>
              <a:t>:</a:t>
            </a:r>
          </a:p>
          <a:p>
            <a:pPr marL="0" indent="0">
              <a:buNone/>
            </a:pPr>
            <a:r>
              <a:rPr lang="en-GB" sz="2400" b="1" dirty="0" smtClean="0">
                <a:solidFill>
                  <a:schemeClr val="bg1"/>
                </a:solidFill>
              </a:rPr>
              <a:t>counter=counter+1</a:t>
            </a:r>
            <a:endParaRPr lang="en-GB" sz="2400" b="1" dirty="0">
              <a:solidFill>
                <a:schemeClr val="bg1"/>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96651476"/>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fontScale="92500" lnSpcReduction="10000"/>
          </a:bodyPr>
          <a:lstStyle/>
          <a:p>
            <a:pPr marL="0" indent="0">
              <a:buNone/>
            </a:pPr>
            <a:r>
              <a:rPr lang="en-GB" sz="2400" b="1" dirty="0" smtClean="0">
                <a:solidFill>
                  <a:srgbClr val="7030A0"/>
                </a:solidFill>
              </a:rPr>
              <a:t>Operations:</a:t>
            </a:r>
          </a:p>
          <a:p>
            <a:r>
              <a:rPr lang="en-GB" sz="2400" dirty="0" smtClean="0">
                <a:solidFill>
                  <a:schemeClr val="bg1"/>
                </a:solidFill>
              </a:rPr>
              <a:t>Arithmetical Operations</a:t>
            </a:r>
          </a:p>
          <a:p>
            <a:r>
              <a:rPr lang="en-GB" sz="2400" dirty="0" smtClean="0">
                <a:solidFill>
                  <a:schemeClr val="bg1"/>
                </a:solidFill>
              </a:rPr>
              <a:t>Relational Operations</a:t>
            </a:r>
          </a:p>
          <a:p>
            <a:r>
              <a:rPr lang="en-GB" sz="2400" dirty="0" smtClean="0">
                <a:solidFill>
                  <a:schemeClr val="bg1"/>
                </a:solidFill>
              </a:rPr>
              <a:t>Logical Operations</a:t>
            </a:r>
          </a:p>
          <a:p>
            <a:pPr marL="0" indent="0">
              <a:buNone/>
            </a:pPr>
            <a:r>
              <a:rPr lang="en-GB" sz="2400" dirty="0" smtClean="0">
                <a:solidFill>
                  <a:schemeClr val="bg1"/>
                </a:solidFill>
              </a:rPr>
              <a:t>An </a:t>
            </a:r>
            <a:r>
              <a:rPr lang="en-GB" sz="2400" b="1" dirty="0" smtClean="0">
                <a:solidFill>
                  <a:schemeClr val="bg1"/>
                </a:solidFill>
              </a:rPr>
              <a:t>operation is a procedure carried out on a data item</a:t>
            </a:r>
            <a:r>
              <a:rPr lang="en-GB" sz="2400" dirty="0">
                <a:solidFill>
                  <a:schemeClr val="bg1"/>
                </a:solidFill>
              </a:rPr>
              <a:t> </a:t>
            </a:r>
            <a:r>
              <a:rPr lang="en-GB" sz="2400" dirty="0" smtClean="0">
                <a:solidFill>
                  <a:schemeClr val="bg1"/>
                </a:solidFill>
              </a:rPr>
              <a:t>and an </a:t>
            </a:r>
            <a:r>
              <a:rPr lang="en-GB" sz="2400" b="1" dirty="0" smtClean="0">
                <a:solidFill>
                  <a:schemeClr val="bg1"/>
                </a:solidFill>
              </a:rPr>
              <a:t>object is the item of data involved in the procedure.</a:t>
            </a:r>
          </a:p>
          <a:p>
            <a:pPr marL="0" indent="0">
              <a:buNone/>
            </a:pPr>
            <a:endParaRPr lang="en-GB" sz="2400" b="1" dirty="0">
              <a:solidFill>
                <a:schemeClr val="bg1"/>
              </a:solidFill>
            </a:endParaRPr>
          </a:p>
          <a:p>
            <a:pPr marL="0" indent="0">
              <a:buNone/>
            </a:pPr>
            <a:r>
              <a:rPr lang="en-GB" sz="2400" b="1" dirty="0" smtClean="0">
                <a:solidFill>
                  <a:schemeClr val="bg1"/>
                </a:solidFill>
              </a:rPr>
              <a:t>Arithmetical Operators – </a:t>
            </a:r>
            <a:r>
              <a:rPr lang="en-GB" sz="2400" dirty="0" smtClean="0">
                <a:solidFill>
                  <a:schemeClr val="bg1"/>
                </a:solidFill>
              </a:rPr>
              <a:t>add, subtract, multiply, divide and square </a:t>
            </a:r>
            <a:r>
              <a:rPr lang="en-GB" sz="2400" b="1" dirty="0" smtClean="0">
                <a:solidFill>
                  <a:srgbClr val="7030A0"/>
                </a:solidFill>
              </a:rPr>
              <a:t>(represented in most HLL by the symbols +  -  * / ^)</a:t>
            </a:r>
          </a:p>
          <a:p>
            <a:pPr marL="0" indent="0">
              <a:buNone/>
            </a:pPr>
            <a:r>
              <a:rPr lang="en-GB" sz="2400" dirty="0" smtClean="0">
                <a:solidFill>
                  <a:schemeClr val="bg1"/>
                </a:solidFill>
              </a:rPr>
              <a:t>Are used for calculations concerning numbers, </a:t>
            </a:r>
            <a:r>
              <a:rPr lang="en-GB" sz="2400" dirty="0" err="1" smtClean="0">
                <a:solidFill>
                  <a:schemeClr val="bg1"/>
                </a:solidFill>
              </a:rPr>
              <a:t>eg</a:t>
            </a:r>
            <a:r>
              <a:rPr lang="en-GB" sz="2400" dirty="0" smtClean="0">
                <a:solidFill>
                  <a:schemeClr val="bg1"/>
                </a:solidFill>
              </a:rPr>
              <a:t> </a:t>
            </a:r>
          </a:p>
          <a:p>
            <a:pPr marL="0" indent="0">
              <a:buNone/>
            </a:pPr>
            <a:r>
              <a:rPr lang="en-GB" sz="2400" b="1" dirty="0" err="1" smtClean="0">
                <a:solidFill>
                  <a:srgbClr val="7030A0"/>
                </a:solidFill>
              </a:rPr>
              <a:t>total_price</a:t>
            </a:r>
            <a:r>
              <a:rPr lang="en-GB" sz="2400" b="1" dirty="0" smtClean="0">
                <a:solidFill>
                  <a:srgbClr val="7030A0"/>
                </a:solidFill>
              </a:rPr>
              <a:t>= </a:t>
            </a:r>
            <a:r>
              <a:rPr lang="en-GB" sz="2400" b="1" dirty="0" err="1" smtClean="0">
                <a:solidFill>
                  <a:srgbClr val="7030A0"/>
                </a:solidFill>
              </a:rPr>
              <a:t>price_one+price_two</a:t>
            </a:r>
            <a:endParaRPr lang="en-GB" sz="2400" b="1" dirty="0" smtClean="0">
              <a:solidFill>
                <a:srgbClr val="7030A0"/>
              </a:solidFill>
            </a:endParaRPr>
          </a:p>
          <a:p>
            <a:pPr marL="0" indent="0">
              <a:buNone/>
            </a:pPr>
            <a:r>
              <a:rPr lang="en-GB" sz="2400" b="1" dirty="0" err="1" smtClean="0">
                <a:solidFill>
                  <a:srgbClr val="7030A0"/>
                </a:solidFill>
              </a:rPr>
              <a:t>net_wage</a:t>
            </a:r>
            <a:r>
              <a:rPr lang="en-GB" sz="2400" b="1" dirty="0" smtClean="0">
                <a:solidFill>
                  <a:srgbClr val="7030A0"/>
                </a:solidFill>
              </a:rPr>
              <a:t>=</a:t>
            </a:r>
            <a:r>
              <a:rPr lang="en-GB" sz="2400" b="1" dirty="0" err="1" smtClean="0">
                <a:solidFill>
                  <a:srgbClr val="7030A0"/>
                </a:solidFill>
              </a:rPr>
              <a:t>gross_wage</a:t>
            </a:r>
            <a:r>
              <a:rPr lang="en-GB" sz="2400" b="1" dirty="0" smtClean="0">
                <a:solidFill>
                  <a:srgbClr val="7030A0"/>
                </a:solidFill>
              </a:rPr>
              <a:t>-deductions</a:t>
            </a:r>
          </a:p>
          <a:p>
            <a:pPr marL="0" indent="0">
              <a:buNone/>
            </a:pPr>
            <a:endParaRPr lang="en-GB" sz="2400" b="1" dirty="0">
              <a:solidFill>
                <a:srgbClr val="7030A0"/>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521888993"/>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a:bodyPr>
          <a:lstStyle/>
          <a:p>
            <a:pPr marL="0" indent="0">
              <a:buNone/>
            </a:pPr>
            <a:r>
              <a:rPr lang="en-GB" sz="2400" b="1" dirty="0" smtClean="0">
                <a:solidFill>
                  <a:schemeClr val="bg1"/>
                </a:solidFill>
              </a:rPr>
              <a:t>Relational Operators – </a:t>
            </a:r>
            <a:r>
              <a:rPr lang="en-GB" sz="2400" dirty="0" smtClean="0">
                <a:solidFill>
                  <a:schemeClr val="bg1"/>
                </a:solidFill>
              </a:rPr>
              <a:t>can be used in program control structures, </a:t>
            </a:r>
            <a:r>
              <a:rPr lang="en-GB" sz="2400" dirty="0" err="1" smtClean="0">
                <a:solidFill>
                  <a:schemeClr val="bg1"/>
                </a:solidFill>
              </a:rPr>
              <a:t>eg</a:t>
            </a:r>
            <a:r>
              <a:rPr lang="en-GB" sz="2400" dirty="0" smtClean="0">
                <a:solidFill>
                  <a:schemeClr val="bg1"/>
                </a:solidFill>
              </a:rPr>
              <a:t> selection and repetition.  </a:t>
            </a:r>
            <a:r>
              <a:rPr lang="en-GB" sz="2400" b="1" dirty="0" smtClean="0">
                <a:solidFill>
                  <a:schemeClr val="bg1"/>
                </a:solidFill>
              </a:rPr>
              <a:t>Relational Operators </a:t>
            </a:r>
            <a:r>
              <a:rPr lang="en-GB" sz="2400" dirty="0" smtClean="0">
                <a:solidFill>
                  <a:schemeClr val="bg1"/>
                </a:solidFill>
              </a:rPr>
              <a:t>include:</a:t>
            </a:r>
          </a:p>
          <a:p>
            <a:pPr marL="0" indent="0">
              <a:buNone/>
            </a:pPr>
            <a:r>
              <a:rPr lang="en-GB" sz="2400" dirty="0" smtClean="0">
                <a:solidFill>
                  <a:schemeClr val="bg1"/>
                </a:solidFill>
              </a:rPr>
              <a:t>= equals</a:t>
            </a:r>
          </a:p>
          <a:p>
            <a:pPr marL="0" indent="0">
              <a:buNone/>
            </a:pPr>
            <a:r>
              <a:rPr lang="en-GB" sz="2400" dirty="0" smtClean="0">
                <a:solidFill>
                  <a:schemeClr val="bg1"/>
                </a:solidFill>
              </a:rPr>
              <a:t>&gt; greater than</a:t>
            </a:r>
          </a:p>
          <a:p>
            <a:pPr marL="0" indent="0">
              <a:buNone/>
            </a:pPr>
            <a:r>
              <a:rPr lang="en-GB" sz="2400" dirty="0" smtClean="0">
                <a:solidFill>
                  <a:schemeClr val="bg1"/>
                </a:solidFill>
              </a:rPr>
              <a:t>&lt; less than</a:t>
            </a:r>
          </a:p>
          <a:p>
            <a:pPr marL="0" indent="0">
              <a:buNone/>
            </a:pPr>
            <a:r>
              <a:rPr lang="en-GB" sz="2400" dirty="0" smtClean="0">
                <a:solidFill>
                  <a:schemeClr val="bg1"/>
                </a:solidFill>
              </a:rPr>
              <a:t>&gt;= greater than or equal to</a:t>
            </a:r>
          </a:p>
          <a:p>
            <a:pPr marL="0" indent="0">
              <a:buNone/>
            </a:pPr>
            <a:r>
              <a:rPr lang="en-GB" sz="2400" dirty="0" smtClean="0">
                <a:solidFill>
                  <a:schemeClr val="bg1"/>
                </a:solidFill>
              </a:rPr>
              <a:t>&lt;= less than or equal to</a:t>
            </a:r>
          </a:p>
          <a:p>
            <a:pPr marL="0" indent="0">
              <a:buNone/>
            </a:pPr>
            <a:r>
              <a:rPr lang="en-GB" sz="2400" dirty="0" smtClean="0">
                <a:solidFill>
                  <a:schemeClr val="bg1"/>
                </a:solidFill>
              </a:rPr>
              <a:t>&lt;&gt; is not equal to </a:t>
            </a:r>
            <a:endParaRPr lang="en-GB" sz="2400" dirty="0">
              <a:solidFill>
                <a:schemeClr val="bg1"/>
              </a:solidFill>
            </a:endParaRPr>
          </a:p>
        </p:txBody>
      </p:sp>
      <p:pic>
        <p:nvPicPr>
          <p:cNvPr id="2050" name="Picture 2" descr="C:\Users\mfeldman139\AppData\Local\Microsoft\Windows\Temporary Internet Files\Content.IE5\3QJ5T9V7\MC90004820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2993" y="3120281"/>
            <a:ext cx="790042" cy="78912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mfeldman139\AppData\Local\Microsoft\Windows\Temporary Internet Files\Content.IE5\GB46XBTQ\MC90004820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0112" y="2440771"/>
            <a:ext cx="790042" cy="78912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mfeldman139\AppData\Local\Microsoft\Windows\Temporary Internet Files\Content.IE5\XKIJZJOL\MC90004812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6176" y="3514845"/>
            <a:ext cx="897941" cy="897941"/>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mfeldman139\AppData\Local\Microsoft\Windows\Temporary Internet Files\Content.IE5\3QJ5T9V7\MC90004812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67700" y="4149080"/>
            <a:ext cx="680314" cy="681228"/>
          </a:xfrm>
          <a:prstGeom prst="rect">
            <a:avLst/>
          </a:prstGeom>
          <a:noFill/>
          <a:extLst>
            <a:ext uri="{909E8E84-426E-40DD-AFC4-6F175D3DCCD1}">
              <a14:hiddenFill xmlns:a14="http://schemas.microsoft.com/office/drawing/2010/main">
                <a:solidFill>
                  <a:srgbClr val="FFFFFF"/>
                </a:solidFill>
              </a14:hiddenFill>
            </a:ext>
          </a:extLst>
        </p:spPr>
      </p:pic>
      <p:sp>
        <p:nvSpPr>
          <p:cNvPr id="9" name="Action Button: Home 8">
            <a:hlinkClick r:id="rId6"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ction Button: Forward or Next 9">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ction Button: Back or Previous 10">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799628610"/>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a:bodyPr>
          <a:lstStyle/>
          <a:p>
            <a:pPr marL="0" indent="0">
              <a:buNone/>
            </a:pPr>
            <a:r>
              <a:rPr lang="en-GB" sz="2400" b="1" dirty="0" smtClean="0">
                <a:solidFill>
                  <a:schemeClr val="bg1"/>
                </a:solidFill>
              </a:rPr>
              <a:t>Logical Operators </a:t>
            </a:r>
            <a:r>
              <a:rPr lang="en-GB" sz="2400" dirty="0" smtClean="0">
                <a:solidFill>
                  <a:schemeClr val="bg1"/>
                </a:solidFill>
              </a:rPr>
              <a:t>include </a:t>
            </a:r>
            <a:r>
              <a:rPr lang="en-GB" sz="2400" b="1" dirty="0" smtClean="0">
                <a:solidFill>
                  <a:srgbClr val="7030A0"/>
                </a:solidFill>
              </a:rPr>
              <a:t>AND, OR and NOT</a:t>
            </a:r>
            <a:r>
              <a:rPr lang="en-GB" sz="2400" dirty="0" smtClean="0">
                <a:solidFill>
                  <a:srgbClr val="7030A0"/>
                </a:solidFill>
              </a:rPr>
              <a:t>.</a:t>
            </a:r>
          </a:p>
          <a:p>
            <a:pPr marL="0" indent="0">
              <a:buNone/>
            </a:pPr>
            <a:endParaRPr lang="en-GB" sz="2400" b="1" dirty="0">
              <a:solidFill>
                <a:srgbClr val="7030A0"/>
              </a:solidFill>
            </a:endParaRPr>
          </a:p>
          <a:p>
            <a:pPr marL="0" indent="0">
              <a:buNone/>
            </a:pPr>
            <a:r>
              <a:rPr lang="en-GB" sz="2400" b="1" dirty="0" smtClean="0">
                <a:solidFill>
                  <a:srgbClr val="7030A0"/>
                </a:solidFill>
              </a:rPr>
              <a:t>Logical Operators </a:t>
            </a:r>
            <a:r>
              <a:rPr lang="en-GB" sz="2400" dirty="0" smtClean="0">
                <a:solidFill>
                  <a:schemeClr val="bg1"/>
                </a:solidFill>
              </a:rPr>
              <a:t>and</a:t>
            </a:r>
            <a:r>
              <a:rPr lang="en-GB" sz="2400" b="1" dirty="0" smtClean="0">
                <a:solidFill>
                  <a:srgbClr val="7030A0"/>
                </a:solidFill>
              </a:rPr>
              <a:t> Relational Operators </a:t>
            </a:r>
            <a:r>
              <a:rPr lang="en-GB" sz="2400" b="1" dirty="0" smtClean="0">
                <a:solidFill>
                  <a:schemeClr val="bg1"/>
                </a:solidFill>
              </a:rPr>
              <a:t>are combined in </a:t>
            </a:r>
            <a:r>
              <a:rPr lang="en-GB" sz="2400" b="1" dirty="0" smtClean="0">
                <a:solidFill>
                  <a:srgbClr val="7030A0"/>
                </a:solidFill>
              </a:rPr>
              <a:t>program control structures, </a:t>
            </a:r>
            <a:r>
              <a:rPr lang="en-GB" sz="2400" b="1" dirty="0" err="1" smtClean="0">
                <a:solidFill>
                  <a:srgbClr val="7030A0"/>
                </a:solidFill>
              </a:rPr>
              <a:t>eg</a:t>
            </a:r>
            <a:r>
              <a:rPr lang="en-GB" sz="2400" b="1" dirty="0" smtClean="0">
                <a:solidFill>
                  <a:srgbClr val="7030A0"/>
                </a:solidFill>
              </a:rPr>
              <a:t>:</a:t>
            </a:r>
          </a:p>
          <a:p>
            <a:pPr marL="0" indent="0">
              <a:buNone/>
            </a:pPr>
            <a:endParaRPr lang="en-GB" sz="2400" b="1" dirty="0">
              <a:solidFill>
                <a:srgbClr val="7030A0"/>
              </a:solidFill>
            </a:endParaRPr>
          </a:p>
          <a:p>
            <a:pPr marL="0" indent="0">
              <a:buNone/>
            </a:pPr>
            <a:r>
              <a:rPr lang="en-GB" sz="2400" b="1" dirty="0" smtClean="0">
                <a:solidFill>
                  <a:srgbClr val="7030A0"/>
                </a:solidFill>
              </a:rPr>
              <a:t>IF age&lt;18 AND age &gt;=60 THEN</a:t>
            </a:r>
          </a:p>
          <a:p>
            <a:pPr marL="0" indent="0">
              <a:buNone/>
            </a:pPr>
            <a:r>
              <a:rPr lang="en-GB" sz="2400" b="1" dirty="0" smtClean="0">
                <a:solidFill>
                  <a:srgbClr val="7030A0"/>
                </a:solidFill>
              </a:rPr>
              <a:t>PRINT “Discount </a:t>
            </a:r>
            <a:r>
              <a:rPr lang="en-GB" sz="2400" b="1" dirty="0" err="1" smtClean="0">
                <a:solidFill>
                  <a:srgbClr val="7030A0"/>
                </a:solidFill>
              </a:rPr>
              <a:t>Given”,discount</a:t>
            </a:r>
            <a:endParaRPr lang="en-GB" sz="2400" b="1" dirty="0">
              <a:solidFill>
                <a:srgbClr val="7030A0"/>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730995357"/>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a:bodyPr>
          <a:lstStyle/>
          <a:p>
            <a:pPr marL="0" indent="0">
              <a:buNone/>
            </a:pPr>
            <a:r>
              <a:rPr lang="en-GB" sz="2400" b="1" dirty="0" smtClean="0">
                <a:solidFill>
                  <a:schemeClr val="bg1"/>
                </a:solidFill>
              </a:rPr>
              <a:t>CONTROL -  The basic control structures used in HLL procedural languages are </a:t>
            </a:r>
            <a:r>
              <a:rPr lang="en-GB" sz="2400" b="1" dirty="0" smtClean="0">
                <a:solidFill>
                  <a:srgbClr val="7030A0"/>
                </a:solidFill>
              </a:rPr>
              <a:t>sequence, selection &amp; repetition</a:t>
            </a:r>
            <a:r>
              <a:rPr lang="en-GB" sz="2400" b="1" dirty="0" smtClean="0">
                <a:solidFill>
                  <a:schemeClr val="bg1"/>
                </a:solidFill>
              </a:rPr>
              <a:t>.</a:t>
            </a:r>
          </a:p>
          <a:p>
            <a:pPr marL="0" indent="0">
              <a:buNone/>
            </a:pPr>
            <a:endParaRPr lang="en-GB" sz="2400" b="1" dirty="0">
              <a:solidFill>
                <a:schemeClr val="bg1"/>
              </a:solidFill>
            </a:endParaRPr>
          </a:p>
          <a:p>
            <a:pPr marL="0" indent="0">
              <a:buNone/>
            </a:pPr>
            <a:r>
              <a:rPr lang="en-GB" sz="2400" b="1" dirty="0" smtClean="0">
                <a:solidFill>
                  <a:srgbClr val="7030A0"/>
                </a:solidFill>
              </a:rPr>
              <a:t>SEQUENCE </a:t>
            </a:r>
            <a:r>
              <a:rPr lang="en-GB" sz="2400" b="1" dirty="0" smtClean="0">
                <a:solidFill>
                  <a:schemeClr val="bg1"/>
                </a:solidFill>
              </a:rPr>
              <a:t>means the order things are done in</a:t>
            </a:r>
            <a:r>
              <a:rPr lang="en-GB" sz="2400" dirty="0" smtClean="0">
                <a:solidFill>
                  <a:schemeClr val="bg1"/>
                </a:solidFill>
              </a:rPr>
              <a:t>, eg fill kettle, switch it on, boil water, switch kettle off. If you tried to boil the kettle without any water it would break.  </a:t>
            </a:r>
            <a:r>
              <a:rPr lang="en-GB" sz="2400" b="1" dirty="0" smtClean="0">
                <a:solidFill>
                  <a:srgbClr val="7030A0"/>
                </a:solidFill>
              </a:rPr>
              <a:t>The same principle is true with programs – the order you give instructions is important, </a:t>
            </a:r>
            <a:r>
              <a:rPr lang="en-GB" sz="2400" b="1" dirty="0" err="1" smtClean="0">
                <a:solidFill>
                  <a:schemeClr val="bg1"/>
                </a:solidFill>
              </a:rPr>
              <a:t>ie</a:t>
            </a:r>
            <a:r>
              <a:rPr lang="en-GB" sz="2400" b="1" dirty="0" smtClean="0">
                <a:solidFill>
                  <a:schemeClr val="bg1"/>
                </a:solidFill>
              </a:rPr>
              <a:t> sequence is used to ensure instructions given in the program are executed in the right order.</a:t>
            </a:r>
            <a:endParaRPr lang="en-GB" sz="2400" b="1" dirty="0" smtClean="0">
              <a:solidFill>
                <a:srgbClr val="7030A0"/>
              </a:solidFill>
            </a:endParaRPr>
          </a:p>
        </p:txBody>
      </p:sp>
      <p:pic>
        <p:nvPicPr>
          <p:cNvPr id="3074" name="Picture 2" descr="C:\Users\mfeldman139\AppData\Local\Microsoft\Windows\Temporary Internet Files\Content.IE5\GB46XBTQ\MC90005513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41520" y="4903823"/>
            <a:ext cx="2153278" cy="1385852"/>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Home 5">
            <a:hlinkClick r:id="rId3"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297112439"/>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lnSpcReduction="10000"/>
          </a:bodyPr>
          <a:lstStyle/>
          <a:p>
            <a:pPr marL="0" indent="0">
              <a:buNone/>
            </a:pPr>
            <a:r>
              <a:rPr lang="en-GB" sz="2200" b="1" dirty="0" smtClean="0">
                <a:solidFill>
                  <a:schemeClr val="bg1"/>
                </a:solidFill>
              </a:rPr>
              <a:t>CONTROL -  The basic control structures used in HLL procedural languages are </a:t>
            </a:r>
            <a:r>
              <a:rPr lang="en-GB" sz="2200" b="1" dirty="0" smtClean="0">
                <a:solidFill>
                  <a:srgbClr val="7030A0"/>
                </a:solidFill>
              </a:rPr>
              <a:t>sequence, selection &amp; repetition</a:t>
            </a:r>
            <a:r>
              <a:rPr lang="en-GB" sz="2200" b="1" dirty="0" smtClean="0">
                <a:solidFill>
                  <a:schemeClr val="bg1"/>
                </a:solidFill>
              </a:rPr>
              <a:t>.</a:t>
            </a:r>
          </a:p>
          <a:p>
            <a:pPr marL="0" indent="0">
              <a:buNone/>
            </a:pPr>
            <a:r>
              <a:rPr lang="en-GB" sz="2200" b="1" dirty="0" smtClean="0">
                <a:solidFill>
                  <a:schemeClr val="bg1"/>
                </a:solidFill>
              </a:rPr>
              <a:t> </a:t>
            </a:r>
            <a:r>
              <a:rPr lang="en-GB" sz="2200" b="1" dirty="0" smtClean="0">
                <a:solidFill>
                  <a:srgbClr val="7030A0"/>
                </a:solidFill>
              </a:rPr>
              <a:t>SELECTION</a:t>
            </a:r>
            <a:r>
              <a:rPr lang="en-GB" sz="2200" b="1" dirty="0" smtClean="0">
                <a:solidFill>
                  <a:schemeClr val="bg1"/>
                </a:solidFill>
              </a:rPr>
              <a:t> – </a:t>
            </a:r>
            <a:r>
              <a:rPr lang="en-GB" sz="2200" dirty="0" smtClean="0">
                <a:solidFill>
                  <a:schemeClr val="bg1"/>
                </a:solidFill>
              </a:rPr>
              <a:t>is based on </a:t>
            </a:r>
            <a:r>
              <a:rPr lang="en-GB" sz="2200" b="1" dirty="0" smtClean="0">
                <a:solidFill>
                  <a:schemeClr val="bg1"/>
                </a:solidFill>
              </a:rPr>
              <a:t>one or more conditions being used together to decide something – </a:t>
            </a:r>
            <a:r>
              <a:rPr lang="en-GB" sz="2200" dirty="0" smtClean="0">
                <a:solidFill>
                  <a:schemeClr val="bg1"/>
                </a:solidFill>
              </a:rPr>
              <a:t>used in conjunction with</a:t>
            </a:r>
            <a:r>
              <a:rPr lang="en-GB" sz="2200" b="1" dirty="0" smtClean="0">
                <a:solidFill>
                  <a:schemeClr val="bg1"/>
                </a:solidFill>
              </a:rPr>
              <a:t> a conditional statement, </a:t>
            </a:r>
            <a:r>
              <a:rPr lang="en-GB" sz="2200" dirty="0" err="1" smtClean="0">
                <a:solidFill>
                  <a:schemeClr val="bg1"/>
                </a:solidFill>
              </a:rPr>
              <a:t>eg</a:t>
            </a:r>
            <a:r>
              <a:rPr lang="en-GB" sz="2200" dirty="0" smtClean="0">
                <a:solidFill>
                  <a:schemeClr val="bg1"/>
                </a:solidFill>
              </a:rPr>
              <a:t> </a:t>
            </a:r>
          </a:p>
          <a:p>
            <a:pPr marL="0" indent="0">
              <a:buNone/>
            </a:pPr>
            <a:endParaRPr lang="en-GB" sz="2200" b="1" dirty="0">
              <a:solidFill>
                <a:schemeClr val="bg1"/>
              </a:solidFill>
            </a:endParaRPr>
          </a:p>
          <a:p>
            <a:pPr marL="0" indent="0">
              <a:buNone/>
            </a:pPr>
            <a:r>
              <a:rPr lang="en-GB" sz="2000" b="1" dirty="0" smtClean="0">
                <a:solidFill>
                  <a:schemeClr val="bg1"/>
                </a:solidFill>
              </a:rPr>
              <a:t>	IF age&gt;= 17 THEN</a:t>
            </a:r>
          </a:p>
          <a:p>
            <a:pPr marL="0" indent="0">
              <a:buNone/>
            </a:pPr>
            <a:r>
              <a:rPr lang="en-GB" sz="2000" b="1" dirty="0" smtClean="0">
                <a:solidFill>
                  <a:schemeClr val="bg1"/>
                </a:solidFill>
              </a:rPr>
              <a:t>	PRINT “You </a:t>
            </a:r>
            <a:r>
              <a:rPr lang="en-GB" sz="2000" b="1" dirty="0">
                <a:solidFill>
                  <a:schemeClr val="bg1"/>
                </a:solidFill>
              </a:rPr>
              <a:t>a</a:t>
            </a:r>
            <a:r>
              <a:rPr lang="en-GB" sz="2000" b="1" dirty="0" smtClean="0">
                <a:solidFill>
                  <a:schemeClr val="bg1"/>
                </a:solidFill>
              </a:rPr>
              <a:t>re old enough to drive”</a:t>
            </a:r>
          </a:p>
          <a:p>
            <a:pPr marL="0" indent="0">
              <a:buNone/>
            </a:pPr>
            <a:r>
              <a:rPr lang="en-GB" sz="2000" b="1" dirty="0" smtClean="0">
                <a:solidFill>
                  <a:schemeClr val="bg1"/>
                </a:solidFill>
              </a:rPr>
              <a:t>	ELSE</a:t>
            </a:r>
          </a:p>
          <a:p>
            <a:pPr marL="0" indent="0">
              <a:buNone/>
            </a:pPr>
            <a:r>
              <a:rPr lang="en-GB" sz="2000" b="1" dirty="0" smtClean="0">
                <a:solidFill>
                  <a:schemeClr val="bg1"/>
                </a:solidFill>
              </a:rPr>
              <a:t>	PRINT “You are too young to drive”</a:t>
            </a:r>
          </a:p>
          <a:p>
            <a:pPr marL="0" indent="0">
              <a:buNone/>
            </a:pPr>
            <a:endParaRPr lang="en-GB" sz="2200" b="1" dirty="0" smtClean="0">
              <a:solidFill>
                <a:schemeClr val="bg1"/>
              </a:solidFill>
            </a:endParaRPr>
          </a:p>
          <a:p>
            <a:pPr marL="0" indent="0">
              <a:buNone/>
            </a:pPr>
            <a:r>
              <a:rPr lang="en-GB" sz="2200" b="1" dirty="0" smtClean="0">
                <a:solidFill>
                  <a:schemeClr val="bg1"/>
                </a:solidFill>
              </a:rPr>
              <a:t>When the program is run, the condition(s) are tested and if correct, the appropriate action is carried out.</a:t>
            </a:r>
            <a:endParaRPr lang="en-GB" sz="2200" b="1" dirty="0">
              <a:solidFill>
                <a:schemeClr val="bg1"/>
              </a:solidFill>
            </a:endParaRPr>
          </a:p>
          <a:p>
            <a:pPr marL="0" indent="0">
              <a:buNone/>
            </a:pPr>
            <a:endParaRPr lang="en-GB" sz="2200" b="1" dirty="0">
              <a:solidFill>
                <a:schemeClr val="bg1"/>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580179820"/>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a:bodyPr>
          <a:lstStyle/>
          <a:p>
            <a:pPr marL="0" indent="0">
              <a:buNone/>
            </a:pPr>
            <a:r>
              <a:rPr lang="en-GB" sz="2200" b="1" dirty="0" smtClean="0">
                <a:solidFill>
                  <a:schemeClr val="bg1"/>
                </a:solidFill>
              </a:rPr>
              <a:t>CONTROL -  The basic control structures used in HLL procedural languages are </a:t>
            </a:r>
            <a:r>
              <a:rPr lang="en-GB" sz="2200" b="1" dirty="0" smtClean="0">
                <a:solidFill>
                  <a:srgbClr val="7030A0"/>
                </a:solidFill>
              </a:rPr>
              <a:t>sequence, selection &amp; repetition</a:t>
            </a:r>
            <a:r>
              <a:rPr lang="en-GB" sz="2200" b="1" dirty="0" smtClean="0">
                <a:solidFill>
                  <a:schemeClr val="bg1"/>
                </a:solidFill>
              </a:rPr>
              <a:t>.</a:t>
            </a:r>
          </a:p>
          <a:p>
            <a:pPr marL="0" indent="0">
              <a:buNone/>
            </a:pPr>
            <a:r>
              <a:rPr lang="en-GB" sz="2200" b="1" dirty="0" smtClean="0">
                <a:solidFill>
                  <a:schemeClr val="bg1"/>
                </a:solidFill>
              </a:rPr>
              <a:t> </a:t>
            </a:r>
            <a:r>
              <a:rPr lang="en-GB" sz="2200" b="1" dirty="0" smtClean="0">
                <a:solidFill>
                  <a:srgbClr val="7030A0"/>
                </a:solidFill>
              </a:rPr>
              <a:t>REPETITION</a:t>
            </a:r>
            <a:r>
              <a:rPr lang="en-GB" sz="2200" b="1" dirty="0" smtClean="0">
                <a:solidFill>
                  <a:schemeClr val="bg1"/>
                </a:solidFill>
              </a:rPr>
              <a:t> </a:t>
            </a:r>
            <a:r>
              <a:rPr lang="en-GB" sz="2200" dirty="0" smtClean="0">
                <a:solidFill>
                  <a:schemeClr val="bg1"/>
                </a:solidFill>
              </a:rPr>
              <a:t>– means repeating an action over and over again – by using either a </a:t>
            </a:r>
            <a:r>
              <a:rPr lang="en-GB" sz="2200" b="1" dirty="0" smtClean="0">
                <a:solidFill>
                  <a:srgbClr val="7030A0"/>
                </a:solidFill>
              </a:rPr>
              <a:t>fixed or conditional loop.</a:t>
            </a:r>
          </a:p>
          <a:p>
            <a:pPr marL="0" indent="0">
              <a:buNone/>
            </a:pPr>
            <a:r>
              <a:rPr lang="en-GB" sz="2200" b="1" dirty="0" smtClean="0">
                <a:solidFill>
                  <a:srgbClr val="7030A0"/>
                </a:solidFill>
              </a:rPr>
              <a:t>FIXED LOOPS </a:t>
            </a:r>
            <a:r>
              <a:rPr lang="en-GB" sz="2200" dirty="0" smtClean="0">
                <a:solidFill>
                  <a:schemeClr val="bg1"/>
                </a:solidFill>
              </a:rPr>
              <a:t>are used when it is known how many times a chunk of the program has to be repeated, </a:t>
            </a:r>
            <a:r>
              <a:rPr lang="en-GB" sz="2200" dirty="0" err="1" smtClean="0">
                <a:solidFill>
                  <a:schemeClr val="bg1"/>
                </a:solidFill>
              </a:rPr>
              <a:t>eg</a:t>
            </a:r>
            <a:r>
              <a:rPr lang="en-GB" sz="2200" dirty="0" smtClean="0">
                <a:solidFill>
                  <a:schemeClr val="bg1"/>
                </a:solidFill>
              </a:rPr>
              <a:t> if you had a class of 20 pupils the fixed loop might look like this:</a:t>
            </a:r>
          </a:p>
          <a:p>
            <a:pPr marL="0" indent="0">
              <a:buNone/>
            </a:pPr>
            <a:r>
              <a:rPr lang="en-GB" sz="1800" b="1" dirty="0" smtClean="0">
                <a:solidFill>
                  <a:schemeClr val="bg1"/>
                </a:solidFill>
              </a:rPr>
              <a:t>	FOR pupil 1 to 20 DO</a:t>
            </a:r>
          </a:p>
          <a:p>
            <a:pPr marL="0" indent="0">
              <a:buNone/>
            </a:pPr>
            <a:r>
              <a:rPr lang="en-GB" sz="1800" b="1" dirty="0" smtClean="0">
                <a:solidFill>
                  <a:schemeClr val="bg1"/>
                </a:solidFill>
              </a:rPr>
              <a:t>	INPUT “Please enter the pupil’s name”,</a:t>
            </a:r>
            <a:r>
              <a:rPr lang="en-GB" sz="1800" b="1" dirty="0" err="1" smtClean="0">
                <a:solidFill>
                  <a:schemeClr val="bg1"/>
                </a:solidFill>
              </a:rPr>
              <a:t>pupil_name</a:t>
            </a:r>
            <a:endParaRPr lang="en-GB" sz="1800" b="1" dirty="0" smtClean="0">
              <a:solidFill>
                <a:schemeClr val="bg1"/>
              </a:solidFill>
            </a:endParaRPr>
          </a:p>
          <a:p>
            <a:pPr marL="0" indent="0">
              <a:buNone/>
            </a:pPr>
            <a:r>
              <a:rPr lang="en-GB" sz="1800" b="1" dirty="0" smtClean="0">
                <a:solidFill>
                  <a:schemeClr val="bg1"/>
                </a:solidFill>
              </a:rPr>
              <a:t>	ENDFOR pupil</a:t>
            </a:r>
          </a:p>
          <a:p>
            <a:pPr marL="0" indent="0">
              <a:buNone/>
            </a:pPr>
            <a:r>
              <a:rPr lang="en-GB" sz="2200" dirty="0" smtClean="0">
                <a:solidFill>
                  <a:schemeClr val="bg1"/>
                </a:solidFill>
              </a:rPr>
              <a:t>The </a:t>
            </a:r>
            <a:r>
              <a:rPr lang="en-GB" sz="2200" b="1" dirty="0" smtClean="0">
                <a:solidFill>
                  <a:srgbClr val="7030A0"/>
                </a:solidFill>
              </a:rPr>
              <a:t>fixed loop </a:t>
            </a:r>
            <a:r>
              <a:rPr lang="en-GB" sz="2200" dirty="0" smtClean="0">
                <a:solidFill>
                  <a:schemeClr val="bg1"/>
                </a:solidFill>
              </a:rPr>
              <a:t>is controlled by a </a:t>
            </a:r>
            <a:r>
              <a:rPr lang="en-GB" sz="2200" b="1" dirty="0" smtClean="0">
                <a:solidFill>
                  <a:srgbClr val="7030A0"/>
                </a:solidFill>
              </a:rPr>
              <a:t>loop counter </a:t>
            </a:r>
            <a:r>
              <a:rPr lang="en-GB" sz="2200" dirty="0" smtClean="0">
                <a:solidFill>
                  <a:schemeClr val="bg1"/>
                </a:solidFill>
              </a:rPr>
              <a:t>to count the number of times the loop has to be repeated.</a:t>
            </a:r>
            <a:endParaRPr lang="en-GB" sz="2200" dirty="0">
              <a:solidFill>
                <a:srgbClr val="7030A0"/>
              </a:solidFill>
            </a:endParaRPr>
          </a:p>
        </p:txBody>
      </p:sp>
      <p:pic>
        <p:nvPicPr>
          <p:cNvPr id="1026" name="Picture 2" descr="C:\Users\mfeldman139\AppData\Local\Microsoft\Windows\Temporary Internet Files\Content.IE5\IHPE1ICW\MC90033989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4" y="3526643"/>
            <a:ext cx="1717576" cy="939193"/>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Home 5">
            <a:hlinkClick r:id="rId3"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914654713"/>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a:bodyPr>
          <a:lstStyle/>
          <a:p>
            <a:pPr marL="0" indent="0">
              <a:buNone/>
            </a:pPr>
            <a:r>
              <a:rPr lang="en-GB" sz="2200" b="1" dirty="0" smtClean="0">
                <a:solidFill>
                  <a:schemeClr val="bg1"/>
                </a:solidFill>
              </a:rPr>
              <a:t>CONTROL -  The basic control structures used in HLL procedural languages are </a:t>
            </a:r>
            <a:r>
              <a:rPr lang="en-GB" sz="2200" b="1" dirty="0" smtClean="0">
                <a:solidFill>
                  <a:srgbClr val="7030A0"/>
                </a:solidFill>
              </a:rPr>
              <a:t>sequence, selection &amp; repetition</a:t>
            </a:r>
            <a:r>
              <a:rPr lang="en-GB" sz="2200" b="1" dirty="0" smtClean="0">
                <a:solidFill>
                  <a:schemeClr val="bg1"/>
                </a:solidFill>
              </a:rPr>
              <a:t>.</a:t>
            </a:r>
          </a:p>
          <a:p>
            <a:pPr marL="0" indent="0">
              <a:buNone/>
            </a:pPr>
            <a:r>
              <a:rPr lang="en-GB" sz="2200" b="1" dirty="0" smtClean="0">
                <a:solidFill>
                  <a:schemeClr val="bg1"/>
                </a:solidFill>
              </a:rPr>
              <a:t> </a:t>
            </a:r>
            <a:r>
              <a:rPr lang="en-GB" sz="2200" b="1" dirty="0" smtClean="0">
                <a:solidFill>
                  <a:srgbClr val="7030A0"/>
                </a:solidFill>
              </a:rPr>
              <a:t>REPETITION</a:t>
            </a:r>
            <a:r>
              <a:rPr lang="en-GB" sz="2200" b="1" dirty="0" smtClean="0">
                <a:solidFill>
                  <a:schemeClr val="bg1"/>
                </a:solidFill>
              </a:rPr>
              <a:t> </a:t>
            </a:r>
            <a:r>
              <a:rPr lang="en-GB" sz="2200" dirty="0" smtClean="0">
                <a:solidFill>
                  <a:schemeClr val="bg1"/>
                </a:solidFill>
              </a:rPr>
              <a:t>– means repeating an action over and over again – by using either a </a:t>
            </a:r>
            <a:r>
              <a:rPr lang="en-GB" sz="2200" b="1" dirty="0" smtClean="0">
                <a:solidFill>
                  <a:srgbClr val="7030A0"/>
                </a:solidFill>
              </a:rPr>
              <a:t>fixed or conditional loop.</a:t>
            </a:r>
          </a:p>
          <a:p>
            <a:pPr marL="0" indent="0">
              <a:buNone/>
            </a:pPr>
            <a:r>
              <a:rPr lang="en-GB" sz="2200" b="1" dirty="0" smtClean="0">
                <a:solidFill>
                  <a:srgbClr val="7030A0"/>
                </a:solidFill>
              </a:rPr>
              <a:t>CONDITIONAL LOOPS </a:t>
            </a:r>
            <a:r>
              <a:rPr lang="en-GB" sz="2200" dirty="0" smtClean="0">
                <a:solidFill>
                  <a:schemeClr val="bg1"/>
                </a:solidFill>
              </a:rPr>
              <a:t>– are used when it is not known in advance how many times the loop will have to be repeated, </a:t>
            </a:r>
            <a:r>
              <a:rPr lang="en-GB" sz="2200" dirty="0" err="1" smtClean="0">
                <a:solidFill>
                  <a:schemeClr val="bg1"/>
                </a:solidFill>
              </a:rPr>
              <a:t>ie</a:t>
            </a:r>
            <a:r>
              <a:rPr lang="en-GB" sz="2200" dirty="0" smtClean="0">
                <a:solidFill>
                  <a:schemeClr val="bg1"/>
                </a:solidFill>
              </a:rPr>
              <a:t> </a:t>
            </a:r>
            <a:r>
              <a:rPr lang="en-GB" sz="2200" b="1" dirty="0" smtClean="0">
                <a:solidFill>
                  <a:schemeClr val="bg1"/>
                </a:solidFill>
              </a:rPr>
              <a:t>because a condition has to be met before the program will proceed on to it’s next part, </a:t>
            </a:r>
            <a:r>
              <a:rPr lang="en-GB" sz="2200" b="1" dirty="0" smtClean="0">
                <a:solidFill>
                  <a:srgbClr val="7030A0"/>
                </a:solidFill>
              </a:rPr>
              <a:t>(conditional loop), </a:t>
            </a:r>
            <a:r>
              <a:rPr lang="en-GB" sz="2200" b="1" dirty="0" smtClean="0">
                <a:solidFill>
                  <a:schemeClr val="bg1"/>
                </a:solidFill>
              </a:rPr>
              <a:t>for example:</a:t>
            </a:r>
          </a:p>
          <a:p>
            <a:pPr marL="0" indent="0">
              <a:buNone/>
            </a:pPr>
            <a:r>
              <a:rPr lang="en-GB" sz="1800" b="1" dirty="0" smtClean="0">
                <a:solidFill>
                  <a:schemeClr val="bg1"/>
                </a:solidFill>
              </a:rPr>
              <a:t>	INPUT “Please enter an age (11-18)”,age</a:t>
            </a:r>
          </a:p>
          <a:p>
            <a:pPr marL="0" indent="0">
              <a:buNone/>
            </a:pPr>
            <a:r>
              <a:rPr lang="en-GB" sz="1800" b="1" dirty="0" smtClean="0">
                <a:solidFill>
                  <a:schemeClr val="bg1"/>
                </a:solidFill>
              </a:rPr>
              <a:t>	WHILE age &lt;11 OR age &gt;18 THEN</a:t>
            </a:r>
          </a:p>
          <a:p>
            <a:pPr marL="0" indent="0">
              <a:buNone/>
            </a:pPr>
            <a:r>
              <a:rPr lang="en-GB" sz="1800" b="1" dirty="0" smtClean="0">
                <a:solidFill>
                  <a:schemeClr val="bg1"/>
                </a:solidFill>
              </a:rPr>
              <a:t>	PRINT “You must enter an age between 11-18”</a:t>
            </a:r>
          </a:p>
          <a:p>
            <a:pPr marL="0" indent="0">
              <a:buNone/>
            </a:pPr>
            <a:r>
              <a:rPr lang="en-GB" sz="1800" b="1" dirty="0" smtClean="0">
                <a:solidFill>
                  <a:schemeClr val="bg1"/>
                </a:solidFill>
              </a:rPr>
              <a:t>	INPUT “Please enter an age (11-18”),age</a:t>
            </a:r>
            <a:endParaRPr lang="en-GB" sz="1800" b="1" dirty="0" smtClean="0">
              <a:solidFill>
                <a:srgbClr val="7030A0"/>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7496214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4247317"/>
          </a:xfrm>
          <a:prstGeom prst="rect">
            <a:avLst/>
          </a:prstGeom>
          <a:noFill/>
        </p:spPr>
        <p:txBody>
          <a:bodyPr wrap="square" rtlCol="0">
            <a:spAutoFit/>
          </a:bodyPr>
          <a:lstStyle/>
          <a:p>
            <a:r>
              <a:rPr lang="en-GB" b="1" dirty="0" smtClean="0">
                <a:solidFill>
                  <a:prstClr val="white"/>
                </a:solidFill>
              </a:rPr>
              <a:t>L</a:t>
            </a:r>
          </a:p>
          <a:p>
            <a:endParaRPr lang="en-GB" b="1" dirty="0">
              <a:solidFill>
                <a:prstClr val="white"/>
              </a:solidFill>
            </a:endParaRPr>
          </a:p>
          <a:p>
            <a:r>
              <a:rPr lang="en-GB" b="1" dirty="0" smtClean="0">
                <a:solidFill>
                  <a:prstClr val="white"/>
                </a:solidFill>
                <a:hlinkClick r:id="rId2" action="ppaction://hlinksldjump"/>
              </a:rPr>
              <a:t>Laptop Computer</a:t>
            </a:r>
            <a:endParaRPr lang="en-GB" b="1" dirty="0" smtClean="0">
              <a:solidFill>
                <a:prstClr val="white"/>
              </a:solidFill>
            </a:endParaRPr>
          </a:p>
          <a:p>
            <a:r>
              <a:rPr lang="en-GB" b="1" dirty="0" smtClean="0">
                <a:solidFill>
                  <a:prstClr val="white"/>
                </a:solidFill>
                <a:hlinkClick r:id="rId3" action="ppaction://hlinksldjump"/>
              </a:rPr>
              <a:t>Language Constructs (HLL)</a:t>
            </a:r>
            <a:endParaRPr lang="en-GB" b="1" dirty="0" smtClean="0">
              <a:solidFill>
                <a:prstClr val="white"/>
              </a:solidFill>
            </a:endParaRPr>
          </a:p>
          <a:p>
            <a:r>
              <a:rPr lang="en-GB" b="1" dirty="0" smtClean="0">
                <a:solidFill>
                  <a:prstClr val="white"/>
                </a:solidFill>
                <a:hlinkClick r:id="rId4" action="ppaction://hlinksldjump"/>
              </a:rPr>
              <a:t>Laser Printer</a:t>
            </a:r>
            <a:endParaRPr lang="en-GB" b="1" dirty="0" smtClean="0">
              <a:solidFill>
                <a:prstClr val="white"/>
              </a:solidFill>
            </a:endParaRPr>
          </a:p>
          <a:p>
            <a:r>
              <a:rPr lang="en-GB" b="1" dirty="0" smtClean="0">
                <a:solidFill>
                  <a:prstClr val="white"/>
                </a:solidFill>
                <a:hlinkClick r:id="rId5" action="ppaction://hlinksldjump"/>
              </a:rPr>
              <a:t>Local Area Network (LAN)</a:t>
            </a:r>
            <a:endParaRPr lang="en-GB" b="1" dirty="0" smtClean="0">
              <a:solidFill>
                <a:prstClr val="white"/>
              </a:solidFill>
            </a:endParaRPr>
          </a:p>
          <a:p>
            <a:r>
              <a:rPr lang="en-GB" b="1" dirty="0" smtClean="0">
                <a:solidFill>
                  <a:prstClr val="white"/>
                </a:solidFill>
                <a:hlinkClick r:id="rId6" action="ppaction://hlinksldjump"/>
              </a:rPr>
              <a:t>Local Storage</a:t>
            </a:r>
            <a:endParaRPr lang="en-GB" b="1" dirty="0" smtClean="0">
              <a:solidFill>
                <a:prstClr val="white"/>
              </a:solidFill>
            </a:endParaRPr>
          </a:p>
          <a:p>
            <a:r>
              <a:rPr lang="en-GB" b="1" dirty="0" smtClean="0">
                <a:solidFill>
                  <a:prstClr val="white"/>
                </a:solidFill>
                <a:hlinkClick r:id="rId7" action="ppaction://hlinksldjump"/>
              </a:rPr>
              <a:t>Logical Operators</a:t>
            </a:r>
            <a:endParaRPr lang="en-GB" b="1" dirty="0" smtClean="0">
              <a:solidFill>
                <a:prstClr val="white"/>
              </a:solidFill>
            </a:endParaRPr>
          </a:p>
          <a:p>
            <a:r>
              <a:rPr lang="en-GB" b="1" dirty="0" smtClean="0">
                <a:solidFill>
                  <a:prstClr val="white"/>
                </a:solidFill>
                <a:hlinkClick r:id="rId8" action="ppaction://hlinksldjump"/>
              </a:rPr>
              <a:t>Lossless Compression (.gif)</a:t>
            </a:r>
            <a:endParaRPr lang="en-GB" b="1" dirty="0" smtClean="0">
              <a:solidFill>
                <a:prstClr val="white"/>
              </a:solidFill>
            </a:endParaRPr>
          </a:p>
          <a:p>
            <a:r>
              <a:rPr lang="en-GB" b="1" dirty="0" smtClean="0">
                <a:solidFill>
                  <a:prstClr val="white"/>
                </a:solidFill>
                <a:hlinkClick r:id="rId9" action="ppaction://hlinksldjump"/>
              </a:rPr>
              <a:t>Lossy Compression (.jpeg)</a:t>
            </a:r>
            <a:endParaRPr lang="en-GB" b="1" dirty="0" smtClean="0">
              <a:solidFill>
                <a:prstClr val="white"/>
              </a:solidFill>
            </a:endParaRPr>
          </a:p>
          <a:p>
            <a:r>
              <a:rPr lang="en-GB" b="1" dirty="0" smtClean="0">
                <a:solidFill>
                  <a:prstClr val="white"/>
                </a:solidFill>
                <a:hlinkClick r:id="rId10" action="ppaction://hlinksldjump"/>
              </a:rPr>
              <a:t>Lossless Compression (.wav)</a:t>
            </a:r>
            <a:endParaRPr lang="en-GB" b="1" dirty="0" smtClean="0">
              <a:solidFill>
                <a:prstClr val="white"/>
              </a:solidFill>
            </a:endParaRPr>
          </a:p>
          <a:p>
            <a:r>
              <a:rPr lang="en-GB" b="1" dirty="0" smtClean="0">
                <a:solidFill>
                  <a:prstClr val="white"/>
                </a:solidFill>
                <a:hlinkClick r:id="rId11" action="ppaction://hlinksldjump"/>
              </a:rPr>
              <a:t>Lossy Compression (.mp3)</a:t>
            </a:r>
            <a:endParaRPr lang="en-GB" b="1" dirty="0" smtClean="0">
              <a:solidFill>
                <a:prstClr val="white"/>
              </a:solidFill>
            </a:endParaRPr>
          </a:p>
          <a:p>
            <a:r>
              <a:rPr lang="en-GB" b="1" dirty="0" smtClean="0">
                <a:solidFill>
                  <a:prstClr val="white"/>
                </a:solidFill>
                <a:hlinkClick r:id="rId12" action="ppaction://hlinksldjump"/>
              </a:rPr>
              <a:t>Lossy Compression (.mpeg)</a:t>
            </a:r>
            <a:endParaRPr lang="en-GB" b="1" dirty="0" smtClean="0">
              <a:solidFill>
                <a:prstClr val="white"/>
              </a:solidFill>
            </a:endParaRPr>
          </a:p>
          <a:p>
            <a:r>
              <a:rPr lang="en-GB" b="1" dirty="0" smtClean="0">
                <a:solidFill>
                  <a:prstClr val="white"/>
                </a:solidFill>
                <a:hlinkClick r:id="rId13" action="ppaction://hlinksldjump"/>
              </a:rPr>
              <a:t>Loudspeakers</a:t>
            </a:r>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14"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198710899"/>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48581" y="1578562"/>
            <a:ext cx="5807595" cy="4525963"/>
          </a:xfrm>
        </p:spPr>
        <p:txBody>
          <a:bodyPr>
            <a:normAutofit/>
          </a:bodyPr>
          <a:lstStyle/>
          <a:p>
            <a:pPr marL="0" indent="0">
              <a:buNone/>
            </a:pPr>
            <a:r>
              <a:rPr lang="en-GB" sz="2400" b="1" dirty="0" smtClean="0">
                <a:solidFill>
                  <a:srgbClr val="7030A0"/>
                </a:solidFill>
              </a:rPr>
              <a:t>NESTED LOOPS </a:t>
            </a:r>
            <a:r>
              <a:rPr lang="en-GB" sz="2400" dirty="0" smtClean="0">
                <a:solidFill>
                  <a:schemeClr val="bg1"/>
                </a:solidFill>
              </a:rPr>
              <a:t>– are loops </a:t>
            </a:r>
            <a:r>
              <a:rPr lang="en-GB" sz="2400" b="1" dirty="0" smtClean="0">
                <a:solidFill>
                  <a:srgbClr val="7030A0"/>
                </a:solidFill>
              </a:rPr>
              <a:t>which are placed </a:t>
            </a:r>
            <a:r>
              <a:rPr lang="en-GB" sz="2400" b="1" dirty="0" smtClean="0">
                <a:solidFill>
                  <a:schemeClr val="bg1"/>
                </a:solidFill>
              </a:rPr>
              <a:t>inside</a:t>
            </a:r>
            <a:r>
              <a:rPr lang="en-GB" sz="2400" b="1" dirty="0" smtClean="0">
                <a:solidFill>
                  <a:srgbClr val="7030A0"/>
                </a:solidFill>
              </a:rPr>
              <a:t> another loop.</a:t>
            </a:r>
          </a:p>
          <a:p>
            <a:pPr marL="0" indent="0">
              <a:buNone/>
            </a:pPr>
            <a:endParaRPr lang="en-GB" sz="2400" b="1" dirty="0">
              <a:solidFill>
                <a:schemeClr val="bg1"/>
              </a:solidFill>
            </a:endParaRPr>
          </a:p>
          <a:p>
            <a:pPr marL="0" indent="0">
              <a:buNone/>
            </a:pPr>
            <a:r>
              <a:rPr lang="en-GB" sz="2400" dirty="0" smtClean="0">
                <a:solidFill>
                  <a:schemeClr val="bg1"/>
                </a:solidFill>
              </a:rPr>
              <a:t>A </a:t>
            </a:r>
            <a:r>
              <a:rPr lang="en-GB" sz="2400" b="1" dirty="0" smtClean="0">
                <a:solidFill>
                  <a:srgbClr val="7030A0"/>
                </a:solidFill>
              </a:rPr>
              <a:t>nested loop </a:t>
            </a:r>
            <a:r>
              <a:rPr lang="en-GB" sz="2400" b="1" dirty="0" smtClean="0">
                <a:solidFill>
                  <a:schemeClr val="bg1"/>
                </a:solidFill>
              </a:rPr>
              <a:t>could be either a conditional loop or a fixed loop.</a:t>
            </a:r>
            <a:endParaRPr lang="en-GB" sz="2400" b="1" dirty="0" smtClean="0">
              <a:solidFill>
                <a:srgbClr val="7030A0"/>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2050" name="Picture 2" descr="C:\Users\mfeldman139\AppData\Local\Microsoft\Windows\Temporary Internet Files\Content.IE5\3X6TPWJW\MC90002143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22651" y="2924944"/>
            <a:ext cx="2956031" cy="1553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4323236"/>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lnSpcReduction="10000"/>
          </a:bodyPr>
          <a:lstStyle/>
          <a:p>
            <a:pPr marL="0" indent="0">
              <a:buNone/>
            </a:pPr>
            <a:r>
              <a:rPr lang="en-GB" sz="2200" b="1" dirty="0" smtClean="0">
                <a:solidFill>
                  <a:srgbClr val="7030A0"/>
                </a:solidFill>
              </a:rPr>
              <a:t>DATA STORAGE – ARRAYS</a:t>
            </a:r>
          </a:p>
          <a:p>
            <a:pPr marL="0" indent="0">
              <a:buNone/>
            </a:pPr>
            <a:r>
              <a:rPr lang="en-GB" sz="2200" dirty="0" smtClean="0">
                <a:solidFill>
                  <a:schemeClr val="bg1"/>
                </a:solidFill>
              </a:rPr>
              <a:t>When </a:t>
            </a:r>
            <a:r>
              <a:rPr lang="en-GB" sz="2200" b="1" dirty="0" smtClean="0">
                <a:solidFill>
                  <a:schemeClr val="bg1"/>
                </a:solidFill>
              </a:rPr>
              <a:t>a set of date items of the same type</a:t>
            </a:r>
            <a:r>
              <a:rPr lang="en-GB" sz="2200" dirty="0" smtClean="0">
                <a:solidFill>
                  <a:schemeClr val="bg1"/>
                </a:solidFill>
              </a:rPr>
              <a:t>, (</a:t>
            </a:r>
            <a:r>
              <a:rPr lang="en-GB" sz="2200" dirty="0" err="1" smtClean="0">
                <a:solidFill>
                  <a:schemeClr val="bg1"/>
                </a:solidFill>
              </a:rPr>
              <a:t>eg</a:t>
            </a:r>
            <a:r>
              <a:rPr lang="en-GB" sz="2200" dirty="0" smtClean="0">
                <a:solidFill>
                  <a:schemeClr val="bg1"/>
                </a:solidFill>
              </a:rPr>
              <a:t> people’s names), are grouped together using </a:t>
            </a:r>
            <a:r>
              <a:rPr lang="en-GB" sz="2200" b="1" dirty="0" smtClean="0">
                <a:solidFill>
                  <a:schemeClr val="bg1"/>
                </a:solidFill>
              </a:rPr>
              <a:t>a single variable name(</a:t>
            </a:r>
            <a:r>
              <a:rPr lang="en-GB" sz="2200" b="1" dirty="0" err="1" smtClean="0">
                <a:solidFill>
                  <a:schemeClr val="bg1"/>
                </a:solidFill>
              </a:rPr>
              <a:t>eg</a:t>
            </a:r>
            <a:r>
              <a:rPr lang="en-GB" sz="2200" b="1" dirty="0" smtClean="0">
                <a:solidFill>
                  <a:schemeClr val="bg1"/>
                </a:solidFill>
              </a:rPr>
              <a:t> </a:t>
            </a:r>
            <a:r>
              <a:rPr lang="en-GB" sz="2200" dirty="0" smtClean="0">
                <a:solidFill>
                  <a:schemeClr val="bg1"/>
                </a:solidFill>
              </a:rPr>
              <a:t>names) – this is called an </a:t>
            </a:r>
            <a:r>
              <a:rPr lang="en-GB" sz="2200" b="1" dirty="0" smtClean="0">
                <a:solidFill>
                  <a:srgbClr val="7030A0"/>
                </a:solidFill>
              </a:rPr>
              <a:t>array.  </a:t>
            </a:r>
            <a:r>
              <a:rPr lang="en-GB" sz="2200" dirty="0" smtClean="0">
                <a:solidFill>
                  <a:schemeClr val="bg1"/>
                </a:solidFill>
              </a:rPr>
              <a:t>Each </a:t>
            </a:r>
            <a:r>
              <a:rPr lang="en-GB" sz="2200" b="1" dirty="0" smtClean="0">
                <a:solidFill>
                  <a:srgbClr val="7030A0"/>
                </a:solidFill>
              </a:rPr>
              <a:t>part or element of an array </a:t>
            </a:r>
            <a:r>
              <a:rPr lang="en-GB" sz="2200" dirty="0" smtClean="0">
                <a:solidFill>
                  <a:schemeClr val="bg1"/>
                </a:solidFill>
              </a:rPr>
              <a:t>can be identified by the </a:t>
            </a:r>
            <a:r>
              <a:rPr lang="en-GB" sz="2200" b="1" dirty="0" smtClean="0">
                <a:solidFill>
                  <a:srgbClr val="7030A0"/>
                </a:solidFill>
              </a:rPr>
              <a:t>variable name and subscript</a:t>
            </a:r>
            <a:r>
              <a:rPr lang="en-GB" sz="2200" dirty="0" smtClean="0">
                <a:solidFill>
                  <a:schemeClr val="bg1"/>
                </a:solidFill>
              </a:rPr>
              <a:t>, using names as example:</a:t>
            </a:r>
          </a:p>
          <a:p>
            <a:pPr marL="0" indent="0">
              <a:buNone/>
            </a:pPr>
            <a:r>
              <a:rPr lang="en-GB" sz="2200" dirty="0" smtClean="0">
                <a:solidFill>
                  <a:schemeClr val="bg1"/>
                </a:solidFill>
              </a:rPr>
              <a:t>	</a:t>
            </a:r>
            <a:r>
              <a:rPr lang="en-GB" sz="1800" dirty="0" smtClean="0">
                <a:solidFill>
                  <a:schemeClr val="bg1"/>
                </a:solidFill>
              </a:rPr>
              <a:t>names (1) – Matthew</a:t>
            </a:r>
          </a:p>
          <a:p>
            <a:pPr marL="0" indent="0">
              <a:buNone/>
            </a:pPr>
            <a:r>
              <a:rPr lang="en-GB" sz="1800" dirty="0" smtClean="0">
                <a:solidFill>
                  <a:schemeClr val="bg1"/>
                </a:solidFill>
              </a:rPr>
              <a:t>	names (2) – Mark</a:t>
            </a:r>
          </a:p>
          <a:p>
            <a:pPr marL="0" indent="0">
              <a:buNone/>
            </a:pPr>
            <a:r>
              <a:rPr lang="en-GB" sz="1800" dirty="0" smtClean="0">
                <a:solidFill>
                  <a:schemeClr val="bg1"/>
                </a:solidFill>
              </a:rPr>
              <a:t>	names (3) – Luke</a:t>
            </a:r>
          </a:p>
          <a:p>
            <a:pPr marL="0" indent="0">
              <a:buNone/>
            </a:pPr>
            <a:r>
              <a:rPr lang="en-GB" sz="1800" dirty="0" smtClean="0">
                <a:solidFill>
                  <a:schemeClr val="bg1"/>
                </a:solidFill>
              </a:rPr>
              <a:t>	names (4) – John</a:t>
            </a:r>
          </a:p>
          <a:p>
            <a:pPr marL="0" indent="0">
              <a:buNone/>
            </a:pPr>
            <a:r>
              <a:rPr lang="en-GB" sz="1800" dirty="0">
                <a:solidFill>
                  <a:schemeClr val="bg1"/>
                </a:solidFill>
              </a:rPr>
              <a:t>	</a:t>
            </a:r>
            <a:r>
              <a:rPr lang="en-GB" sz="1800" dirty="0" smtClean="0">
                <a:solidFill>
                  <a:schemeClr val="bg1"/>
                </a:solidFill>
              </a:rPr>
              <a:t>names (5) - Moses</a:t>
            </a:r>
          </a:p>
          <a:p>
            <a:pPr marL="0" indent="0">
              <a:buNone/>
            </a:pPr>
            <a:r>
              <a:rPr lang="en-GB" sz="2200" dirty="0" smtClean="0">
                <a:solidFill>
                  <a:schemeClr val="bg1"/>
                </a:solidFill>
              </a:rPr>
              <a:t>In this example, the </a:t>
            </a:r>
            <a:r>
              <a:rPr lang="en-GB" sz="2200" b="1" dirty="0" smtClean="0">
                <a:solidFill>
                  <a:srgbClr val="7030A0"/>
                </a:solidFill>
              </a:rPr>
              <a:t>array has 5 parts </a:t>
            </a:r>
            <a:r>
              <a:rPr lang="en-GB" sz="2200" dirty="0" smtClean="0">
                <a:solidFill>
                  <a:schemeClr val="bg1"/>
                </a:solidFill>
              </a:rPr>
              <a:t>– the first element in the array is Matthew and the fifth element is Moses.</a:t>
            </a:r>
          </a:p>
          <a:p>
            <a:pPr marL="0" indent="0">
              <a:buNone/>
            </a:pPr>
            <a:endParaRPr lang="en-GB" sz="2200" dirty="0" smtClean="0">
              <a:solidFill>
                <a:schemeClr val="bg1"/>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417992213"/>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lnSpcReduction="10000"/>
          </a:bodyPr>
          <a:lstStyle/>
          <a:p>
            <a:pPr marL="0" indent="0">
              <a:buNone/>
            </a:pPr>
            <a:r>
              <a:rPr lang="en-GB" sz="2200" b="1" dirty="0" smtClean="0">
                <a:solidFill>
                  <a:srgbClr val="7030A0"/>
                </a:solidFill>
              </a:rPr>
              <a:t>DATA STORAGE – ARRAYS</a:t>
            </a:r>
          </a:p>
          <a:p>
            <a:pPr marL="0" indent="0">
              <a:buNone/>
            </a:pPr>
            <a:r>
              <a:rPr lang="en-GB" sz="2200" dirty="0" smtClean="0">
                <a:solidFill>
                  <a:schemeClr val="bg1"/>
                </a:solidFill>
              </a:rPr>
              <a:t>Using </a:t>
            </a:r>
            <a:r>
              <a:rPr lang="en-GB" sz="2200" b="1" dirty="0" smtClean="0">
                <a:solidFill>
                  <a:srgbClr val="7030A0"/>
                </a:solidFill>
              </a:rPr>
              <a:t>arrays</a:t>
            </a:r>
            <a:r>
              <a:rPr lang="en-GB" sz="2200" dirty="0" smtClean="0">
                <a:solidFill>
                  <a:schemeClr val="bg1"/>
                </a:solidFill>
              </a:rPr>
              <a:t> lets us take in and store a large amount of the same type of data, </a:t>
            </a:r>
            <a:r>
              <a:rPr lang="en-GB" sz="2200" dirty="0" err="1" smtClean="0">
                <a:solidFill>
                  <a:schemeClr val="bg1"/>
                </a:solidFill>
              </a:rPr>
              <a:t>eg</a:t>
            </a:r>
            <a:r>
              <a:rPr lang="en-GB" sz="2200" dirty="0" smtClean="0">
                <a:solidFill>
                  <a:schemeClr val="bg1"/>
                </a:solidFill>
              </a:rPr>
              <a:t> names, marks </a:t>
            </a:r>
            <a:r>
              <a:rPr lang="en-GB" sz="2200" dirty="0" err="1" smtClean="0">
                <a:solidFill>
                  <a:schemeClr val="bg1"/>
                </a:solidFill>
              </a:rPr>
              <a:t>etc</a:t>
            </a:r>
            <a:r>
              <a:rPr lang="en-GB" sz="2200" dirty="0">
                <a:solidFill>
                  <a:schemeClr val="bg1"/>
                </a:solidFill>
              </a:rPr>
              <a:t> </a:t>
            </a:r>
            <a:r>
              <a:rPr lang="en-GB" sz="2200" dirty="0" smtClean="0">
                <a:solidFill>
                  <a:schemeClr val="bg1"/>
                </a:solidFill>
              </a:rPr>
              <a:t>– </a:t>
            </a:r>
            <a:r>
              <a:rPr lang="en-GB" sz="2200" b="1" dirty="0" smtClean="0">
                <a:solidFill>
                  <a:schemeClr val="bg1"/>
                </a:solidFill>
              </a:rPr>
              <a:t>without having to repeat the input line(s) again and again.</a:t>
            </a:r>
          </a:p>
          <a:p>
            <a:pPr marL="0" indent="0">
              <a:buNone/>
            </a:pPr>
            <a:endParaRPr lang="en-GB" sz="2200" dirty="0">
              <a:solidFill>
                <a:schemeClr val="bg1"/>
              </a:solidFill>
            </a:endParaRPr>
          </a:p>
          <a:p>
            <a:pPr marL="0" indent="0">
              <a:buNone/>
            </a:pPr>
            <a:r>
              <a:rPr lang="en-GB" sz="2200" dirty="0" smtClean="0">
                <a:solidFill>
                  <a:schemeClr val="bg1"/>
                </a:solidFill>
              </a:rPr>
              <a:t>Before we can start using an </a:t>
            </a:r>
            <a:r>
              <a:rPr lang="en-GB" sz="2200" b="1" dirty="0" smtClean="0">
                <a:solidFill>
                  <a:srgbClr val="7030A0"/>
                </a:solidFill>
              </a:rPr>
              <a:t>array</a:t>
            </a:r>
            <a:r>
              <a:rPr lang="en-GB" sz="2200" dirty="0" smtClean="0">
                <a:solidFill>
                  <a:schemeClr val="bg1"/>
                </a:solidFill>
              </a:rPr>
              <a:t>, we must first </a:t>
            </a:r>
            <a:r>
              <a:rPr lang="en-GB" sz="2200" b="1" dirty="0" smtClean="0">
                <a:solidFill>
                  <a:srgbClr val="7030A0"/>
                </a:solidFill>
              </a:rPr>
              <a:t>declare the array name and it’s size</a:t>
            </a:r>
            <a:r>
              <a:rPr lang="en-GB" sz="2200" dirty="0" smtClean="0">
                <a:solidFill>
                  <a:schemeClr val="bg1"/>
                </a:solidFill>
              </a:rPr>
              <a:t>, so that the correct amount of memory space for the array can be allocated, for example, for an array to take in and store the names and marks of 5 class members:</a:t>
            </a:r>
          </a:p>
          <a:p>
            <a:pPr marL="0" indent="0">
              <a:buNone/>
            </a:pPr>
            <a:r>
              <a:rPr lang="en-GB" sz="2200" dirty="0">
                <a:solidFill>
                  <a:schemeClr val="bg1"/>
                </a:solidFill>
              </a:rPr>
              <a:t>	</a:t>
            </a:r>
            <a:r>
              <a:rPr lang="en-GB" sz="2200" b="1" dirty="0" smtClean="0">
                <a:solidFill>
                  <a:schemeClr val="bg1"/>
                </a:solidFill>
              </a:rPr>
              <a:t>DIM names(5) OF 10, mark (5) of 10</a:t>
            </a:r>
          </a:p>
          <a:p>
            <a:pPr marL="0" indent="0">
              <a:buNone/>
            </a:pPr>
            <a:endParaRPr lang="en-GB" sz="2200" dirty="0" smtClean="0">
              <a:solidFill>
                <a:schemeClr val="bg1"/>
              </a:solidFill>
            </a:endParaRPr>
          </a:p>
          <a:p>
            <a:pPr marL="0" indent="0">
              <a:buNone/>
            </a:pPr>
            <a:r>
              <a:rPr lang="en-GB" sz="2200" dirty="0" smtClean="0">
                <a:solidFill>
                  <a:schemeClr val="bg1"/>
                </a:solidFill>
              </a:rPr>
              <a:t>The really useful thing about an </a:t>
            </a:r>
            <a:r>
              <a:rPr lang="en-GB" sz="2200" b="1" dirty="0" smtClean="0">
                <a:solidFill>
                  <a:srgbClr val="7030A0"/>
                </a:solidFill>
              </a:rPr>
              <a:t>array</a:t>
            </a:r>
            <a:r>
              <a:rPr lang="en-GB" sz="2200" dirty="0" smtClean="0">
                <a:solidFill>
                  <a:schemeClr val="bg1"/>
                </a:solidFill>
              </a:rPr>
              <a:t> is that the program can refer to the whole array at once or to any single element.</a:t>
            </a:r>
          </a:p>
          <a:p>
            <a:pPr marL="0" indent="0">
              <a:buNone/>
            </a:pPr>
            <a:endParaRPr lang="en-GB" sz="2200" dirty="0">
              <a:solidFill>
                <a:schemeClr val="bg1"/>
              </a:solidFill>
            </a:endParaRPr>
          </a:p>
          <a:p>
            <a:pPr marL="0" indent="0">
              <a:buNone/>
            </a:pPr>
            <a:endParaRPr lang="en-GB" sz="2200" dirty="0" smtClean="0">
              <a:solidFill>
                <a:schemeClr val="bg1"/>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812404149"/>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lnSpcReduction="10000"/>
          </a:bodyPr>
          <a:lstStyle/>
          <a:p>
            <a:pPr marL="0" indent="0">
              <a:buNone/>
            </a:pPr>
            <a:r>
              <a:rPr lang="en-GB" sz="2200" b="1" dirty="0" smtClean="0">
                <a:solidFill>
                  <a:srgbClr val="7030A0"/>
                </a:solidFill>
              </a:rPr>
              <a:t>SUBPROGRAMS </a:t>
            </a:r>
            <a:r>
              <a:rPr lang="en-GB" sz="2200" dirty="0" smtClean="0">
                <a:solidFill>
                  <a:srgbClr val="7030A0"/>
                </a:solidFill>
              </a:rPr>
              <a:t>-  </a:t>
            </a:r>
            <a:r>
              <a:rPr lang="en-GB" sz="2200" dirty="0" smtClean="0">
                <a:solidFill>
                  <a:schemeClr val="bg1"/>
                </a:solidFill>
              </a:rPr>
              <a:t>Programs are usually designed and written using </a:t>
            </a:r>
            <a:r>
              <a:rPr lang="en-GB" sz="2200" dirty="0" smtClean="0">
                <a:solidFill>
                  <a:srgbClr val="7030A0"/>
                </a:solidFill>
              </a:rPr>
              <a:t>Top Down, Stepwise Refinement.  </a:t>
            </a:r>
            <a:r>
              <a:rPr lang="en-GB" sz="2200" dirty="0" smtClean="0">
                <a:solidFill>
                  <a:schemeClr val="bg1"/>
                </a:solidFill>
              </a:rPr>
              <a:t>What this means is that we start by identifying the input, process &amp; output of a program and then break each section down into smaller pieces called </a:t>
            </a:r>
            <a:r>
              <a:rPr lang="en-GB" sz="2200" b="1" dirty="0" smtClean="0">
                <a:solidFill>
                  <a:srgbClr val="7030A0"/>
                </a:solidFill>
              </a:rPr>
              <a:t>subprograms</a:t>
            </a:r>
            <a:r>
              <a:rPr lang="en-GB" sz="2200" dirty="0" smtClean="0">
                <a:solidFill>
                  <a:schemeClr val="bg1"/>
                </a:solidFill>
              </a:rPr>
              <a:t>.  These </a:t>
            </a:r>
            <a:r>
              <a:rPr lang="en-GB" sz="2200" b="1" dirty="0" smtClean="0">
                <a:solidFill>
                  <a:srgbClr val="7030A0"/>
                </a:solidFill>
              </a:rPr>
              <a:t>subprograms</a:t>
            </a:r>
            <a:r>
              <a:rPr lang="en-GB" sz="2200" dirty="0" smtClean="0">
                <a:solidFill>
                  <a:schemeClr val="bg1"/>
                </a:solidFill>
              </a:rPr>
              <a:t> will each perform a job in the program.</a:t>
            </a:r>
          </a:p>
          <a:p>
            <a:pPr marL="0" indent="0">
              <a:buNone/>
            </a:pPr>
            <a:r>
              <a:rPr lang="en-GB" sz="2200" b="1" dirty="0" smtClean="0">
                <a:solidFill>
                  <a:srgbClr val="7030A0"/>
                </a:solidFill>
              </a:rPr>
              <a:t>Subprograms </a:t>
            </a:r>
            <a:r>
              <a:rPr lang="en-GB" sz="2200" dirty="0" smtClean="0">
                <a:solidFill>
                  <a:schemeClr val="bg1"/>
                </a:solidFill>
              </a:rPr>
              <a:t>can be either written at the same time as the rest of the program or pre-written and imported from a </a:t>
            </a:r>
            <a:r>
              <a:rPr lang="en-GB" sz="2200" b="1" dirty="0" smtClean="0">
                <a:solidFill>
                  <a:srgbClr val="7030A0"/>
                </a:solidFill>
              </a:rPr>
              <a:t>program library</a:t>
            </a:r>
            <a:r>
              <a:rPr lang="en-GB" sz="2200" dirty="0" smtClean="0">
                <a:solidFill>
                  <a:schemeClr val="bg1"/>
                </a:solidFill>
              </a:rPr>
              <a:t> when needed.  </a:t>
            </a:r>
          </a:p>
          <a:p>
            <a:pPr marL="0" indent="0">
              <a:buNone/>
            </a:pPr>
            <a:r>
              <a:rPr lang="en-GB" sz="2200" dirty="0" smtClean="0">
                <a:solidFill>
                  <a:schemeClr val="bg1"/>
                </a:solidFill>
              </a:rPr>
              <a:t>The advantage of using </a:t>
            </a:r>
            <a:r>
              <a:rPr lang="en-GB" sz="2200" b="1" dirty="0" smtClean="0">
                <a:solidFill>
                  <a:srgbClr val="7030A0"/>
                </a:solidFill>
              </a:rPr>
              <a:t>subprograms</a:t>
            </a:r>
            <a:r>
              <a:rPr lang="en-GB" sz="2200" dirty="0" smtClean="0">
                <a:solidFill>
                  <a:schemeClr val="bg1"/>
                </a:solidFill>
              </a:rPr>
              <a:t> from a </a:t>
            </a:r>
            <a:r>
              <a:rPr lang="en-GB" sz="2200" b="1" dirty="0" smtClean="0">
                <a:solidFill>
                  <a:schemeClr val="bg1"/>
                </a:solidFill>
              </a:rPr>
              <a:t>program library </a:t>
            </a:r>
            <a:r>
              <a:rPr lang="en-GB" sz="2200" dirty="0" smtClean="0">
                <a:solidFill>
                  <a:schemeClr val="bg1"/>
                </a:solidFill>
              </a:rPr>
              <a:t>is that it speeds up the development of a program because they have already been written and pre-tested.</a:t>
            </a:r>
          </a:p>
          <a:p>
            <a:pPr marL="0" indent="0">
              <a:buNone/>
            </a:pPr>
            <a:r>
              <a:rPr lang="en-GB" sz="2200" dirty="0" smtClean="0">
                <a:solidFill>
                  <a:schemeClr val="bg1"/>
                </a:solidFill>
              </a:rPr>
              <a:t>The </a:t>
            </a:r>
            <a:r>
              <a:rPr lang="en-GB" sz="2200" b="1" dirty="0" smtClean="0">
                <a:solidFill>
                  <a:srgbClr val="7030A0"/>
                </a:solidFill>
              </a:rPr>
              <a:t>two types of subprograms </a:t>
            </a:r>
            <a:r>
              <a:rPr lang="en-GB" sz="2200" dirty="0" smtClean="0">
                <a:solidFill>
                  <a:schemeClr val="bg1"/>
                </a:solidFill>
              </a:rPr>
              <a:t>used by HLL procedural languages are </a:t>
            </a:r>
            <a:r>
              <a:rPr lang="en-GB" sz="2200" b="1" dirty="0" smtClean="0">
                <a:solidFill>
                  <a:srgbClr val="7030A0"/>
                </a:solidFill>
              </a:rPr>
              <a:t>functions and procedures</a:t>
            </a:r>
            <a:r>
              <a:rPr lang="en-GB" sz="2200" dirty="0" smtClean="0">
                <a:solidFill>
                  <a:schemeClr val="bg1"/>
                </a:solidFill>
              </a:rPr>
              <a:t>.</a:t>
            </a: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4111339703"/>
      </p:ext>
    </p:extLst>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a:bodyPr>
          <a:lstStyle/>
          <a:p>
            <a:pPr marL="0" indent="0">
              <a:buNone/>
            </a:pPr>
            <a:r>
              <a:rPr lang="en-GB" sz="2200" b="1" dirty="0" smtClean="0">
                <a:solidFill>
                  <a:srgbClr val="7030A0"/>
                </a:solidFill>
              </a:rPr>
              <a:t>FUNCTIONS</a:t>
            </a:r>
            <a:r>
              <a:rPr lang="en-GB" sz="2200" dirty="0" smtClean="0">
                <a:solidFill>
                  <a:schemeClr val="bg1"/>
                </a:solidFill>
              </a:rPr>
              <a:t> – Many programs include </a:t>
            </a:r>
            <a:r>
              <a:rPr lang="en-GB" sz="2200" b="1" dirty="0" smtClean="0">
                <a:solidFill>
                  <a:srgbClr val="7030A0"/>
                </a:solidFill>
              </a:rPr>
              <a:t>pre-defined functions.  </a:t>
            </a:r>
            <a:r>
              <a:rPr lang="en-GB" sz="2200" dirty="0" smtClean="0">
                <a:solidFill>
                  <a:schemeClr val="bg1"/>
                </a:solidFill>
              </a:rPr>
              <a:t>A </a:t>
            </a:r>
            <a:r>
              <a:rPr lang="en-GB" sz="2200" b="1" dirty="0" smtClean="0">
                <a:solidFill>
                  <a:srgbClr val="7030A0"/>
                </a:solidFill>
              </a:rPr>
              <a:t>pre-defined function </a:t>
            </a:r>
            <a:r>
              <a:rPr lang="en-GB" sz="2200" dirty="0" smtClean="0">
                <a:solidFill>
                  <a:schemeClr val="bg1"/>
                </a:solidFill>
              </a:rPr>
              <a:t>is </a:t>
            </a:r>
            <a:r>
              <a:rPr lang="en-GB" sz="2200" b="1" dirty="0" smtClean="0">
                <a:solidFill>
                  <a:schemeClr val="bg1"/>
                </a:solidFill>
              </a:rPr>
              <a:t>a calculation which has been built into the programming language. </a:t>
            </a:r>
          </a:p>
          <a:p>
            <a:pPr marL="0" indent="0">
              <a:buNone/>
            </a:pPr>
            <a:endParaRPr lang="en-GB" sz="2200" b="1" dirty="0">
              <a:solidFill>
                <a:schemeClr val="bg1"/>
              </a:solidFill>
            </a:endParaRPr>
          </a:p>
          <a:p>
            <a:pPr marL="0" indent="0">
              <a:buNone/>
            </a:pPr>
            <a:r>
              <a:rPr lang="en-GB" sz="2200" b="1" dirty="0" smtClean="0">
                <a:solidFill>
                  <a:srgbClr val="7030A0"/>
                </a:solidFill>
              </a:rPr>
              <a:t>Some examples of pre-defined functions: </a:t>
            </a:r>
          </a:p>
          <a:p>
            <a:pPr marL="0" indent="0">
              <a:buNone/>
            </a:pPr>
            <a:r>
              <a:rPr lang="en-GB" sz="2200" b="1" dirty="0" smtClean="0">
                <a:solidFill>
                  <a:schemeClr val="bg1"/>
                </a:solidFill>
              </a:rPr>
              <a:t>INT </a:t>
            </a:r>
            <a:r>
              <a:rPr lang="en-GB" sz="2200" dirty="0" smtClean="0">
                <a:solidFill>
                  <a:schemeClr val="bg1"/>
                </a:solidFill>
              </a:rPr>
              <a:t>takes a number and removes the fractional part, leaving the whole number part.</a:t>
            </a:r>
          </a:p>
          <a:p>
            <a:pPr marL="0" indent="0">
              <a:buNone/>
            </a:pPr>
            <a:r>
              <a:rPr lang="en-GB" sz="2200" b="1" dirty="0" smtClean="0">
                <a:solidFill>
                  <a:schemeClr val="bg1"/>
                </a:solidFill>
              </a:rPr>
              <a:t>ABS </a:t>
            </a:r>
            <a:r>
              <a:rPr lang="en-GB" sz="2200" dirty="0" smtClean="0">
                <a:solidFill>
                  <a:schemeClr val="bg1"/>
                </a:solidFill>
              </a:rPr>
              <a:t>takes a number and returns the nearest whole number.</a:t>
            </a:r>
          </a:p>
          <a:p>
            <a:pPr marL="0" indent="0">
              <a:buNone/>
            </a:pPr>
            <a:r>
              <a:rPr lang="en-GB" sz="2200" b="1" dirty="0" smtClean="0">
                <a:solidFill>
                  <a:schemeClr val="bg1"/>
                </a:solidFill>
              </a:rPr>
              <a:t>SQR </a:t>
            </a:r>
            <a:r>
              <a:rPr lang="en-GB" sz="2200" dirty="0" smtClean="0">
                <a:solidFill>
                  <a:schemeClr val="bg1"/>
                </a:solidFill>
              </a:rPr>
              <a:t> returns the square root of any number.</a:t>
            </a:r>
            <a:endParaRPr lang="en-GB" sz="2200" dirty="0">
              <a:solidFill>
                <a:schemeClr val="bg1"/>
              </a:solidFill>
            </a:endParaRPr>
          </a:p>
          <a:p>
            <a:pPr marL="0" indent="0">
              <a:buNone/>
            </a:pPr>
            <a:r>
              <a:rPr lang="en-GB" sz="2200" b="1" dirty="0" smtClean="0">
                <a:solidFill>
                  <a:schemeClr val="bg1"/>
                </a:solidFill>
              </a:rPr>
              <a:t>LEN </a:t>
            </a:r>
            <a:r>
              <a:rPr lang="en-GB" sz="2200" dirty="0" smtClean="0">
                <a:solidFill>
                  <a:schemeClr val="bg1"/>
                </a:solidFill>
              </a:rPr>
              <a:t>returns the number of characters in a string.</a:t>
            </a:r>
          </a:p>
          <a:p>
            <a:pPr marL="0" indent="0">
              <a:buNone/>
            </a:pPr>
            <a:r>
              <a:rPr lang="en-GB" sz="2200" dirty="0" smtClean="0">
                <a:solidFill>
                  <a:srgbClr val="7030A0"/>
                </a:solidFill>
              </a:rPr>
              <a:t>Every High Level Language will have its own pre-defined functions.</a:t>
            </a:r>
            <a:endParaRPr lang="en-GB" sz="2200" b="1" i="1" dirty="0" smtClean="0">
              <a:solidFill>
                <a:srgbClr val="7030A0"/>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593439656"/>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LANGUAGE CONSTRUCTS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a:bodyPr>
          <a:lstStyle/>
          <a:p>
            <a:pPr marL="0" indent="0">
              <a:buNone/>
            </a:pPr>
            <a:r>
              <a:rPr lang="en-GB" sz="2200" b="1" dirty="0" smtClean="0">
                <a:solidFill>
                  <a:srgbClr val="7030A0"/>
                </a:solidFill>
              </a:rPr>
              <a:t>PROCEDURES (called SUB in FreeBASIC) – </a:t>
            </a:r>
            <a:r>
              <a:rPr lang="en-GB" sz="2200" dirty="0" smtClean="0">
                <a:solidFill>
                  <a:schemeClr val="bg1"/>
                </a:solidFill>
              </a:rPr>
              <a:t>If you want to use a </a:t>
            </a:r>
            <a:r>
              <a:rPr lang="en-GB" sz="2200" b="1" dirty="0" smtClean="0">
                <a:solidFill>
                  <a:srgbClr val="7030A0"/>
                </a:solidFill>
              </a:rPr>
              <a:t>procedure</a:t>
            </a:r>
            <a:r>
              <a:rPr lang="en-GB" sz="2200" dirty="0" smtClean="0">
                <a:solidFill>
                  <a:schemeClr val="bg1"/>
                </a:solidFill>
              </a:rPr>
              <a:t> in a program, you must first </a:t>
            </a:r>
            <a:r>
              <a:rPr lang="en-GB" sz="2200" b="1" dirty="0" smtClean="0">
                <a:solidFill>
                  <a:srgbClr val="7030A0"/>
                </a:solidFill>
              </a:rPr>
              <a:t>define it, </a:t>
            </a:r>
            <a:r>
              <a:rPr lang="en-GB" sz="2200" b="1" dirty="0" err="1" smtClean="0">
                <a:solidFill>
                  <a:srgbClr val="7030A0"/>
                </a:solidFill>
              </a:rPr>
              <a:t>ie</a:t>
            </a:r>
            <a:r>
              <a:rPr lang="en-GB" sz="2200" b="1" dirty="0" smtClean="0">
                <a:solidFill>
                  <a:srgbClr val="7030A0"/>
                </a:solidFill>
              </a:rPr>
              <a:t> give it a name</a:t>
            </a:r>
            <a:r>
              <a:rPr lang="en-GB" sz="2200" dirty="0" smtClean="0">
                <a:solidFill>
                  <a:schemeClr val="bg1"/>
                </a:solidFill>
              </a:rPr>
              <a:t>, eg </a:t>
            </a:r>
            <a:r>
              <a:rPr lang="en-GB" sz="2200" dirty="0" err="1" smtClean="0">
                <a:solidFill>
                  <a:schemeClr val="bg1"/>
                </a:solidFill>
              </a:rPr>
              <a:t>get_price</a:t>
            </a:r>
            <a:endParaRPr lang="en-GB" sz="2200" dirty="0" smtClean="0">
              <a:solidFill>
                <a:schemeClr val="bg1"/>
              </a:solidFill>
            </a:endParaRPr>
          </a:p>
          <a:p>
            <a:pPr marL="0" indent="0">
              <a:buNone/>
            </a:pPr>
            <a:r>
              <a:rPr lang="en-GB" sz="2200" dirty="0" smtClean="0">
                <a:solidFill>
                  <a:schemeClr val="bg1"/>
                </a:solidFill>
              </a:rPr>
              <a:t>When the procedure is used by the program this is known as </a:t>
            </a:r>
            <a:r>
              <a:rPr lang="en-GB" sz="2200" b="1" dirty="0" smtClean="0">
                <a:solidFill>
                  <a:srgbClr val="7030A0"/>
                </a:solidFill>
              </a:rPr>
              <a:t>calling the procedure.</a:t>
            </a:r>
          </a:p>
          <a:p>
            <a:pPr marL="0" indent="0">
              <a:buNone/>
            </a:pPr>
            <a:r>
              <a:rPr lang="en-GB" sz="2200" b="1" dirty="0" smtClean="0">
                <a:solidFill>
                  <a:srgbClr val="7030A0"/>
                </a:solidFill>
              </a:rPr>
              <a:t>Calling the procedure </a:t>
            </a:r>
            <a:r>
              <a:rPr lang="en-GB" sz="2200" dirty="0" smtClean="0">
                <a:solidFill>
                  <a:schemeClr val="bg1"/>
                </a:solidFill>
              </a:rPr>
              <a:t>causes something to happen in the program, </a:t>
            </a:r>
            <a:r>
              <a:rPr lang="en-GB" sz="2200" dirty="0" err="1" smtClean="0">
                <a:solidFill>
                  <a:schemeClr val="bg1"/>
                </a:solidFill>
              </a:rPr>
              <a:t>eg</a:t>
            </a:r>
            <a:endParaRPr lang="en-GB" sz="2200" dirty="0" smtClean="0">
              <a:solidFill>
                <a:schemeClr val="bg1"/>
              </a:solidFill>
            </a:endParaRPr>
          </a:p>
          <a:p>
            <a:pPr marL="0" indent="0">
              <a:buNone/>
            </a:pPr>
            <a:r>
              <a:rPr lang="en-GB" sz="2200" dirty="0" smtClean="0">
                <a:solidFill>
                  <a:schemeClr val="bg1"/>
                </a:solidFill>
              </a:rPr>
              <a:t>SUB </a:t>
            </a:r>
            <a:r>
              <a:rPr lang="en-GB" sz="2200" dirty="0" err="1" smtClean="0">
                <a:solidFill>
                  <a:schemeClr val="bg1"/>
                </a:solidFill>
              </a:rPr>
              <a:t>total_price</a:t>
            </a:r>
            <a:endParaRPr lang="en-GB" sz="2200" dirty="0" smtClean="0">
              <a:solidFill>
                <a:schemeClr val="bg1"/>
              </a:solidFill>
            </a:endParaRPr>
          </a:p>
          <a:p>
            <a:pPr marL="0" indent="0">
              <a:buNone/>
            </a:pPr>
            <a:r>
              <a:rPr lang="en-GB" sz="2200" dirty="0">
                <a:solidFill>
                  <a:schemeClr val="bg1"/>
                </a:solidFill>
              </a:rPr>
              <a:t> </a:t>
            </a:r>
            <a:r>
              <a:rPr lang="en-GB" sz="2200" dirty="0" smtClean="0">
                <a:solidFill>
                  <a:schemeClr val="bg1"/>
                </a:solidFill>
              </a:rPr>
              <a:t>    total=price1+price2</a:t>
            </a:r>
          </a:p>
          <a:p>
            <a:pPr marL="0" indent="0">
              <a:buNone/>
            </a:pPr>
            <a:r>
              <a:rPr lang="en-GB" sz="2200" dirty="0">
                <a:solidFill>
                  <a:schemeClr val="bg1"/>
                </a:solidFill>
              </a:rPr>
              <a:t> </a:t>
            </a:r>
            <a:r>
              <a:rPr lang="en-GB" sz="2200" dirty="0" smtClean="0">
                <a:solidFill>
                  <a:schemeClr val="bg1"/>
                </a:solidFill>
              </a:rPr>
              <a:t>     PRINT total</a:t>
            </a:r>
          </a:p>
          <a:p>
            <a:pPr marL="0" indent="0">
              <a:buNone/>
            </a:pPr>
            <a:r>
              <a:rPr lang="en-GB" sz="2200" dirty="0" smtClean="0">
                <a:solidFill>
                  <a:schemeClr val="bg1"/>
                </a:solidFill>
              </a:rPr>
              <a:t>END SUB </a:t>
            </a:r>
            <a:r>
              <a:rPr lang="en-GB" sz="2200" dirty="0" err="1" smtClean="0">
                <a:solidFill>
                  <a:schemeClr val="bg1"/>
                </a:solidFill>
              </a:rPr>
              <a:t>total_price</a:t>
            </a:r>
            <a:endParaRPr lang="en-GB" sz="2200" dirty="0" smtClean="0">
              <a:solidFill>
                <a:schemeClr val="bg1"/>
              </a:solidFill>
            </a:endParaRPr>
          </a:p>
          <a:p>
            <a:pPr marL="0" indent="0">
              <a:buNone/>
            </a:pPr>
            <a:endParaRPr lang="en-GB" sz="2200" dirty="0">
              <a:solidFill>
                <a:schemeClr val="bg1"/>
              </a:solidFill>
            </a:endParaRPr>
          </a:p>
          <a:p>
            <a:pPr marL="0" indent="0">
              <a:buNone/>
            </a:pPr>
            <a:endParaRPr lang="en-GB" sz="2200" dirty="0">
              <a:solidFill>
                <a:schemeClr val="bg1"/>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312805969"/>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STANDARD ALGORITHMS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a:bodyPr>
          <a:lstStyle/>
          <a:p>
            <a:pPr marL="0" indent="0">
              <a:buNone/>
            </a:pPr>
            <a:r>
              <a:rPr lang="en-GB" sz="2200" dirty="0" smtClean="0">
                <a:solidFill>
                  <a:schemeClr val="bg1"/>
                </a:solidFill>
              </a:rPr>
              <a:t>An </a:t>
            </a:r>
            <a:r>
              <a:rPr lang="en-GB" sz="2200" b="1" dirty="0" smtClean="0">
                <a:solidFill>
                  <a:srgbClr val="7030A0"/>
                </a:solidFill>
              </a:rPr>
              <a:t>algorithm</a:t>
            </a:r>
            <a:r>
              <a:rPr lang="en-GB" sz="2200" dirty="0" smtClean="0">
                <a:solidFill>
                  <a:schemeClr val="bg1"/>
                </a:solidFill>
              </a:rPr>
              <a:t> is a series of instructions which can be used to solve a problem.</a:t>
            </a:r>
          </a:p>
          <a:p>
            <a:pPr marL="0" indent="0">
              <a:buNone/>
            </a:pPr>
            <a:r>
              <a:rPr lang="en-GB" sz="2200" b="1" dirty="0" smtClean="0">
                <a:solidFill>
                  <a:srgbClr val="7030A0"/>
                </a:solidFill>
              </a:rPr>
              <a:t>Standard Algorithms </a:t>
            </a:r>
            <a:r>
              <a:rPr lang="en-GB" sz="2200" dirty="0" smtClean="0">
                <a:solidFill>
                  <a:schemeClr val="bg1"/>
                </a:solidFill>
              </a:rPr>
              <a:t>are algorithms which are commonly used in programming, such as:</a:t>
            </a:r>
          </a:p>
          <a:p>
            <a:r>
              <a:rPr lang="en-GB" sz="2200" dirty="0" smtClean="0">
                <a:solidFill>
                  <a:schemeClr val="bg1"/>
                </a:solidFill>
              </a:rPr>
              <a:t>Input Validation</a:t>
            </a:r>
          </a:p>
          <a:p>
            <a:r>
              <a:rPr lang="en-GB" sz="2200" dirty="0" smtClean="0">
                <a:solidFill>
                  <a:schemeClr val="bg1"/>
                </a:solidFill>
              </a:rPr>
              <a:t>Finding Maximum</a:t>
            </a:r>
          </a:p>
          <a:p>
            <a:r>
              <a:rPr lang="en-GB" sz="2200" dirty="0" smtClean="0">
                <a:solidFill>
                  <a:schemeClr val="bg1"/>
                </a:solidFill>
              </a:rPr>
              <a:t>Finding Minimum</a:t>
            </a:r>
          </a:p>
          <a:p>
            <a:r>
              <a:rPr lang="en-GB" sz="2200" dirty="0" smtClean="0">
                <a:solidFill>
                  <a:schemeClr val="bg1"/>
                </a:solidFill>
              </a:rPr>
              <a:t>Linear Search</a:t>
            </a:r>
          </a:p>
          <a:p>
            <a:r>
              <a:rPr lang="en-GB" sz="2200" dirty="0" smtClean="0">
                <a:solidFill>
                  <a:schemeClr val="bg1"/>
                </a:solidFill>
              </a:rPr>
              <a:t>Count Occurrences</a:t>
            </a:r>
          </a:p>
          <a:p>
            <a:pPr marL="0" indent="0">
              <a:buNone/>
            </a:pPr>
            <a:endParaRPr lang="en-GB" sz="2200" dirty="0">
              <a:solidFill>
                <a:schemeClr val="bg1"/>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689409965"/>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a:ln>
            <a:solidFill>
              <a:srgbClr val="7030A0"/>
            </a:solidFill>
          </a:ln>
        </p:spPr>
        <p:txBody>
          <a:bodyPr>
            <a:normAutofit fontScale="90000"/>
          </a:bodyPr>
          <a:lstStyle/>
          <a:p>
            <a:r>
              <a:rPr lang="en-GB" sz="3200" b="1" dirty="0" smtClean="0">
                <a:solidFill>
                  <a:srgbClr val="7030A0"/>
                </a:solidFill>
                <a:effectLst>
                  <a:outerShdw blurRad="38100" dist="38100" dir="2700000" algn="tl">
                    <a:srgbClr val="000000">
                      <a:alpha val="43137"/>
                    </a:srgbClr>
                  </a:outerShdw>
                </a:effectLst>
              </a:rPr>
              <a:t>STANDARD ALGORITHMS</a:t>
            </a:r>
            <a:br>
              <a:rPr lang="en-GB" sz="3200" b="1" dirty="0" smtClean="0">
                <a:solidFill>
                  <a:srgbClr val="7030A0"/>
                </a:solidFill>
                <a:effectLst>
                  <a:outerShdw blurRad="38100" dist="38100" dir="2700000" algn="tl">
                    <a:srgbClr val="000000">
                      <a:alpha val="43137"/>
                    </a:srgbClr>
                  </a:outerShdw>
                </a:effectLst>
              </a:rPr>
            </a:br>
            <a:r>
              <a:rPr lang="en-GB" sz="3200" b="1" dirty="0" smtClean="0">
                <a:solidFill>
                  <a:srgbClr val="7030A0"/>
                </a:solidFill>
                <a:effectLst>
                  <a:outerShdw blurRad="38100" dist="38100" dir="2700000" algn="tl">
                    <a:srgbClr val="000000">
                      <a:alpha val="43137"/>
                    </a:srgbClr>
                  </a:outerShdw>
                </a:effectLst>
              </a:rPr>
              <a:t>(HIGH LEVEL LANGUAGE PROGRAMMING)</a:t>
            </a:r>
            <a:endParaRPr lang="en-GB" sz="3200" b="1" dirty="0">
              <a:solidFill>
                <a:srgbClr val="7030A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51520" y="1268760"/>
            <a:ext cx="8892480" cy="4525963"/>
          </a:xfrm>
        </p:spPr>
        <p:txBody>
          <a:bodyPr>
            <a:normAutofit/>
          </a:bodyPr>
          <a:lstStyle/>
          <a:p>
            <a:pPr marL="0" indent="0">
              <a:buNone/>
            </a:pPr>
            <a:r>
              <a:rPr lang="en-GB" sz="2200" b="1" dirty="0" smtClean="0">
                <a:solidFill>
                  <a:srgbClr val="7030A0"/>
                </a:solidFill>
              </a:rPr>
              <a:t>INPUT VALIDATION </a:t>
            </a:r>
            <a:r>
              <a:rPr lang="en-GB" sz="2200" dirty="0" smtClean="0">
                <a:solidFill>
                  <a:schemeClr val="bg1"/>
                </a:solidFill>
              </a:rPr>
              <a:t>– is the most commonly used </a:t>
            </a:r>
            <a:r>
              <a:rPr lang="en-GB" sz="2200" b="1" dirty="0" smtClean="0">
                <a:solidFill>
                  <a:schemeClr val="bg1"/>
                </a:solidFill>
              </a:rPr>
              <a:t>standard algorithm</a:t>
            </a:r>
            <a:r>
              <a:rPr lang="en-GB" sz="2200" dirty="0" smtClean="0">
                <a:solidFill>
                  <a:schemeClr val="bg1"/>
                </a:solidFill>
              </a:rPr>
              <a:t> and </a:t>
            </a:r>
            <a:r>
              <a:rPr lang="en-GB" sz="2200" b="1" dirty="0" smtClean="0">
                <a:solidFill>
                  <a:srgbClr val="7030A0"/>
                </a:solidFill>
              </a:rPr>
              <a:t>would typically be used in a conditional loop to check that the input is allowable</a:t>
            </a:r>
            <a:r>
              <a:rPr lang="en-GB" sz="2200" dirty="0" smtClean="0">
                <a:solidFill>
                  <a:schemeClr val="bg1"/>
                </a:solidFill>
              </a:rPr>
              <a:t>, </a:t>
            </a:r>
            <a:r>
              <a:rPr lang="en-GB" sz="2200" dirty="0" err="1" smtClean="0">
                <a:solidFill>
                  <a:schemeClr val="bg1"/>
                </a:solidFill>
              </a:rPr>
              <a:t>eg</a:t>
            </a:r>
            <a:r>
              <a:rPr lang="en-GB" sz="2200" dirty="0" smtClean="0">
                <a:solidFill>
                  <a:schemeClr val="bg1"/>
                </a:solidFill>
              </a:rPr>
              <a:t> if checking someone is old enough to have a driving licence:</a:t>
            </a:r>
          </a:p>
          <a:p>
            <a:pPr marL="0" indent="0">
              <a:buNone/>
            </a:pPr>
            <a:r>
              <a:rPr lang="en-GB" sz="2200" dirty="0" smtClean="0">
                <a:solidFill>
                  <a:schemeClr val="bg1"/>
                </a:solidFill>
              </a:rPr>
              <a:t>SUB </a:t>
            </a:r>
            <a:r>
              <a:rPr lang="en-GB" sz="2200" dirty="0" err="1" smtClean="0">
                <a:solidFill>
                  <a:schemeClr val="bg1"/>
                </a:solidFill>
              </a:rPr>
              <a:t>get_age</a:t>
            </a:r>
            <a:endParaRPr lang="en-GB" sz="2200" dirty="0" smtClean="0">
              <a:solidFill>
                <a:schemeClr val="bg1"/>
              </a:solidFill>
            </a:endParaRPr>
          </a:p>
          <a:p>
            <a:pPr marL="0" indent="0">
              <a:buNone/>
            </a:pPr>
            <a:r>
              <a:rPr lang="en-GB" sz="2200" dirty="0">
                <a:solidFill>
                  <a:schemeClr val="bg1"/>
                </a:solidFill>
              </a:rPr>
              <a:t> </a:t>
            </a:r>
            <a:r>
              <a:rPr lang="en-GB" sz="2200" dirty="0" smtClean="0">
                <a:solidFill>
                  <a:schemeClr val="bg1"/>
                </a:solidFill>
              </a:rPr>
              <a:t>    INPUT  “Please enter your </a:t>
            </a:r>
            <a:r>
              <a:rPr lang="en-GB" sz="2200" dirty="0" err="1" smtClean="0">
                <a:solidFill>
                  <a:schemeClr val="bg1"/>
                </a:solidFill>
              </a:rPr>
              <a:t>age”,age</a:t>
            </a:r>
            <a:endParaRPr lang="en-GB" sz="2200" dirty="0" smtClean="0">
              <a:solidFill>
                <a:schemeClr val="bg1"/>
              </a:solidFill>
            </a:endParaRPr>
          </a:p>
          <a:p>
            <a:pPr marL="0" indent="0">
              <a:buNone/>
            </a:pPr>
            <a:r>
              <a:rPr lang="en-GB" sz="2200" dirty="0">
                <a:solidFill>
                  <a:schemeClr val="bg1"/>
                </a:solidFill>
              </a:rPr>
              <a:t> </a:t>
            </a:r>
            <a:r>
              <a:rPr lang="en-GB" sz="2200" dirty="0" smtClean="0">
                <a:solidFill>
                  <a:schemeClr val="bg1"/>
                </a:solidFill>
              </a:rPr>
              <a:t>    IF age &lt;17 THEN</a:t>
            </a:r>
          </a:p>
          <a:p>
            <a:pPr marL="0" indent="0">
              <a:buNone/>
            </a:pPr>
            <a:r>
              <a:rPr lang="en-GB" sz="2200" dirty="0">
                <a:solidFill>
                  <a:schemeClr val="bg1"/>
                </a:solidFill>
              </a:rPr>
              <a:t> </a:t>
            </a:r>
            <a:r>
              <a:rPr lang="en-GB" sz="2200" dirty="0" smtClean="0">
                <a:solidFill>
                  <a:schemeClr val="bg1"/>
                </a:solidFill>
              </a:rPr>
              <a:t>    PRINT  “You must enter an age &gt;=17”</a:t>
            </a:r>
          </a:p>
          <a:p>
            <a:pPr marL="0" indent="0">
              <a:buNone/>
            </a:pPr>
            <a:r>
              <a:rPr lang="en-GB" sz="2200" dirty="0">
                <a:solidFill>
                  <a:schemeClr val="bg1"/>
                </a:solidFill>
              </a:rPr>
              <a:t> </a:t>
            </a:r>
            <a:r>
              <a:rPr lang="en-GB" sz="2200" dirty="0" smtClean="0">
                <a:solidFill>
                  <a:schemeClr val="bg1"/>
                </a:solidFill>
              </a:rPr>
              <a:t>    INPUT “Please enter your </a:t>
            </a:r>
            <a:r>
              <a:rPr lang="en-GB" sz="2200" dirty="0" err="1" smtClean="0">
                <a:solidFill>
                  <a:schemeClr val="bg1"/>
                </a:solidFill>
              </a:rPr>
              <a:t>age”,age</a:t>
            </a:r>
            <a:endParaRPr lang="en-GB" sz="2200" dirty="0" smtClean="0">
              <a:solidFill>
                <a:schemeClr val="bg1"/>
              </a:solidFill>
            </a:endParaRPr>
          </a:p>
          <a:p>
            <a:pPr marL="0" indent="0">
              <a:buNone/>
            </a:pPr>
            <a:r>
              <a:rPr lang="en-GB" sz="2200" smtClean="0">
                <a:solidFill>
                  <a:schemeClr val="bg1"/>
                </a:solidFill>
              </a:rPr>
              <a:t>END SUB </a:t>
            </a:r>
            <a:r>
              <a:rPr lang="en-GB" sz="2200" dirty="0" err="1" smtClean="0">
                <a:solidFill>
                  <a:schemeClr val="bg1"/>
                </a:solidFill>
              </a:rPr>
              <a:t>get_age</a:t>
            </a:r>
            <a:endParaRPr lang="en-GB" sz="2200" dirty="0">
              <a:solidFill>
                <a:schemeClr val="bg1"/>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674718013"/>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bg>
      <p:bgPr>
        <a:solidFill>
          <a:srgbClr val="D60093"/>
        </a:solidFill>
        <a:effectLst/>
      </p:bgPr>
    </p:bg>
    <p:spTree>
      <p:nvGrpSpPr>
        <p:cNvPr id="1" name=""/>
        <p:cNvGrpSpPr/>
        <p:nvPr/>
      </p:nvGrpSpPr>
      <p:grpSpPr>
        <a:xfrm>
          <a:off x="0" y="0"/>
          <a:ext cx="0" cy="0"/>
          <a:chOff x="0" y="0"/>
          <a:chExt cx="0" cy="0"/>
        </a:xfrm>
      </p:grpSpPr>
      <p:sp>
        <p:nvSpPr>
          <p:cNvPr id="5" name="Rectangle 4"/>
          <p:cNvSpPr/>
          <p:nvPr/>
        </p:nvSpPr>
        <p:spPr>
          <a:xfrm>
            <a:off x="1556732" y="2348880"/>
            <a:ext cx="6102424" cy="1077218"/>
          </a:xfrm>
          <a:prstGeom prst="rect">
            <a:avLst/>
          </a:prstGeom>
        </p:spPr>
        <p:txBody>
          <a:bodyPr wrap="square">
            <a:spAutoFit/>
          </a:bodyPr>
          <a:lstStyle/>
          <a:p>
            <a:pPr algn="ctr">
              <a:defRPr/>
            </a:pPr>
            <a:r>
              <a:rPr lang="en-GB" sz="3200" b="1" kern="0" dirty="0" smtClean="0">
                <a:solidFill>
                  <a:srgbClr val="7030A0"/>
                </a:solidFill>
                <a:effectLst>
                  <a:outerShdw blurRad="38100" dist="38100" dir="2700000" algn="tl">
                    <a:srgbClr val="000000"/>
                  </a:outerShdw>
                </a:effectLst>
              </a:rPr>
              <a:t>Software Development</a:t>
            </a:r>
            <a:br>
              <a:rPr lang="en-GB" sz="3200" b="1" kern="0" dirty="0" smtClean="0">
                <a:solidFill>
                  <a:srgbClr val="7030A0"/>
                </a:solidFill>
                <a:effectLst>
                  <a:outerShdw blurRad="38100" dist="38100" dir="2700000" algn="tl">
                    <a:srgbClr val="000000"/>
                  </a:outerShdw>
                </a:effectLst>
              </a:rPr>
            </a:br>
            <a:r>
              <a:rPr lang="en-GB" sz="3200" b="1" kern="0" dirty="0" smtClean="0">
                <a:solidFill>
                  <a:srgbClr val="7030A0"/>
                </a:solidFill>
                <a:effectLst>
                  <a:outerShdw blurRad="38100" dist="38100" dir="2700000" algn="tl">
                    <a:srgbClr val="000000"/>
                  </a:outerShdw>
                </a:effectLst>
              </a:rPr>
              <a:t>Languages &amp; Environments</a:t>
            </a:r>
            <a:endParaRPr lang="en-GB" kern="0" dirty="0" smtClean="0">
              <a:solidFill>
                <a:sysClr val="windowText" lastClr="000000"/>
              </a:solidFill>
            </a:endParaRPr>
          </a:p>
        </p:txBody>
      </p:sp>
      <p:sp>
        <p:nvSpPr>
          <p:cNvPr id="6" name="Action Button: Home 5">
            <a:hlinkClick r:id="rId2" action="ppaction://hlinksldjump" highlightClick="1"/>
          </p:cNvPr>
          <p:cNvSpPr/>
          <p:nvPr/>
        </p:nvSpPr>
        <p:spPr>
          <a:xfrm>
            <a:off x="4067944" y="6237312"/>
            <a:ext cx="540000" cy="540000"/>
          </a:xfrm>
          <a:prstGeom prst="actionButtonHom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Text" lastClr="000000"/>
            </a:solidFill>
            <a:prstDash val="solid"/>
          </a:ln>
          <a:effectLst/>
        </p:spPr>
        <p:txBody>
          <a:bodyPr rtlCol="0" anchor="ctr"/>
          <a:lstStyle/>
          <a:p>
            <a:pPr algn="ctr">
              <a:defRPr/>
            </a:pPr>
            <a:endParaRPr lang="en-GB" kern="0" smtClean="0">
              <a:solidFill>
                <a:sysClr val="window" lastClr="FFFFFF"/>
              </a:solidFill>
            </a:endParaRPr>
          </a:p>
        </p:txBody>
      </p:sp>
      <p:sp>
        <p:nvSpPr>
          <p:cNvPr id="2" name="Title 1"/>
          <p:cNvSpPr>
            <a:spLocks noGrp="1"/>
          </p:cNvSpPr>
          <p:nvPr>
            <p:ph type="title"/>
          </p:nvPr>
        </p:nvSpPr>
        <p:spPr>
          <a:xfrm>
            <a:off x="493144" y="2420888"/>
            <a:ext cx="8229600" cy="1143000"/>
          </a:xfrm>
          <a:ln>
            <a:solidFill>
              <a:schemeClr val="bg1"/>
            </a:solidFill>
          </a:ln>
        </p:spPr>
        <p:txBody>
          <a:bodyPr>
            <a:normAutofit fontScale="90000"/>
          </a:bodyPr>
          <a:lstStyle/>
          <a:p>
            <a:r>
              <a:rPr lang="en-GB" sz="3600" b="1" dirty="0" smtClean="0">
                <a:solidFill>
                  <a:schemeClr val="bg1"/>
                </a:solidFill>
              </a:rPr>
              <a:t/>
            </a:r>
            <a:br>
              <a:rPr lang="en-GB" sz="3600" b="1" dirty="0" smtClean="0">
                <a:solidFill>
                  <a:schemeClr val="bg1"/>
                </a:solidFill>
              </a:rPr>
            </a:br>
            <a:endParaRPr lang="en-GB" b="1" dirty="0">
              <a:solidFill>
                <a:srgbClr val="7030A0"/>
              </a:solidFill>
            </a:endParaRPr>
          </a:p>
        </p:txBody>
      </p:sp>
    </p:spTree>
    <p:extLst>
      <p:ext uri="{BB962C8B-B14F-4D97-AF65-F5344CB8AC3E}">
        <p14:creationId xmlns:p14="http://schemas.microsoft.com/office/powerpoint/2010/main" val="2738503913"/>
      </p:ext>
    </p:extLst>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bg>
      <p:bgPr>
        <a:solidFill>
          <a:srgbClr val="D60093"/>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09600" y="116632"/>
            <a:ext cx="7772400" cy="1368152"/>
          </a:xfrm>
          <a:ln>
            <a:solidFill>
              <a:schemeClr val="tx1"/>
            </a:solidFill>
            <a:miter lim="800000"/>
            <a:headEnd/>
            <a:tailEnd/>
          </a:ln>
        </p:spPr>
        <p:txBody>
          <a:bodyPr/>
          <a:lstStyle/>
          <a:p>
            <a:r>
              <a:rPr lang="en-GB" dirty="0" smtClean="0">
                <a:solidFill>
                  <a:srgbClr val="7030A0"/>
                </a:solidFill>
              </a:rPr>
              <a:t>Software Development</a:t>
            </a:r>
            <a:br>
              <a:rPr lang="en-GB" dirty="0" smtClean="0">
                <a:solidFill>
                  <a:srgbClr val="7030A0"/>
                </a:solidFill>
              </a:rPr>
            </a:br>
            <a:r>
              <a:rPr lang="en-GB" dirty="0" smtClean="0">
                <a:solidFill>
                  <a:srgbClr val="7030A0"/>
                </a:solidFill>
              </a:rPr>
              <a:t>Languages &amp; Environments</a:t>
            </a:r>
            <a:endParaRPr lang="en-US" dirty="0"/>
          </a:p>
        </p:txBody>
      </p:sp>
      <p:sp>
        <p:nvSpPr>
          <p:cNvPr id="3075" name="Text Box 3"/>
          <p:cNvSpPr txBox="1">
            <a:spLocks noChangeArrowheads="1"/>
          </p:cNvSpPr>
          <p:nvPr/>
        </p:nvSpPr>
        <p:spPr bwMode="auto">
          <a:xfrm>
            <a:off x="609600" y="1412776"/>
            <a:ext cx="8153400"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dirty="0" smtClean="0">
                <a:solidFill>
                  <a:srgbClr val="000000"/>
                </a:solidFill>
              </a:rPr>
              <a:t>A </a:t>
            </a:r>
            <a:r>
              <a:rPr lang="en-GB" sz="2400" b="1" dirty="0" smtClean="0">
                <a:solidFill>
                  <a:srgbClr val="6600CC"/>
                </a:solidFill>
              </a:rPr>
              <a:t>computer program</a:t>
            </a:r>
            <a:r>
              <a:rPr lang="en-GB" sz="2400" dirty="0" smtClean="0">
                <a:solidFill>
                  <a:srgbClr val="000000"/>
                </a:solidFill>
              </a:rPr>
              <a:t> is a </a:t>
            </a:r>
            <a:r>
              <a:rPr lang="en-GB" sz="2400" b="1" dirty="0" smtClean="0">
                <a:solidFill>
                  <a:srgbClr val="000000"/>
                </a:solidFill>
              </a:rPr>
              <a:t>list of instructions which tells the computer what to do</a:t>
            </a:r>
            <a:r>
              <a:rPr lang="en-GB" sz="2400" dirty="0" smtClean="0">
                <a:solidFill>
                  <a:srgbClr val="000000"/>
                </a:solidFill>
              </a:rPr>
              <a:t>.  </a:t>
            </a:r>
            <a:r>
              <a:rPr lang="en-GB" sz="2400" b="1" dirty="0" smtClean="0">
                <a:solidFill>
                  <a:srgbClr val="6600CC"/>
                </a:solidFill>
              </a:rPr>
              <a:t>Computer programs</a:t>
            </a:r>
            <a:r>
              <a:rPr lang="en-GB" sz="2400" dirty="0" smtClean="0">
                <a:solidFill>
                  <a:srgbClr val="000000"/>
                </a:solidFill>
              </a:rPr>
              <a:t> (or applications as they are sometimes called), </a:t>
            </a:r>
            <a:r>
              <a:rPr lang="en-GB" sz="2400" b="1" dirty="0" smtClean="0">
                <a:solidFill>
                  <a:srgbClr val="000000"/>
                </a:solidFill>
              </a:rPr>
              <a:t>must be written in a language which the computer can understand.</a:t>
            </a:r>
          </a:p>
          <a:p>
            <a:pPr fontAlgn="base">
              <a:spcBef>
                <a:spcPct val="50000"/>
              </a:spcBef>
              <a:spcAft>
                <a:spcPct val="0"/>
              </a:spcAft>
            </a:pPr>
            <a:r>
              <a:rPr lang="en-GB" sz="2400" dirty="0" smtClean="0">
                <a:solidFill>
                  <a:srgbClr val="000000"/>
                </a:solidFill>
              </a:rPr>
              <a:t>Programming languages can be divided into the following groups:</a:t>
            </a:r>
          </a:p>
          <a:p>
            <a:pPr fontAlgn="base">
              <a:spcBef>
                <a:spcPct val="50000"/>
              </a:spcBef>
              <a:spcAft>
                <a:spcPct val="0"/>
              </a:spcAft>
              <a:buClr>
                <a:srgbClr val="6600CC"/>
              </a:buClr>
              <a:buFont typeface="Symbol" pitchFamily="18" charset="2"/>
              <a:buChar char="*"/>
            </a:pPr>
            <a:r>
              <a:rPr lang="en-GB" sz="2400" dirty="0" smtClean="0">
                <a:solidFill>
                  <a:srgbClr val="000000"/>
                </a:solidFill>
              </a:rPr>
              <a:t> High Level Languages</a:t>
            </a:r>
          </a:p>
          <a:p>
            <a:pPr fontAlgn="base">
              <a:spcBef>
                <a:spcPct val="50000"/>
              </a:spcBef>
              <a:spcAft>
                <a:spcPct val="0"/>
              </a:spcAft>
              <a:buClr>
                <a:srgbClr val="6600CC"/>
              </a:buClr>
              <a:buFont typeface="Symbol" pitchFamily="18" charset="2"/>
              <a:buChar char="*"/>
            </a:pPr>
            <a:r>
              <a:rPr lang="en-GB" sz="2400" dirty="0" smtClean="0">
                <a:solidFill>
                  <a:srgbClr val="000000"/>
                </a:solidFill>
              </a:rPr>
              <a:t> Low Level Languages (Machine Code)</a:t>
            </a:r>
          </a:p>
          <a:p>
            <a:pPr fontAlgn="base">
              <a:spcBef>
                <a:spcPct val="50000"/>
              </a:spcBef>
              <a:spcAft>
                <a:spcPct val="0"/>
              </a:spcAft>
              <a:buClr>
                <a:srgbClr val="6600CC"/>
              </a:buClr>
              <a:buFont typeface="Symbol" pitchFamily="18" charset="2"/>
              <a:buChar char="*"/>
            </a:pPr>
            <a:r>
              <a:rPr lang="en-GB" sz="2400" dirty="0" smtClean="0">
                <a:solidFill>
                  <a:srgbClr val="000000"/>
                </a:solidFill>
              </a:rPr>
              <a:t> Special Purpose Languages</a:t>
            </a:r>
          </a:p>
          <a:p>
            <a:pPr fontAlgn="base">
              <a:spcBef>
                <a:spcPct val="50000"/>
              </a:spcBef>
              <a:spcAft>
                <a:spcPct val="0"/>
              </a:spcAft>
              <a:buClr>
                <a:srgbClr val="6600CC"/>
              </a:buClr>
              <a:buFont typeface="Symbol" pitchFamily="18" charset="2"/>
              <a:buNone/>
            </a:pPr>
            <a:endParaRPr lang="en-US" sz="2400" dirty="0" smtClean="0">
              <a:solidFill>
                <a:srgbClr val="000000"/>
              </a:solidFill>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noFill/>
          <a:ln w="25400" cap="flat" cmpd="sng" algn="ctr">
            <a:solidFill>
              <a:sysClr val="windowText" lastClr="000000"/>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3399"/>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Text" lastClr="000000"/>
            </a:solidFill>
            <a:prstDash val="solid"/>
          </a:ln>
          <a:effectLst/>
        </p:spPr>
        <p:txBody>
          <a:bodyPr rtlCol="0" anchor="ctr"/>
          <a:lstStyle/>
          <a:p>
            <a:pPr algn="ctr">
              <a:defRPr/>
            </a:pPr>
            <a:endParaRPr lang="en-GB" kern="0" smtClean="0">
              <a:solidFill>
                <a:sysClr val="window" lastClr="FFFFFF"/>
              </a:solidFill>
            </a:endParaRPr>
          </a:p>
        </p:txBody>
      </p:sp>
    </p:spTree>
    <p:extLst>
      <p:ext uri="{BB962C8B-B14F-4D97-AF65-F5344CB8AC3E}">
        <p14:creationId xmlns:p14="http://schemas.microsoft.com/office/powerpoint/2010/main" val="34253613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646331"/>
          </a:xfrm>
          <a:prstGeom prst="rect">
            <a:avLst/>
          </a:prstGeom>
          <a:noFill/>
        </p:spPr>
        <p:txBody>
          <a:bodyPr wrap="square" rtlCol="0">
            <a:spAutoFit/>
          </a:bodyPr>
          <a:lstStyle/>
          <a:p>
            <a:r>
              <a:rPr lang="en-GB" b="1" dirty="0" smtClean="0">
                <a:solidFill>
                  <a:prstClr val="white"/>
                </a:solidFill>
              </a:rPr>
              <a:t>M</a:t>
            </a: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881560" y="986181"/>
            <a:ext cx="6912768" cy="5078313"/>
          </a:xfrm>
          <a:prstGeom prst="rect">
            <a:avLst/>
          </a:prstGeom>
          <a:noFill/>
        </p:spPr>
        <p:txBody>
          <a:bodyPr wrap="square" rtlCol="0">
            <a:spAutoFit/>
          </a:bodyPr>
          <a:lstStyle/>
          <a:p>
            <a:r>
              <a:rPr lang="en-GB" dirty="0" smtClean="0">
                <a:solidFill>
                  <a:prstClr val="white"/>
                </a:solidFill>
                <a:hlinkClick r:id="rId3" action="ppaction://hlinksldjump"/>
              </a:rPr>
              <a:t>Machine Code</a:t>
            </a:r>
            <a:endParaRPr lang="en-GB" dirty="0" smtClean="0">
              <a:solidFill>
                <a:prstClr val="white"/>
              </a:solidFill>
            </a:endParaRPr>
          </a:p>
          <a:p>
            <a:r>
              <a:rPr lang="en-GB" dirty="0" smtClean="0">
                <a:solidFill>
                  <a:prstClr val="white"/>
                </a:solidFill>
                <a:hlinkClick r:id="rId4" action="ppaction://hlinksldjump"/>
              </a:rPr>
              <a:t>Macros</a:t>
            </a:r>
            <a:endParaRPr lang="en-GB" dirty="0" smtClean="0">
              <a:solidFill>
                <a:prstClr val="white"/>
              </a:solidFill>
            </a:endParaRPr>
          </a:p>
          <a:p>
            <a:r>
              <a:rPr lang="en-GB" dirty="0" smtClean="0">
                <a:solidFill>
                  <a:prstClr val="white"/>
                </a:solidFill>
                <a:hlinkClick r:id="rId5" action="ppaction://hlinksldjump"/>
              </a:rPr>
              <a:t>Magnetic Tape Drive</a:t>
            </a:r>
            <a:endParaRPr lang="en-GB" dirty="0" smtClean="0">
              <a:solidFill>
                <a:prstClr val="white"/>
              </a:solidFill>
            </a:endParaRPr>
          </a:p>
          <a:p>
            <a:r>
              <a:rPr lang="en-GB" dirty="0" smtClean="0">
                <a:solidFill>
                  <a:prstClr val="white"/>
                </a:solidFill>
                <a:hlinkClick r:id="rId6" action="ppaction://hlinksldjump"/>
              </a:rPr>
              <a:t>Mailbox</a:t>
            </a:r>
            <a:endParaRPr lang="en-GB" dirty="0" smtClean="0">
              <a:solidFill>
                <a:prstClr val="white"/>
              </a:solidFill>
            </a:endParaRPr>
          </a:p>
          <a:p>
            <a:r>
              <a:rPr lang="en-GB" dirty="0" smtClean="0">
                <a:solidFill>
                  <a:prstClr val="white"/>
                </a:solidFill>
                <a:hlinkClick r:id="rId7" action="ppaction://hlinksldjump"/>
              </a:rPr>
              <a:t>Mainframe Computer</a:t>
            </a:r>
            <a:endParaRPr lang="en-GB" dirty="0" smtClean="0">
              <a:solidFill>
                <a:prstClr val="white"/>
              </a:solidFill>
            </a:endParaRPr>
          </a:p>
          <a:p>
            <a:r>
              <a:rPr lang="en-GB" dirty="0" smtClean="0">
                <a:solidFill>
                  <a:prstClr val="white"/>
                </a:solidFill>
                <a:hlinkClick r:id="rId8" action="ppaction://hlinksldjump"/>
              </a:rPr>
              <a:t>Main Memory</a:t>
            </a:r>
            <a:endParaRPr lang="en-GB" dirty="0" smtClean="0">
              <a:solidFill>
                <a:prstClr val="white"/>
              </a:solidFill>
            </a:endParaRPr>
          </a:p>
          <a:p>
            <a:r>
              <a:rPr lang="en-GB" dirty="0" smtClean="0">
                <a:solidFill>
                  <a:prstClr val="white"/>
                </a:solidFill>
                <a:hlinkClick r:id="rId9" action="ppaction://hlinksldjump"/>
              </a:rPr>
              <a:t>Maintenance (Software Development)</a:t>
            </a:r>
            <a:endParaRPr lang="en-GB" dirty="0" smtClean="0">
              <a:solidFill>
                <a:prstClr val="white"/>
              </a:solidFill>
            </a:endParaRPr>
          </a:p>
          <a:p>
            <a:r>
              <a:rPr lang="en-GB" dirty="0" smtClean="0">
                <a:solidFill>
                  <a:prstClr val="white"/>
                </a:solidFill>
                <a:hlinkClick r:id="rId10" action="ppaction://hlinksldjump"/>
              </a:rPr>
              <a:t>Maintenance (Information Solutions Development)</a:t>
            </a:r>
            <a:endParaRPr lang="en-GB" dirty="0" smtClean="0">
              <a:solidFill>
                <a:prstClr val="white"/>
              </a:solidFill>
            </a:endParaRPr>
          </a:p>
          <a:p>
            <a:r>
              <a:rPr lang="en-GB" dirty="0" smtClean="0">
                <a:solidFill>
                  <a:prstClr val="white"/>
                </a:solidFill>
                <a:hlinkClick r:id="rId11" action="ppaction://hlinksldjump"/>
              </a:rPr>
              <a:t>Mantissa</a:t>
            </a:r>
            <a:endParaRPr lang="en-GB" dirty="0" smtClean="0">
              <a:solidFill>
                <a:prstClr val="white"/>
              </a:solidFill>
            </a:endParaRPr>
          </a:p>
          <a:p>
            <a:r>
              <a:rPr lang="en-GB" dirty="0" smtClean="0">
                <a:solidFill>
                  <a:prstClr val="white"/>
                </a:solidFill>
                <a:hlinkClick r:id="rId12" action="ppaction://hlinksldjump"/>
              </a:rPr>
              <a:t>Megabyte</a:t>
            </a:r>
            <a:endParaRPr lang="en-GB" dirty="0" smtClean="0">
              <a:solidFill>
                <a:prstClr val="white"/>
              </a:solidFill>
            </a:endParaRPr>
          </a:p>
          <a:p>
            <a:r>
              <a:rPr lang="en-GB" dirty="0" smtClean="0">
                <a:solidFill>
                  <a:prstClr val="white"/>
                </a:solidFill>
                <a:hlinkClick r:id="rId13" action="ppaction://hlinksldjump"/>
              </a:rPr>
              <a:t>Microphone</a:t>
            </a:r>
            <a:endParaRPr lang="en-GB" dirty="0" smtClean="0">
              <a:solidFill>
                <a:prstClr val="white"/>
              </a:solidFill>
            </a:endParaRPr>
          </a:p>
          <a:p>
            <a:r>
              <a:rPr lang="en-GB" dirty="0" smtClean="0">
                <a:solidFill>
                  <a:prstClr val="white"/>
                </a:solidFill>
                <a:hlinkClick r:id="rId14" action="ppaction://hlinksldjump"/>
              </a:rPr>
              <a:t>Microwave Transmission</a:t>
            </a:r>
            <a:endParaRPr lang="en-GB" dirty="0" smtClean="0">
              <a:solidFill>
                <a:prstClr val="white"/>
              </a:solidFill>
            </a:endParaRPr>
          </a:p>
          <a:p>
            <a:r>
              <a:rPr lang="en-GB" dirty="0" smtClean="0">
                <a:solidFill>
                  <a:prstClr val="white"/>
                </a:solidFill>
                <a:hlinkClick r:id="rId15" action="ppaction://hlinksldjump"/>
              </a:rPr>
              <a:t>MIDI Data (Common Attributes)</a:t>
            </a:r>
            <a:endParaRPr lang="en-GB" dirty="0" smtClean="0">
              <a:solidFill>
                <a:prstClr val="white"/>
              </a:solidFill>
            </a:endParaRPr>
          </a:p>
          <a:p>
            <a:r>
              <a:rPr lang="en-GB" dirty="0" smtClean="0">
                <a:solidFill>
                  <a:prstClr val="white"/>
                </a:solidFill>
                <a:hlinkClick r:id="rId16" action="ppaction://hlinksldjump"/>
              </a:rPr>
              <a:t>Monitors</a:t>
            </a:r>
            <a:endParaRPr lang="en-GB" dirty="0" smtClean="0">
              <a:solidFill>
                <a:prstClr val="white"/>
              </a:solidFill>
            </a:endParaRPr>
          </a:p>
          <a:p>
            <a:r>
              <a:rPr lang="en-GB" dirty="0" smtClean="0">
                <a:solidFill>
                  <a:prstClr val="white"/>
                </a:solidFill>
                <a:hlinkClick r:id="rId17" action="ppaction://hlinksldjump"/>
              </a:rPr>
              <a:t>Mouse</a:t>
            </a:r>
            <a:endParaRPr lang="en-GB" dirty="0" smtClean="0">
              <a:solidFill>
                <a:prstClr val="white"/>
              </a:solidFill>
            </a:endParaRPr>
          </a:p>
          <a:p>
            <a:r>
              <a:rPr lang="en-GB" dirty="0" smtClean="0">
                <a:solidFill>
                  <a:prstClr val="white"/>
                </a:solidFill>
                <a:hlinkClick r:id="rId18" action="ppaction://hlinksldjump"/>
              </a:rPr>
              <a:t>MP3 (Sound File Format)</a:t>
            </a:r>
            <a:endParaRPr lang="en-GB" dirty="0" smtClean="0">
              <a:solidFill>
                <a:prstClr val="white"/>
              </a:solidFill>
            </a:endParaRPr>
          </a:p>
          <a:p>
            <a:r>
              <a:rPr lang="en-GB" dirty="0" smtClean="0">
                <a:solidFill>
                  <a:prstClr val="white"/>
                </a:solidFill>
                <a:hlinkClick r:id="rId19" action="ppaction://hlinksldjump"/>
              </a:rPr>
              <a:t>MPEG (Moving Pictures Expert Group) Video File Format</a:t>
            </a:r>
            <a:endParaRPr lang="en-GB" dirty="0" smtClean="0">
              <a:solidFill>
                <a:prstClr val="white"/>
              </a:solidFill>
            </a:endParaRPr>
          </a:p>
          <a:p>
            <a:r>
              <a:rPr lang="en-GB" dirty="0" smtClean="0">
                <a:solidFill>
                  <a:prstClr val="white"/>
                </a:solidFill>
                <a:hlinkClick r:id="rId20" action="ppaction://hlinksldjump"/>
              </a:rPr>
              <a:t>Multimedia Applications (Creating)</a:t>
            </a:r>
            <a:endParaRPr lang="en-GB" dirty="0">
              <a:solidFill>
                <a:prstClr val="white"/>
              </a:solidFill>
            </a:endParaRPr>
          </a:p>
        </p:txBody>
      </p:sp>
      <p:sp>
        <p:nvSpPr>
          <p:cNvPr id="7" name="Action Button: Back or Previous 6">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4224981486"/>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bg>
      <p:bgPr>
        <a:solidFill>
          <a:srgbClr val="D60093"/>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381000"/>
            <a:ext cx="7772400" cy="1143000"/>
          </a:xfrm>
          <a:ln>
            <a:solidFill>
              <a:schemeClr val="tx1"/>
            </a:solidFill>
            <a:miter lim="800000"/>
            <a:headEnd/>
            <a:tailEnd/>
          </a:ln>
        </p:spPr>
        <p:txBody>
          <a:bodyPr/>
          <a:lstStyle/>
          <a:p>
            <a:r>
              <a:rPr lang="en-GB"/>
              <a:t>HIGH LEVEL PROGRAMMING LANGUAGES</a:t>
            </a:r>
            <a:endParaRPr lang="en-US"/>
          </a:p>
        </p:txBody>
      </p:sp>
      <p:sp>
        <p:nvSpPr>
          <p:cNvPr id="4099" name="Rectangle 3"/>
          <p:cNvSpPr>
            <a:spLocks noGrp="1" noChangeArrowheads="1"/>
          </p:cNvSpPr>
          <p:nvPr>
            <p:ph type="body" idx="1"/>
          </p:nvPr>
        </p:nvSpPr>
        <p:spPr>
          <a:xfrm>
            <a:off x="685800" y="3505200"/>
            <a:ext cx="7772400" cy="2819400"/>
          </a:xfrm>
        </p:spPr>
        <p:txBody>
          <a:bodyPr/>
          <a:lstStyle/>
          <a:p>
            <a:pPr>
              <a:lnSpc>
                <a:spcPct val="90000"/>
              </a:lnSpc>
            </a:pPr>
            <a:r>
              <a:rPr lang="en-GB" sz="2000" dirty="0"/>
              <a:t>They are </a:t>
            </a:r>
            <a:r>
              <a:rPr lang="en-GB" sz="2000" b="1" dirty="0">
                <a:solidFill>
                  <a:schemeClr val="tx2"/>
                </a:solidFill>
              </a:rPr>
              <a:t>easily edited</a:t>
            </a:r>
          </a:p>
          <a:p>
            <a:pPr>
              <a:lnSpc>
                <a:spcPct val="90000"/>
              </a:lnSpc>
            </a:pPr>
            <a:r>
              <a:rPr lang="en-GB" sz="2000" dirty="0"/>
              <a:t>They have a </a:t>
            </a:r>
            <a:r>
              <a:rPr lang="en-GB" sz="2000" b="1" dirty="0">
                <a:solidFill>
                  <a:schemeClr val="tx2"/>
                </a:solidFill>
              </a:rPr>
              <a:t>common internal structure</a:t>
            </a:r>
            <a:r>
              <a:rPr lang="en-GB" sz="2000" dirty="0"/>
              <a:t>, </a:t>
            </a:r>
            <a:r>
              <a:rPr lang="en-GB" sz="2000" dirty="0" err="1"/>
              <a:t>eg</a:t>
            </a:r>
            <a:r>
              <a:rPr lang="en-GB" sz="2000" dirty="0"/>
              <a:t> loops, IF statements and CASE statements</a:t>
            </a:r>
          </a:p>
          <a:p>
            <a:pPr>
              <a:lnSpc>
                <a:spcPct val="90000"/>
              </a:lnSpc>
            </a:pPr>
            <a:r>
              <a:rPr lang="en-GB" sz="2000" dirty="0"/>
              <a:t>Programs can be run on many different types of processors – making the programs </a:t>
            </a:r>
            <a:r>
              <a:rPr lang="en-GB" sz="2000" b="1" dirty="0">
                <a:solidFill>
                  <a:schemeClr val="tx2"/>
                </a:solidFill>
              </a:rPr>
              <a:t>portable</a:t>
            </a:r>
          </a:p>
          <a:p>
            <a:pPr>
              <a:lnSpc>
                <a:spcPct val="90000"/>
              </a:lnSpc>
            </a:pPr>
            <a:r>
              <a:rPr lang="en-GB" sz="2000" dirty="0"/>
              <a:t>They use words which </a:t>
            </a:r>
            <a:r>
              <a:rPr lang="en-GB" sz="2000" b="1" dirty="0">
                <a:solidFill>
                  <a:schemeClr val="tx2"/>
                </a:solidFill>
              </a:rPr>
              <a:t>look like English</a:t>
            </a:r>
          </a:p>
          <a:p>
            <a:pPr>
              <a:lnSpc>
                <a:spcPct val="90000"/>
              </a:lnSpc>
            </a:pPr>
            <a:r>
              <a:rPr lang="en-GB" sz="2000" dirty="0"/>
              <a:t>Most are </a:t>
            </a:r>
            <a:r>
              <a:rPr lang="en-GB" sz="2000" b="1" dirty="0">
                <a:solidFill>
                  <a:schemeClr val="tx2"/>
                </a:solidFill>
              </a:rPr>
              <a:t>designed for a specific  area</a:t>
            </a:r>
            <a:r>
              <a:rPr lang="en-GB" sz="2000" dirty="0"/>
              <a:t>, </a:t>
            </a:r>
            <a:r>
              <a:rPr lang="en-GB" sz="2000" dirty="0" err="1"/>
              <a:t>eg</a:t>
            </a:r>
            <a:r>
              <a:rPr lang="en-GB" sz="2000" dirty="0"/>
              <a:t> education, business, science.</a:t>
            </a:r>
          </a:p>
          <a:p>
            <a:pPr>
              <a:lnSpc>
                <a:spcPct val="90000"/>
              </a:lnSpc>
            </a:pPr>
            <a:r>
              <a:rPr lang="en-GB" sz="2000" dirty="0"/>
              <a:t>Most have built in </a:t>
            </a:r>
            <a:r>
              <a:rPr lang="en-GB" sz="2000" b="1" dirty="0">
                <a:solidFill>
                  <a:schemeClr val="tx2"/>
                </a:solidFill>
              </a:rPr>
              <a:t>error checkers</a:t>
            </a:r>
          </a:p>
          <a:p>
            <a:pPr>
              <a:lnSpc>
                <a:spcPct val="90000"/>
              </a:lnSpc>
            </a:pPr>
            <a:endParaRPr lang="en-US" sz="2400" dirty="0"/>
          </a:p>
        </p:txBody>
      </p:sp>
      <p:sp>
        <p:nvSpPr>
          <p:cNvPr id="4100" name="Text Box 4"/>
          <p:cNvSpPr txBox="1">
            <a:spLocks noChangeArrowheads="1"/>
          </p:cNvSpPr>
          <p:nvPr/>
        </p:nvSpPr>
        <p:spPr bwMode="auto">
          <a:xfrm>
            <a:off x="685800" y="1556792"/>
            <a:ext cx="80010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dirty="0" smtClean="0">
                <a:solidFill>
                  <a:srgbClr val="000000"/>
                </a:solidFill>
              </a:rPr>
              <a:t>Because many </a:t>
            </a:r>
            <a:r>
              <a:rPr lang="en-GB" sz="2400" b="1" dirty="0" smtClean="0">
                <a:solidFill>
                  <a:srgbClr val="6600CC"/>
                </a:solidFill>
              </a:rPr>
              <a:t>High Level Languages</a:t>
            </a:r>
            <a:r>
              <a:rPr lang="en-GB" sz="2400" dirty="0" smtClean="0">
                <a:solidFill>
                  <a:srgbClr val="000000"/>
                </a:solidFill>
              </a:rPr>
              <a:t> use instructions and commands which are based on English words, they are easy to use and understand by the programmers who write the programs.  </a:t>
            </a:r>
            <a:r>
              <a:rPr lang="en-GB" sz="2400" b="1" dirty="0" smtClean="0">
                <a:solidFill>
                  <a:srgbClr val="6600CC"/>
                </a:solidFill>
              </a:rPr>
              <a:t>High Level Languages</a:t>
            </a:r>
            <a:r>
              <a:rPr lang="en-GB" sz="2400" dirty="0" smtClean="0">
                <a:solidFill>
                  <a:srgbClr val="000000"/>
                </a:solidFill>
              </a:rPr>
              <a:t> have many </a:t>
            </a:r>
            <a:r>
              <a:rPr lang="en-GB" sz="2400" b="1" dirty="0" smtClean="0">
                <a:solidFill>
                  <a:srgbClr val="6600CC"/>
                </a:solidFill>
              </a:rPr>
              <a:t>common features</a:t>
            </a:r>
            <a:r>
              <a:rPr lang="en-GB" sz="2400" dirty="0" smtClean="0">
                <a:solidFill>
                  <a:srgbClr val="000000"/>
                </a:solidFill>
              </a:rPr>
              <a:t>:</a:t>
            </a:r>
            <a:endParaRPr lang="en-US" sz="2400" dirty="0" smtClean="0">
              <a:solidFill>
                <a:srgbClr val="000000"/>
              </a:solidFill>
            </a:endParaRPr>
          </a:p>
        </p:txBody>
      </p:sp>
      <p:sp>
        <p:nvSpPr>
          <p:cNvPr id="6" name="Action Button: Home 5">
            <a:hlinkClick r:id="rId2" action="ppaction://hlinksldjump" highlightClick="1"/>
          </p:cNvPr>
          <p:cNvSpPr/>
          <p:nvPr/>
        </p:nvSpPr>
        <p:spPr>
          <a:xfrm>
            <a:off x="4231052" y="6318000"/>
            <a:ext cx="540000" cy="540000"/>
          </a:xfrm>
          <a:prstGeom prst="actionButtonHome">
            <a:avLst/>
          </a:prstGeom>
          <a:noFill/>
          <a:ln w="25400" cap="flat" cmpd="sng" algn="ctr">
            <a:solidFill>
              <a:sysClr val="windowText" lastClr="000000"/>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3399"/>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Text" lastClr="000000"/>
            </a:solidFill>
            <a:prstDash val="solid"/>
          </a:ln>
          <a:effectLst/>
        </p:spPr>
        <p:txBody>
          <a:bodyPr rtlCol="0" anchor="ctr"/>
          <a:lstStyle/>
          <a:p>
            <a:pPr algn="ctr">
              <a:defRPr/>
            </a:pPr>
            <a:endParaRPr lang="en-GB" kern="0" smtClean="0">
              <a:solidFill>
                <a:sysClr val="window" lastClr="FFFFFF"/>
              </a:solidFill>
            </a:endParaRPr>
          </a:p>
        </p:txBody>
      </p:sp>
    </p:spTree>
    <p:extLst>
      <p:ext uri="{BB962C8B-B14F-4D97-AF65-F5344CB8AC3E}">
        <p14:creationId xmlns:p14="http://schemas.microsoft.com/office/powerpoint/2010/main" val="1187833713"/>
      </p:ext>
    </p:extLst>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bg>
      <p:bgPr>
        <a:solidFill>
          <a:srgbClr val="D60093"/>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04800"/>
            <a:ext cx="7772400" cy="914400"/>
          </a:xfrm>
          <a:ln>
            <a:solidFill>
              <a:schemeClr val="tx1"/>
            </a:solidFill>
            <a:miter lim="800000"/>
            <a:headEnd/>
            <a:tailEnd/>
          </a:ln>
        </p:spPr>
        <p:txBody>
          <a:bodyPr/>
          <a:lstStyle/>
          <a:p>
            <a:r>
              <a:rPr lang="en-GB"/>
              <a:t>TRANSLATORS</a:t>
            </a:r>
            <a:endParaRPr lang="en-US"/>
          </a:p>
        </p:txBody>
      </p:sp>
      <p:sp>
        <p:nvSpPr>
          <p:cNvPr id="5123" name="Rectangle 3"/>
          <p:cNvSpPr>
            <a:spLocks noGrp="1" noChangeArrowheads="1"/>
          </p:cNvSpPr>
          <p:nvPr>
            <p:ph type="body" idx="1"/>
          </p:nvPr>
        </p:nvSpPr>
        <p:spPr>
          <a:xfrm>
            <a:off x="685800" y="3810000"/>
            <a:ext cx="7772400" cy="2286000"/>
          </a:xfrm>
        </p:spPr>
        <p:txBody>
          <a:bodyPr/>
          <a:lstStyle/>
          <a:p>
            <a:r>
              <a:rPr lang="en-GB" b="1" dirty="0">
                <a:solidFill>
                  <a:schemeClr val="hlink"/>
                </a:solidFill>
              </a:rPr>
              <a:t>Compilers</a:t>
            </a:r>
          </a:p>
          <a:p>
            <a:r>
              <a:rPr lang="en-GB" b="1" dirty="0">
                <a:solidFill>
                  <a:schemeClr val="hlink"/>
                </a:solidFill>
              </a:rPr>
              <a:t>Interpreters</a:t>
            </a:r>
          </a:p>
          <a:p>
            <a:pPr>
              <a:buFont typeface="Symbol" pitchFamily="18" charset="2"/>
              <a:buNone/>
            </a:pPr>
            <a:r>
              <a:rPr lang="en-GB" dirty="0"/>
              <a:t>	</a:t>
            </a:r>
            <a:r>
              <a:rPr lang="en-GB" sz="2400" dirty="0"/>
              <a:t>Both translators </a:t>
            </a:r>
            <a:r>
              <a:rPr lang="en-GB" sz="2400" b="1" dirty="0"/>
              <a:t>work in different ways</a:t>
            </a:r>
            <a:r>
              <a:rPr lang="en-GB" sz="2400" dirty="0"/>
              <a:t> and each have </a:t>
            </a:r>
            <a:r>
              <a:rPr lang="en-GB" sz="2400" b="1" dirty="0"/>
              <a:t>advantages and disadvantages when compared to the other.</a:t>
            </a:r>
          </a:p>
          <a:p>
            <a:pPr>
              <a:buFont typeface="Symbol" pitchFamily="18" charset="2"/>
              <a:buNone/>
            </a:pPr>
            <a:endParaRPr lang="en-US" sz="2400" b="1" dirty="0"/>
          </a:p>
        </p:txBody>
      </p:sp>
      <p:sp>
        <p:nvSpPr>
          <p:cNvPr id="5124" name="Text Box 4"/>
          <p:cNvSpPr txBox="1">
            <a:spLocks noChangeArrowheads="1"/>
          </p:cNvSpPr>
          <p:nvPr/>
        </p:nvSpPr>
        <p:spPr bwMode="auto">
          <a:xfrm>
            <a:off x="685800" y="1524000"/>
            <a:ext cx="7924800" cy="210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smtClean="0">
                <a:solidFill>
                  <a:srgbClr val="000000"/>
                </a:solidFill>
              </a:rPr>
              <a:t>Every program written in a </a:t>
            </a:r>
            <a:r>
              <a:rPr lang="en-GB" sz="2400" b="1" smtClean="0">
                <a:solidFill>
                  <a:srgbClr val="6600CC"/>
                </a:solidFill>
              </a:rPr>
              <a:t>High Level Language (HLL)</a:t>
            </a:r>
            <a:r>
              <a:rPr lang="en-GB" sz="2400" smtClean="0">
                <a:solidFill>
                  <a:srgbClr val="000000"/>
                </a:solidFill>
              </a:rPr>
              <a:t> needs to be </a:t>
            </a:r>
            <a:r>
              <a:rPr lang="en-GB" sz="2400" b="1" smtClean="0">
                <a:solidFill>
                  <a:srgbClr val="6600CC"/>
                </a:solidFill>
              </a:rPr>
              <a:t>translated</a:t>
            </a:r>
            <a:r>
              <a:rPr lang="en-GB" sz="2400" smtClean="0">
                <a:solidFill>
                  <a:srgbClr val="000000"/>
                </a:solidFill>
              </a:rPr>
              <a:t> into </a:t>
            </a:r>
            <a:r>
              <a:rPr lang="en-GB" sz="2400" b="1" smtClean="0">
                <a:solidFill>
                  <a:srgbClr val="000000"/>
                </a:solidFill>
              </a:rPr>
              <a:t>machine code</a:t>
            </a:r>
            <a:r>
              <a:rPr lang="en-GB" sz="2400" smtClean="0">
                <a:solidFill>
                  <a:srgbClr val="000000"/>
                </a:solidFill>
              </a:rPr>
              <a:t> </a:t>
            </a:r>
            <a:r>
              <a:rPr lang="en-GB" sz="2400" b="1" smtClean="0">
                <a:solidFill>
                  <a:srgbClr val="000000"/>
                </a:solidFill>
              </a:rPr>
              <a:t>(binary)</a:t>
            </a:r>
            <a:r>
              <a:rPr lang="en-GB" sz="2400" smtClean="0">
                <a:solidFill>
                  <a:srgbClr val="000000"/>
                </a:solidFill>
              </a:rPr>
              <a:t> before the computer can carry out </a:t>
            </a:r>
            <a:r>
              <a:rPr lang="en-GB" sz="2400" b="1" smtClean="0">
                <a:solidFill>
                  <a:srgbClr val="000000"/>
                </a:solidFill>
              </a:rPr>
              <a:t>(execute)</a:t>
            </a:r>
            <a:r>
              <a:rPr lang="en-GB" sz="2400" smtClean="0">
                <a:solidFill>
                  <a:srgbClr val="000000"/>
                </a:solidFill>
              </a:rPr>
              <a:t> the instructions.</a:t>
            </a:r>
          </a:p>
          <a:p>
            <a:pPr fontAlgn="base">
              <a:spcBef>
                <a:spcPct val="50000"/>
              </a:spcBef>
              <a:spcAft>
                <a:spcPct val="0"/>
              </a:spcAft>
            </a:pPr>
            <a:r>
              <a:rPr lang="en-GB" sz="2400" smtClean="0">
                <a:solidFill>
                  <a:srgbClr val="000000"/>
                </a:solidFill>
              </a:rPr>
              <a:t>There are </a:t>
            </a:r>
            <a:r>
              <a:rPr lang="en-GB" sz="2400" b="1" smtClean="0">
                <a:solidFill>
                  <a:srgbClr val="000000"/>
                </a:solidFill>
              </a:rPr>
              <a:t>two</a:t>
            </a:r>
            <a:r>
              <a:rPr lang="en-GB" sz="2400" smtClean="0">
                <a:solidFill>
                  <a:srgbClr val="000000"/>
                </a:solidFill>
              </a:rPr>
              <a:t> main </a:t>
            </a:r>
            <a:r>
              <a:rPr lang="en-GB" sz="2400" b="1" smtClean="0">
                <a:solidFill>
                  <a:srgbClr val="000000"/>
                </a:solidFill>
              </a:rPr>
              <a:t>types </a:t>
            </a:r>
            <a:r>
              <a:rPr lang="en-GB" sz="2400" smtClean="0">
                <a:solidFill>
                  <a:srgbClr val="000000"/>
                </a:solidFill>
              </a:rPr>
              <a:t>of </a:t>
            </a:r>
            <a:r>
              <a:rPr lang="en-GB" sz="2400" b="1" smtClean="0">
                <a:solidFill>
                  <a:srgbClr val="6600CC"/>
                </a:solidFill>
              </a:rPr>
              <a:t>translators</a:t>
            </a:r>
            <a:r>
              <a:rPr lang="en-GB" sz="2400" smtClean="0">
                <a:solidFill>
                  <a:srgbClr val="000000"/>
                </a:solidFill>
              </a:rPr>
              <a:t>:</a:t>
            </a:r>
            <a:endParaRPr lang="en-US" sz="2400" smtClean="0">
              <a:solidFill>
                <a:srgbClr val="000000"/>
              </a:solidFill>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noFill/>
          <a:ln w="25400" cap="flat" cmpd="sng" algn="ctr">
            <a:solidFill>
              <a:sysClr val="windowText" lastClr="000000"/>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3399"/>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Text" lastClr="000000"/>
            </a:solidFill>
            <a:prstDash val="solid"/>
          </a:ln>
          <a:effectLst/>
        </p:spPr>
        <p:txBody>
          <a:bodyPr rtlCol="0" anchor="ctr"/>
          <a:lstStyle/>
          <a:p>
            <a:pPr algn="ctr">
              <a:defRPr/>
            </a:pPr>
            <a:endParaRPr lang="en-GB" kern="0" smtClean="0">
              <a:solidFill>
                <a:sysClr val="window" lastClr="FFFFFF"/>
              </a:solidFill>
            </a:endParaRPr>
          </a:p>
        </p:txBody>
      </p:sp>
    </p:spTree>
    <p:extLst>
      <p:ext uri="{BB962C8B-B14F-4D97-AF65-F5344CB8AC3E}">
        <p14:creationId xmlns:p14="http://schemas.microsoft.com/office/powerpoint/2010/main" val="3149139533"/>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bg>
      <p:bgPr>
        <a:solidFill>
          <a:srgbClr val="D60093"/>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152400"/>
            <a:ext cx="7772400" cy="609600"/>
          </a:xfrm>
          <a:ln>
            <a:solidFill>
              <a:schemeClr val="tx1"/>
            </a:solidFill>
            <a:miter lim="800000"/>
            <a:headEnd/>
            <a:tailEnd/>
          </a:ln>
        </p:spPr>
        <p:txBody>
          <a:bodyPr/>
          <a:lstStyle/>
          <a:p>
            <a:r>
              <a:rPr lang="en-GB"/>
              <a:t>COMPILERS</a:t>
            </a:r>
            <a:endParaRPr lang="en-US"/>
          </a:p>
        </p:txBody>
      </p:sp>
      <p:sp>
        <p:nvSpPr>
          <p:cNvPr id="6147" name="Rectangle 3"/>
          <p:cNvSpPr>
            <a:spLocks noGrp="1" noChangeArrowheads="1"/>
          </p:cNvSpPr>
          <p:nvPr>
            <p:ph type="body" idx="1"/>
          </p:nvPr>
        </p:nvSpPr>
        <p:spPr>
          <a:xfrm>
            <a:off x="609600" y="2667000"/>
            <a:ext cx="7772400" cy="3276600"/>
          </a:xfrm>
        </p:spPr>
        <p:txBody>
          <a:bodyPr/>
          <a:lstStyle/>
          <a:p>
            <a:pPr>
              <a:lnSpc>
                <a:spcPct val="90000"/>
              </a:lnSpc>
              <a:buFont typeface="Symbol" pitchFamily="18" charset="2"/>
              <a:buNone/>
            </a:pPr>
            <a:r>
              <a:rPr lang="en-GB" sz="2400" b="1" dirty="0">
                <a:solidFill>
                  <a:schemeClr val="tx2"/>
                </a:solidFill>
              </a:rPr>
              <a:t>Compiler advantages:</a:t>
            </a:r>
          </a:p>
          <a:p>
            <a:pPr>
              <a:lnSpc>
                <a:spcPct val="90000"/>
              </a:lnSpc>
            </a:pPr>
            <a:r>
              <a:rPr lang="en-GB" sz="2200" dirty="0"/>
              <a:t>The complete program </a:t>
            </a:r>
            <a:r>
              <a:rPr lang="en-GB" sz="2200" b="1" dirty="0"/>
              <a:t>is translated only once</a:t>
            </a:r>
            <a:r>
              <a:rPr lang="en-GB" sz="2200" dirty="0"/>
              <a:t> and then </a:t>
            </a:r>
            <a:r>
              <a:rPr lang="en-GB" sz="2200" b="1" dirty="0"/>
              <a:t>saved</a:t>
            </a:r>
            <a:r>
              <a:rPr lang="en-GB" sz="2200" dirty="0"/>
              <a:t> </a:t>
            </a:r>
            <a:r>
              <a:rPr lang="en-GB" sz="2200" b="1" dirty="0" smtClean="0"/>
              <a:t>as executable code </a:t>
            </a:r>
            <a:r>
              <a:rPr lang="en-GB" sz="2200" dirty="0" smtClean="0"/>
              <a:t>– </a:t>
            </a:r>
            <a:r>
              <a:rPr lang="en-GB" sz="2200" dirty="0"/>
              <a:t>meaning that when the program is used again the machine code version </a:t>
            </a:r>
            <a:r>
              <a:rPr lang="en-GB" sz="2200" b="1" dirty="0"/>
              <a:t>is immediately available for use</a:t>
            </a:r>
            <a:r>
              <a:rPr lang="en-GB" sz="2200" b="1" dirty="0" smtClean="0"/>
              <a:t>. </a:t>
            </a:r>
            <a:r>
              <a:rPr lang="en-GB" sz="2200" dirty="0" smtClean="0"/>
              <a:t>As they do not need translated again, they make less demands on the processor.</a:t>
            </a:r>
            <a:endParaRPr lang="en-GB" sz="2200" dirty="0"/>
          </a:p>
          <a:p>
            <a:pPr>
              <a:lnSpc>
                <a:spcPct val="90000"/>
              </a:lnSpc>
            </a:pPr>
            <a:r>
              <a:rPr lang="en-GB" sz="2200" dirty="0"/>
              <a:t>Compiled programs </a:t>
            </a:r>
            <a:r>
              <a:rPr lang="en-GB" sz="2200" b="1" dirty="0"/>
              <a:t>run faster</a:t>
            </a:r>
            <a:r>
              <a:rPr lang="en-GB" sz="2200" dirty="0"/>
              <a:t> than interpreted </a:t>
            </a:r>
            <a:r>
              <a:rPr lang="en-GB" sz="2200" dirty="0" smtClean="0"/>
              <a:t>programs.</a:t>
            </a:r>
            <a:endParaRPr lang="en-GB" sz="2200" dirty="0"/>
          </a:p>
          <a:p>
            <a:pPr>
              <a:lnSpc>
                <a:spcPct val="90000"/>
              </a:lnSpc>
            </a:pPr>
            <a:r>
              <a:rPr lang="en-GB" sz="2200" dirty="0"/>
              <a:t>Compiled code can be </a:t>
            </a:r>
            <a:r>
              <a:rPr lang="en-GB" sz="2200" b="1" dirty="0"/>
              <a:t>loaded and executed (run)</a:t>
            </a:r>
            <a:r>
              <a:rPr lang="en-GB" sz="2200" dirty="0"/>
              <a:t> </a:t>
            </a:r>
            <a:r>
              <a:rPr lang="en-GB" sz="2200" b="1" dirty="0"/>
              <a:t>on other computers which do not have the translator programs.</a:t>
            </a:r>
            <a:endParaRPr lang="en-US" sz="2200" b="1" dirty="0"/>
          </a:p>
        </p:txBody>
      </p:sp>
      <p:sp>
        <p:nvSpPr>
          <p:cNvPr id="6149" name="Text Box 5"/>
          <p:cNvSpPr txBox="1">
            <a:spLocks noChangeArrowheads="1"/>
          </p:cNvSpPr>
          <p:nvPr/>
        </p:nvSpPr>
        <p:spPr bwMode="auto">
          <a:xfrm>
            <a:off x="609600" y="762000"/>
            <a:ext cx="80772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smtClean="0">
                <a:solidFill>
                  <a:srgbClr val="000000"/>
                </a:solidFill>
              </a:rPr>
              <a:t>A </a:t>
            </a:r>
            <a:r>
              <a:rPr lang="en-GB" sz="2400" b="1" smtClean="0">
                <a:solidFill>
                  <a:srgbClr val="6600CC"/>
                </a:solidFill>
              </a:rPr>
              <a:t>compiler</a:t>
            </a:r>
            <a:r>
              <a:rPr lang="en-GB" sz="2400" smtClean="0">
                <a:solidFill>
                  <a:srgbClr val="000000"/>
                </a:solidFill>
              </a:rPr>
              <a:t> </a:t>
            </a:r>
            <a:r>
              <a:rPr lang="en-GB" sz="2400" b="1" smtClean="0">
                <a:solidFill>
                  <a:srgbClr val="000000"/>
                </a:solidFill>
              </a:rPr>
              <a:t>translates a complete high level program</a:t>
            </a:r>
            <a:r>
              <a:rPr lang="en-GB" sz="2400" smtClean="0">
                <a:solidFill>
                  <a:srgbClr val="000000"/>
                </a:solidFill>
              </a:rPr>
              <a:t> by converting </a:t>
            </a:r>
            <a:r>
              <a:rPr lang="en-GB" sz="2400" b="1" smtClean="0">
                <a:solidFill>
                  <a:srgbClr val="000000"/>
                </a:solidFill>
              </a:rPr>
              <a:t>every instruction</a:t>
            </a:r>
            <a:r>
              <a:rPr lang="en-GB" sz="2400" smtClean="0">
                <a:solidFill>
                  <a:srgbClr val="000000"/>
                </a:solidFill>
              </a:rPr>
              <a:t> into machine code </a:t>
            </a:r>
            <a:r>
              <a:rPr lang="en-GB" sz="2400" b="1" smtClean="0">
                <a:solidFill>
                  <a:srgbClr val="000000"/>
                </a:solidFill>
              </a:rPr>
              <a:t>before</a:t>
            </a:r>
            <a:r>
              <a:rPr lang="en-GB" sz="2400" smtClean="0">
                <a:solidFill>
                  <a:srgbClr val="000000"/>
                </a:solidFill>
              </a:rPr>
              <a:t> it executes the program.  The machine code version of the program can then be stored in main memory and saved as a file.</a:t>
            </a:r>
            <a:endParaRPr lang="en-US" sz="2400" smtClean="0">
              <a:solidFill>
                <a:srgbClr val="000000"/>
              </a:solidFill>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noFill/>
          <a:ln w="25400" cap="flat" cmpd="sng" algn="ctr">
            <a:solidFill>
              <a:sysClr val="windowText" lastClr="000000"/>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3399"/>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Text" lastClr="000000"/>
            </a:solidFill>
            <a:prstDash val="solid"/>
          </a:ln>
          <a:effectLst/>
        </p:spPr>
        <p:txBody>
          <a:bodyPr rtlCol="0" anchor="ctr"/>
          <a:lstStyle/>
          <a:p>
            <a:pPr algn="ctr">
              <a:defRPr/>
            </a:pPr>
            <a:endParaRPr lang="en-GB" kern="0" smtClean="0">
              <a:solidFill>
                <a:sysClr val="window" lastClr="FFFFFF"/>
              </a:solidFill>
            </a:endParaRPr>
          </a:p>
        </p:txBody>
      </p:sp>
    </p:spTree>
    <p:extLst>
      <p:ext uri="{BB962C8B-B14F-4D97-AF65-F5344CB8AC3E}">
        <p14:creationId xmlns:p14="http://schemas.microsoft.com/office/powerpoint/2010/main" val="125296128"/>
      </p:ext>
    </p:extLst>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bg>
      <p:bgPr>
        <a:solidFill>
          <a:srgbClr val="D60093"/>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09600" y="228600"/>
            <a:ext cx="7772400" cy="685800"/>
          </a:xfrm>
          <a:ln>
            <a:solidFill>
              <a:schemeClr val="tx1"/>
            </a:solidFill>
            <a:miter lim="800000"/>
            <a:headEnd/>
            <a:tailEnd/>
          </a:ln>
        </p:spPr>
        <p:txBody>
          <a:bodyPr/>
          <a:lstStyle/>
          <a:p>
            <a:r>
              <a:rPr lang="en-GB"/>
              <a:t>COMPILERS</a:t>
            </a:r>
            <a:endParaRPr lang="en-US"/>
          </a:p>
        </p:txBody>
      </p:sp>
      <p:sp>
        <p:nvSpPr>
          <p:cNvPr id="7171" name="Rectangle 3"/>
          <p:cNvSpPr>
            <a:spLocks noGrp="1" noChangeArrowheads="1"/>
          </p:cNvSpPr>
          <p:nvPr>
            <p:ph type="body" sz="half" idx="1"/>
          </p:nvPr>
        </p:nvSpPr>
        <p:spPr>
          <a:xfrm>
            <a:off x="685800" y="1143000"/>
            <a:ext cx="3810000" cy="4953000"/>
          </a:xfrm>
        </p:spPr>
        <p:txBody>
          <a:bodyPr/>
          <a:lstStyle/>
          <a:p>
            <a:pPr>
              <a:lnSpc>
                <a:spcPct val="90000"/>
              </a:lnSpc>
              <a:buFont typeface="Symbol" pitchFamily="18" charset="2"/>
              <a:buNone/>
            </a:pPr>
            <a:r>
              <a:rPr lang="en-GB" sz="2400" b="1">
                <a:solidFill>
                  <a:schemeClr val="tx2"/>
                </a:solidFill>
              </a:rPr>
              <a:t>Compiler disadvantages</a:t>
            </a:r>
            <a:r>
              <a:rPr lang="en-GB" sz="2400"/>
              <a:t>:</a:t>
            </a:r>
          </a:p>
          <a:p>
            <a:pPr>
              <a:lnSpc>
                <a:spcPct val="90000"/>
              </a:lnSpc>
            </a:pPr>
            <a:r>
              <a:rPr lang="en-GB" sz="2400" b="1"/>
              <a:t>Program errors</a:t>
            </a:r>
            <a:r>
              <a:rPr lang="en-GB" sz="2400"/>
              <a:t> are only detected when the program is compiled which means it takes longer to develop the program.</a:t>
            </a:r>
          </a:p>
          <a:p>
            <a:pPr>
              <a:lnSpc>
                <a:spcPct val="90000"/>
              </a:lnSpc>
            </a:pPr>
            <a:r>
              <a:rPr lang="en-GB" sz="2400" b="1"/>
              <a:t>Development of</a:t>
            </a:r>
            <a:r>
              <a:rPr lang="en-GB" sz="2400"/>
              <a:t> programs is therefore awkward as the whole program has to be compiled before it can be run</a:t>
            </a:r>
            <a:endParaRPr lang="en-US" sz="2400"/>
          </a:p>
        </p:txBody>
      </p:sp>
      <p:sp>
        <p:nvSpPr>
          <p:cNvPr id="7173" name="Text Box 5"/>
          <p:cNvSpPr txBox="1">
            <a:spLocks noChangeArrowheads="1"/>
          </p:cNvSpPr>
          <p:nvPr/>
        </p:nvSpPr>
        <p:spPr bwMode="auto">
          <a:xfrm>
            <a:off x="5257800" y="1676400"/>
            <a:ext cx="3276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endParaRPr lang="en-GB" sz="2000" smtClean="0">
              <a:solidFill>
                <a:srgbClr val="000000"/>
              </a:solidFill>
            </a:endParaRPr>
          </a:p>
        </p:txBody>
      </p:sp>
      <p:sp>
        <p:nvSpPr>
          <p:cNvPr id="7174" name="Text Box 6"/>
          <p:cNvSpPr txBox="1">
            <a:spLocks noChangeArrowheads="1"/>
          </p:cNvSpPr>
          <p:nvPr/>
        </p:nvSpPr>
        <p:spPr bwMode="auto">
          <a:xfrm>
            <a:off x="5105400" y="990600"/>
            <a:ext cx="2514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6600CC"/>
                </a:solidFill>
              </a:rPr>
              <a:t>COMPILER</a:t>
            </a:r>
            <a:endParaRPr lang="en-US" sz="2000" b="1" smtClean="0">
              <a:solidFill>
                <a:srgbClr val="6600CC"/>
              </a:solidFill>
            </a:endParaRPr>
          </a:p>
        </p:txBody>
      </p:sp>
      <p:sp>
        <p:nvSpPr>
          <p:cNvPr id="7175" name="Text Box 7"/>
          <p:cNvSpPr txBox="1">
            <a:spLocks noChangeArrowheads="1"/>
          </p:cNvSpPr>
          <p:nvPr/>
        </p:nvSpPr>
        <p:spPr bwMode="auto">
          <a:xfrm>
            <a:off x="4495800" y="1371600"/>
            <a:ext cx="4267200" cy="1352550"/>
          </a:xfrm>
          <a:prstGeom prst="rect">
            <a:avLst/>
          </a:prstGeom>
          <a:noFill/>
          <a:ln w="4127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000000"/>
                </a:solidFill>
              </a:rPr>
              <a:t>Source Code</a:t>
            </a:r>
          </a:p>
          <a:p>
            <a:pPr algn="ctr" fontAlgn="base">
              <a:spcBef>
                <a:spcPct val="50000"/>
              </a:spcBef>
              <a:spcAft>
                <a:spcPct val="0"/>
              </a:spcAft>
            </a:pPr>
            <a:r>
              <a:rPr lang="en-GB" sz="2000" smtClean="0">
                <a:solidFill>
                  <a:srgbClr val="000000"/>
                </a:solidFill>
              </a:rPr>
              <a:t>(High Level Language Program)</a:t>
            </a:r>
          </a:p>
          <a:p>
            <a:pPr algn="ctr" fontAlgn="base">
              <a:spcBef>
                <a:spcPct val="50000"/>
              </a:spcBef>
              <a:spcAft>
                <a:spcPct val="0"/>
              </a:spcAft>
            </a:pPr>
            <a:r>
              <a:rPr lang="en-GB" sz="2000" smtClean="0">
                <a:solidFill>
                  <a:srgbClr val="000000"/>
                </a:solidFill>
              </a:rPr>
              <a:t>0010 INPUT “Please enter….</a:t>
            </a:r>
            <a:endParaRPr lang="en-US" sz="2000" smtClean="0">
              <a:solidFill>
                <a:srgbClr val="000000"/>
              </a:solidFill>
            </a:endParaRPr>
          </a:p>
        </p:txBody>
      </p:sp>
      <p:sp>
        <p:nvSpPr>
          <p:cNvPr id="7176" name="Text Box 8"/>
          <p:cNvSpPr txBox="1">
            <a:spLocks noChangeArrowheads="1"/>
          </p:cNvSpPr>
          <p:nvPr/>
        </p:nvSpPr>
        <p:spPr bwMode="auto">
          <a:xfrm>
            <a:off x="4572000" y="3200400"/>
            <a:ext cx="2286000" cy="560388"/>
          </a:xfrm>
          <a:prstGeom prst="rect">
            <a:avLst/>
          </a:prstGeom>
          <a:solidFill>
            <a:schemeClr val="hlink"/>
          </a:solidFill>
          <a:ln w="4127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800" b="1" smtClean="0">
                <a:solidFill>
                  <a:srgbClr val="6600CC"/>
                </a:solidFill>
              </a:rPr>
              <a:t>COMPILER</a:t>
            </a:r>
            <a:endParaRPr lang="en-US" sz="2800" b="1" smtClean="0">
              <a:solidFill>
                <a:srgbClr val="6600CC"/>
              </a:solidFill>
            </a:endParaRPr>
          </a:p>
        </p:txBody>
      </p:sp>
      <p:sp>
        <p:nvSpPr>
          <p:cNvPr id="7177" name="Text Box 9"/>
          <p:cNvSpPr txBox="1">
            <a:spLocks noChangeArrowheads="1"/>
          </p:cNvSpPr>
          <p:nvPr/>
        </p:nvSpPr>
        <p:spPr bwMode="auto">
          <a:xfrm>
            <a:off x="4572000" y="4343400"/>
            <a:ext cx="3886200" cy="1171575"/>
          </a:xfrm>
          <a:prstGeom prst="rect">
            <a:avLst/>
          </a:prstGeom>
          <a:noFill/>
          <a:ln w="4127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000000"/>
                </a:solidFill>
              </a:rPr>
              <a:t>Machine Code</a:t>
            </a:r>
            <a:r>
              <a:rPr lang="en-GB" sz="2000" smtClean="0">
                <a:solidFill>
                  <a:srgbClr val="000000"/>
                </a:solidFill>
              </a:rPr>
              <a:t> (Object Code)</a:t>
            </a:r>
          </a:p>
          <a:p>
            <a:pPr algn="ctr" fontAlgn="base">
              <a:spcBef>
                <a:spcPct val="50000"/>
              </a:spcBef>
              <a:spcAft>
                <a:spcPct val="0"/>
              </a:spcAft>
            </a:pPr>
            <a:r>
              <a:rPr lang="en-GB" sz="1600" b="1" smtClean="0">
                <a:solidFill>
                  <a:srgbClr val="000000"/>
                </a:solidFill>
              </a:rPr>
              <a:t>1101 1110 0010 1111 1011</a:t>
            </a:r>
          </a:p>
          <a:p>
            <a:pPr algn="ctr" fontAlgn="base">
              <a:spcBef>
                <a:spcPct val="50000"/>
              </a:spcBef>
              <a:spcAft>
                <a:spcPct val="0"/>
              </a:spcAft>
            </a:pPr>
            <a:r>
              <a:rPr lang="en-GB" sz="1600" b="1" smtClean="0">
                <a:solidFill>
                  <a:srgbClr val="000000"/>
                </a:solidFill>
              </a:rPr>
              <a:t>1000 1001 1110 0001 110</a:t>
            </a:r>
            <a:endParaRPr lang="en-US" sz="1600" b="1" smtClean="0">
              <a:solidFill>
                <a:srgbClr val="000000"/>
              </a:solidFill>
            </a:endParaRPr>
          </a:p>
        </p:txBody>
      </p:sp>
      <p:sp>
        <p:nvSpPr>
          <p:cNvPr id="7178" name="Text Box 10"/>
          <p:cNvSpPr txBox="1">
            <a:spLocks noChangeArrowheads="1"/>
          </p:cNvSpPr>
          <p:nvPr/>
        </p:nvSpPr>
        <p:spPr bwMode="auto">
          <a:xfrm>
            <a:off x="7315200" y="3352800"/>
            <a:ext cx="1447800" cy="895350"/>
          </a:xfrm>
          <a:prstGeom prst="rect">
            <a:avLst/>
          </a:prstGeom>
          <a:noFill/>
          <a:ln w="412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000000"/>
                </a:solidFill>
              </a:rPr>
              <a:t>Reports</a:t>
            </a:r>
          </a:p>
          <a:p>
            <a:pPr algn="ctr" fontAlgn="base">
              <a:spcBef>
                <a:spcPct val="50000"/>
              </a:spcBef>
              <a:spcAft>
                <a:spcPct val="0"/>
              </a:spcAft>
            </a:pPr>
            <a:r>
              <a:rPr lang="en-GB" sz="2000" b="1" smtClean="0">
                <a:solidFill>
                  <a:srgbClr val="000000"/>
                </a:solidFill>
              </a:rPr>
              <a:t>Errors</a:t>
            </a:r>
            <a:endParaRPr lang="en-US" sz="2000" b="1" smtClean="0">
              <a:solidFill>
                <a:srgbClr val="000000"/>
              </a:solidFill>
            </a:endParaRPr>
          </a:p>
        </p:txBody>
      </p:sp>
      <p:sp>
        <p:nvSpPr>
          <p:cNvPr id="7179" name="AutoShape 11"/>
          <p:cNvSpPr>
            <a:spLocks noChangeArrowheads="1"/>
          </p:cNvSpPr>
          <p:nvPr/>
        </p:nvSpPr>
        <p:spPr bwMode="auto">
          <a:xfrm>
            <a:off x="6324600" y="2743200"/>
            <a:ext cx="304800" cy="457200"/>
          </a:xfrm>
          <a:prstGeom prst="downArrow">
            <a:avLst>
              <a:gd name="adj1" fmla="val 50000"/>
              <a:gd name="adj2" fmla="val 37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800" smtClean="0">
              <a:solidFill>
                <a:srgbClr val="000000"/>
              </a:solidFill>
            </a:endParaRPr>
          </a:p>
        </p:txBody>
      </p:sp>
      <p:sp>
        <p:nvSpPr>
          <p:cNvPr id="7180" name="AutoShape 12"/>
          <p:cNvSpPr>
            <a:spLocks noChangeArrowheads="1"/>
          </p:cNvSpPr>
          <p:nvPr/>
        </p:nvSpPr>
        <p:spPr bwMode="auto">
          <a:xfrm>
            <a:off x="6248400" y="3733800"/>
            <a:ext cx="304800" cy="685800"/>
          </a:xfrm>
          <a:prstGeom prst="downArrow">
            <a:avLst>
              <a:gd name="adj1" fmla="val 50000"/>
              <a:gd name="adj2" fmla="val 5625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800" smtClean="0">
              <a:solidFill>
                <a:srgbClr val="000000"/>
              </a:solidFill>
            </a:endParaRPr>
          </a:p>
        </p:txBody>
      </p:sp>
      <p:sp>
        <p:nvSpPr>
          <p:cNvPr id="7181" name="AutoShape 13"/>
          <p:cNvSpPr>
            <a:spLocks noChangeArrowheads="1"/>
          </p:cNvSpPr>
          <p:nvPr/>
        </p:nvSpPr>
        <p:spPr bwMode="auto">
          <a:xfrm>
            <a:off x="6858000" y="3505200"/>
            <a:ext cx="533400" cy="304800"/>
          </a:xfrm>
          <a:prstGeom prst="rightArrow">
            <a:avLst>
              <a:gd name="adj1" fmla="val 50000"/>
              <a:gd name="adj2" fmla="val 4375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800" smtClean="0">
              <a:solidFill>
                <a:srgbClr val="000000"/>
              </a:solidFill>
            </a:endParaRPr>
          </a:p>
        </p:txBody>
      </p:sp>
      <p:sp>
        <p:nvSpPr>
          <p:cNvPr id="7182" name="Text Box 14"/>
          <p:cNvSpPr txBox="1">
            <a:spLocks noChangeArrowheads="1"/>
          </p:cNvSpPr>
          <p:nvPr/>
        </p:nvSpPr>
        <p:spPr bwMode="auto">
          <a:xfrm>
            <a:off x="3505200" y="5638800"/>
            <a:ext cx="4800600" cy="1016000"/>
          </a:xfrm>
          <a:prstGeom prst="rect">
            <a:avLst/>
          </a:prstGeom>
          <a:solidFill>
            <a:schemeClr val="hlink"/>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smtClean="0">
                <a:solidFill>
                  <a:srgbClr val="000000"/>
                </a:solidFill>
              </a:rPr>
              <a:t>The object code is not executed immediately and can be saved separately</a:t>
            </a:r>
            <a:endParaRPr lang="en-US" sz="2000" smtClean="0">
              <a:solidFill>
                <a:srgbClr val="000000"/>
              </a:solidFill>
            </a:endParaRPr>
          </a:p>
        </p:txBody>
      </p:sp>
      <p:sp>
        <p:nvSpPr>
          <p:cNvPr id="15" name="Action Button: Home 14">
            <a:hlinkClick r:id="rId2" action="ppaction://hlinksldjump" highlightClick="1"/>
          </p:cNvPr>
          <p:cNvSpPr/>
          <p:nvPr/>
        </p:nvSpPr>
        <p:spPr>
          <a:xfrm>
            <a:off x="2699792" y="6146800"/>
            <a:ext cx="540000" cy="540000"/>
          </a:xfrm>
          <a:prstGeom prst="actionButtonHome">
            <a:avLst/>
          </a:prstGeom>
          <a:noFill/>
          <a:ln w="25400" cap="flat" cmpd="sng" algn="ctr">
            <a:solidFill>
              <a:sysClr val="windowText" lastClr="000000"/>
            </a:solidFill>
            <a:prstDash val="solid"/>
          </a:ln>
          <a:effectLst/>
        </p:spPr>
        <p:txBody>
          <a:bodyPr rtlCol="0" anchor="ctr"/>
          <a:lstStyle/>
          <a:p>
            <a:pPr algn="ctr">
              <a:defRPr/>
            </a:pPr>
            <a:endParaRPr lang="en-GB" kern="0">
              <a:solidFill>
                <a:sysClr val="window" lastClr="FFFFFF"/>
              </a:solidFill>
            </a:endParaRPr>
          </a:p>
        </p:txBody>
      </p:sp>
      <p:sp>
        <p:nvSpPr>
          <p:cNvPr id="16" name="Action Button: Forward or Next 1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3399"/>
              </a:solidFill>
            </a:endParaRPr>
          </a:p>
        </p:txBody>
      </p:sp>
      <p:sp>
        <p:nvSpPr>
          <p:cNvPr id="18" name="Action Button: Back or Previous 17">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Text" lastClr="000000"/>
            </a:solidFill>
            <a:prstDash val="solid"/>
          </a:ln>
          <a:effectLst/>
        </p:spPr>
        <p:txBody>
          <a:bodyPr rtlCol="0" anchor="ctr"/>
          <a:lstStyle/>
          <a:p>
            <a:pPr algn="ctr">
              <a:defRPr/>
            </a:pPr>
            <a:endParaRPr lang="en-GB" kern="0" smtClean="0">
              <a:solidFill>
                <a:sysClr val="window" lastClr="FFFFFF"/>
              </a:solidFill>
            </a:endParaRPr>
          </a:p>
        </p:txBody>
      </p:sp>
    </p:spTree>
    <p:extLst>
      <p:ext uri="{BB962C8B-B14F-4D97-AF65-F5344CB8AC3E}">
        <p14:creationId xmlns:p14="http://schemas.microsoft.com/office/powerpoint/2010/main" val="3676537076"/>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bg>
      <p:bgPr>
        <a:solidFill>
          <a:srgbClr val="D60093"/>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3400" y="304800"/>
            <a:ext cx="7772400" cy="685800"/>
          </a:xfrm>
          <a:ln>
            <a:solidFill>
              <a:schemeClr val="tx1"/>
            </a:solidFill>
            <a:miter lim="800000"/>
            <a:headEnd/>
            <a:tailEnd/>
          </a:ln>
        </p:spPr>
        <p:txBody>
          <a:bodyPr/>
          <a:lstStyle/>
          <a:p>
            <a:r>
              <a:rPr lang="en-GB"/>
              <a:t>INTERPRETERS</a:t>
            </a:r>
            <a:endParaRPr lang="en-US"/>
          </a:p>
        </p:txBody>
      </p:sp>
      <p:sp>
        <p:nvSpPr>
          <p:cNvPr id="8195" name="Rectangle 3"/>
          <p:cNvSpPr>
            <a:spLocks noGrp="1" noChangeArrowheads="1"/>
          </p:cNvSpPr>
          <p:nvPr>
            <p:ph type="body" idx="1"/>
          </p:nvPr>
        </p:nvSpPr>
        <p:spPr>
          <a:xfrm>
            <a:off x="685800" y="3124200"/>
            <a:ext cx="7772400" cy="2971800"/>
          </a:xfrm>
        </p:spPr>
        <p:txBody>
          <a:bodyPr/>
          <a:lstStyle/>
          <a:p>
            <a:pPr>
              <a:buFont typeface="Symbol" pitchFamily="18" charset="2"/>
              <a:buNone/>
            </a:pPr>
            <a:r>
              <a:rPr lang="en-GB" sz="2000" b="1" dirty="0">
                <a:solidFill>
                  <a:schemeClr val="tx2"/>
                </a:solidFill>
              </a:rPr>
              <a:t>Interpreter advantages:</a:t>
            </a:r>
          </a:p>
          <a:p>
            <a:r>
              <a:rPr lang="en-GB" sz="2000" dirty="0"/>
              <a:t>It error checks each completed line of a program as it is written – giving instant feedback about any syntax errors in the program – which is useful for people learning to program.</a:t>
            </a:r>
          </a:p>
          <a:p>
            <a:pPr>
              <a:buFont typeface="Symbol" pitchFamily="18" charset="2"/>
              <a:buNone/>
            </a:pPr>
            <a:r>
              <a:rPr lang="en-GB" sz="2000" dirty="0"/>
              <a:t>EG   	</a:t>
            </a:r>
            <a:r>
              <a:rPr lang="en-US" sz="2000" dirty="0"/>
              <a:t>0010 // </a:t>
            </a:r>
            <a:r>
              <a:rPr lang="en-US" sz="2000" dirty="0" err="1"/>
              <a:t>Mrs</a:t>
            </a:r>
            <a:r>
              <a:rPr lang="en-US" sz="2000" dirty="0"/>
              <a:t> Feldman</a:t>
            </a:r>
          </a:p>
          <a:p>
            <a:pPr>
              <a:buFont typeface="Symbol" pitchFamily="18" charset="2"/>
              <a:buNone/>
            </a:pPr>
            <a:r>
              <a:rPr lang="en-GB" sz="2000" dirty="0"/>
              <a:t>		</a:t>
            </a:r>
            <a:r>
              <a:rPr lang="en-US" sz="2000" dirty="0"/>
              <a:t>0020 //</a:t>
            </a:r>
          </a:p>
          <a:p>
            <a:pPr>
              <a:buFont typeface="Symbol" pitchFamily="18" charset="2"/>
              <a:buNone/>
            </a:pPr>
            <a:r>
              <a:rPr lang="en-GB" sz="2000" dirty="0"/>
              <a:t>		</a:t>
            </a:r>
            <a:r>
              <a:rPr lang="en-US" sz="2000" dirty="0"/>
              <a:t>30 </a:t>
            </a:r>
            <a:r>
              <a:rPr lang="en-GB" sz="2000" dirty="0"/>
              <a:t>input</a:t>
            </a:r>
            <a:r>
              <a:rPr lang="en-US" sz="2000" dirty="0"/>
              <a:t> "Please enter a number&gt;&gt;"</a:t>
            </a:r>
            <a:r>
              <a:rPr lang="en-US" sz="2000" b="1" dirty="0">
                <a:solidFill>
                  <a:schemeClr val="tx2"/>
                </a:solidFill>
              </a:rPr>
              <a:t>;</a:t>
            </a:r>
            <a:r>
              <a:rPr lang="en-US" sz="2000" dirty="0"/>
              <a:t>number</a:t>
            </a:r>
          </a:p>
          <a:p>
            <a:pPr>
              <a:buFont typeface="Symbol" pitchFamily="18" charset="2"/>
              <a:buNone/>
            </a:pPr>
            <a:r>
              <a:rPr lang="en-GB" sz="2000" dirty="0"/>
              <a:t>		</a:t>
            </a:r>
            <a:r>
              <a:rPr lang="en-US" sz="2000" b="1" dirty="0"/>
              <a:t>":" expected, not "</a:t>
            </a:r>
            <a:r>
              <a:rPr lang="en-US" sz="2000" b="1" dirty="0">
                <a:solidFill>
                  <a:schemeClr val="tx2"/>
                </a:solidFill>
              </a:rPr>
              <a:t>;</a:t>
            </a:r>
            <a:r>
              <a:rPr lang="en-US" sz="2000" b="1" dirty="0"/>
              <a:t>"</a:t>
            </a:r>
          </a:p>
          <a:p>
            <a:pPr>
              <a:buFont typeface="Symbol" pitchFamily="18" charset="2"/>
              <a:buNone/>
            </a:pPr>
            <a:endParaRPr lang="en-US" sz="2000" dirty="0"/>
          </a:p>
        </p:txBody>
      </p:sp>
      <p:sp>
        <p:nvSpPr>
          <p:cNvPr id="8196" name="Text Box 4"/>
          <p:cNvSpPr txBox="1">
            <a:spLocks noChangeArrowheads="1"/>
          </p:cNvSpPr>
          <p:nvPr/>
        </p:nvSpPr>
        <p:spPr bwMode="auto">
          <a:xfrm>
            <a:off x="533400" y="1143000"/>
            <a:ext cx="80772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smtClean="0">
                <a:solidFill>
                  <a:srgbClr val="000000"/>
                </a:solidFill>
              </a:rPr>
              <a:t>An </a:t>
            </a:r>
            <a:r>
              <a:rPr lang="en-GB" sz="2400" b="1" smtClean="0">
                <a:solidFill>
                  <a:srgbClr val="6600CC"/>
                </a:solidFill>
              </a:rPr>
              <a:t>Interpreter</a:t>
            </a:r>
            <a:r>
              <a:rPr lang="en-GB" sz="2400" smtClean="0">
                <a:solidFill>
                  <a:srgbClr val="000000"/>
                </a:solidFill>
              </a:rPr>
              <a:t> </a:t>
            </a:r>
            <a:r>
              <a:rPr lang="en-GB" sz="2400" b="1" smtClean="0">
                <a:solidFill>
                  <a:srgbClr val="000000"/>
                </a:solidFill>
              </a:rPr>
              <a:t>translates</a:t>
            </a:r>
            <a:r>
              <a:rPr lang="en-GB" sz="2400" smtClean="0">
                <a:solidFill>
                  <a:srgbClr val="000000"/>
                </a:solidFill>
              </a:rPr>
              <a:t> a high level language program </a:t>
            </a:r>
            <a:r>
              <a:rPr lang="en-GB" sz="2400" b="1" smtClean="0">
                <a:solidFill>
                  <a:srgbClr val="000000"/>
                </a:solidFill>
              </a:rPr>
              <a:t>one line at a time then performs the high level command</a:t>
            </a:r>
            <a:r>
              <a:rPr lang="en-GB" sz="2400" smtClean="0">
                <a:solidFill>
                  <a:srgbClr val="000000"/>
                </a:solidFill>
              </a:rPr>
              <a:t>.  This process is repeated for each line of the program until the whole program has been interpreted.</a:t>
            </a:r>
            <a:endParaRPr lang="en-US" sz="2400" smtClean="0">
              <a:solidFill>
                <a:srgbClr val="000000"/>
              </a:solidFill>
            </a:endParaRPr>
          </a:p>
        </p:txBody>
      </p:sp>
      <p:sp>
        <p:nvSpPr>
          <p:cNvPr id="8197" name="Rectangle 5"/>
          <p:cNvSpPr>
            <a:spLocks noChangeArrowheads="1"/>
          </p:cNvSpPr>
          <p:nvPr/>
        </p:nvSpPr>
        <p:spPr bwMode="auto">
          <a:xfrm>
            <a:off x="1600200" y="5562600"/>
            <a:ext cx="2895600" cy="381000"/>
          </a:xfrm>
          <a:prstGeom prst="rect">
            <a:avLst/>
          </a:prstGeom>
          <a:noFill/>
          <a:ln w="4127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800" smtClean="0">
              <a:solidFill>
                <a:srgbClr val="000000"/>
              </a:solidFill>
            </a:endParaRPr>
          </a:p>
        </p:txBody>
      </p:sp>
      <p:sp>
        <p:nvSpPr>
          <p:cNvPr id="8199" name="AutoShape 7"/>
          <p:cNvSpPr>
            <a:spLocks noChangeArrowheads="1"/>
          </p:cNvSpPr>
          <p:nvPr/>
        </p:nvSpPr>
        <p:spPr bwMode="auto">
          <a:xfrm rot="-1707784">
            <a:off x="1066800" y="4800600"/>
            <a:ext cx="304800" cy="1066800"/>
          </a:xfrm>
          <a:prstGeom prst="downArrow">
            <a:avLst>
              <a:gd name="adj1" fmla="val 50000"/>
              <a:gd name="adj2" fmla="val 87500"/>
            </a:avLst>
          </a:prstGeom>
          <a:solidFill>
            <a:schemeClr val="tx2"/>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800" smtClean="0">
              <a:solidFill>
                <a:srgbClr val="000000"/>
              </a:solidFill>
            </a:endParaRPr>
          </a:p>
        </p:txBody>
      </p:sp>
      <p:sp>
        <p:nvSpPr>
          <p:cNvPr id="8203" name="Text Box 11"/>
          <p:cNvSpPr txBox="1">
            <a:spLocks noChangeArrowheads="1"/>
          </p:cNvSpPr>
          <p:nvPr/>
        </p:nvSpPr>
        <p:spPr bwMode="auto">
          <a:xfrm>
            <a:off x="5838825" y="5257800"/>
            <a:ext cx="825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GB" sz="2800" smtClean="0">
              <a:solidFill>
                <a:srgbClr val="000000"/>
              </a:solidFill>
            </a:endParaRPr>
          </a:p>
        </p:txBody>
      </p:sp>
      <p:sp>
        <p:nvSpPr>
          <p:cNvPr id="8204" name="AutoShape 12"/>
          <p:cNvSpPr>
            <a:spLocks noChangeArrowheads="1"/>
          </p:cNvSpPr>
          <p:nvPr/>
        </p:nvSpPr>
        <p:spPr bwMode="auto">
          <a:xfrm rot="1659360">
            <a:off x="5943600" y="4724400"/>
            <a:ext cx="228600" cy="533400"/>
          </a:xfrm>
          <a:prstGeom prst="downArrow">
            <a:avLst>
              <a:gd name="adj1" fmla="val 50000"/>
              <a:gd name="adj2" fmla="val 58333"/>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800" smtClean="0">
              <a:solidFill>
                <a:srgbClr val="000000"/>
              </a:solidFill>
            </a:endParaRPr>
          </a:p>
        </p:txBody>
      </p:sp>
      <p:sp>
        <p:nvSpPr>
          <p:cNvPr id="10" name="Action Button: Home 9">
            <a:hlinkClick r:id="rId2" action="ppaction://hlinksldjump" highlightClick="1"/>
          </p:cNvPr>
          <p:cNvSpPr/>
          <p:nvPr/>
        </p:nvSpPr>
        <p:spPr>
          <a:xfrm>
            <a:off x="4231052" y="6221089"/>
            <a:ext cx="540000" cy="540000"/>
          </a:xfrm>
          <a:prstGeom prst="actionButtonHome">
            <a:avLst/>
          </a:prstGeom>
          <a:noFill/>
          <a:ln w="25400" cap="flat" cmpd="sng" algn="ctr">
            <a:solidFill>
              <a:sysClr val="windowText" lastClr="000000"/>
            </a:solidFill>
            <a:prstDash val="solid"/>
          </a:ln>
          <a:effectLst/>
        </p:spPr>
        <p:txBody>
          <a:bodyPr rtlCol="0" anchor="ctr"/>
          <a:lstStyle/>
          <a:p>
            <a:pPr algn="ctr">
              <a:defRPr/>
            </a:pPr>
            <a:endParaRPr lang="en-GB" kern="0">
              <a:solidFill>
                <a:sysClr val="window" lastClr="FFFFFF"/>
              </a:solidFill>
            </a:endParaRPr>
          </a:p>
        </p:txBody>
      </p:sp>
      <p:sp>
        <p:nvSpPr>
          <p:cNvPr id="11" name="Action Button: Forward or Next 10">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3399"/>
              </a:solidFill>
            </a:endParaRPr>
          </a:p>
        </p:txBody>
      </p:sp>
      <p:sp>
        <p:nvSpPr>
          <p:cNvPr id="13" name="Action Button: Back or Previous 12">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Text" lastClr="000000"/>
            </a:solidFill>
            <a:prstDash val="solid"/>
          </a:ln>
          <a:effectLst/>
        </p:spPr>
        <p:txBody>
          <a:bodyPr rtlCol="0" anchor="ctr"/>
          <a:lstStyle/>
          <a:p>
            <a:pPr algn="ctr">
              <a:defRPr/>
            </a:pPr>
            <a:endParaRPr lang="en-GB" kern="0" smtClean="0">
              <a:solidFill>
                <a:sysClr val="window" lastClr="FFFFFF"/>
              </a:solidFill>
            </a:endParaRPr>
          </a:p>
        </p:txBody>
      </p:sp>
    </p:spTree>
    <p:extLst>
      <p:ext uri="{BB962C8B-B14F-4D97-AF65-F5344CB8AC3E}">
        <p14:creationId xmlns:p14="http://schemas.microsoft.com/office/powerpoint/2010/main" val="732104479"/>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bg>
      <p:bgPr>
        <a:solidFill>
          <a:srgbClr val="D60093"/>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381000"/>
            <a:ext cx="7772400" cy="685800"/>
          </a:xfrm>
          <a:ln>
            <a:solidFill>
              <a:schemeClr val="tx1"/>
            </a:solidFill>
            <a:miter lim="800000"/>
            <a:headEnd/>
            <a:tailEnd/>
          </a:ln>
        </p:spPr>
        <p:txBody>
          <a:bodyPr/>
          <a:lstStyle/>
          <a:p>
            <a:r>
              <a:rPr lang="en-GB"/>
              <a:t>INTERPRETERS</a:t>
            </a:r>
            <a:endParaRPr lang="en-US"/>
          </a:p>
        </p:txBody>
      </p:sp>
      <p:sp>
        <p:nvSpPr>
          <p:cNvPr id="9219" name="Rectangle 3"/>
          <p:cNvSpPr>
            <a:spLocks noGrp="1" noChangeArrowheads="1"/>
          </p:cNvSpPr>
          <p:nvPr>
            <p:ph type="body" sz="half" idx="1"/>
          </p:nvPr>
        </p:nvSpPr>
        <p:spPr>
          <a:xfrm>
            <a:off x="251520" y="1186728"/>
            <a:ext cx="3048000" cy="4648200"/>
          </a:xfrm>
        </p:spPr>
        <p:txBody>
          <a:bodyPr/>
          <a:lstStyle/>
          <a:p>
            <a:pPr>
              <a:buFont typeface="Symbol" pitchFamily="18" charset="2"/>
              <a:buNone/>
            </a:pPr>
            <a:r>
              <a:rPr lang="en-GB" sz="2400" b="1" dirty="0">
                <a:solidFill>
                  <a:schemeClr val="tx2"/>
                </a:solidFill>
              </a:rPr>
              <a:t>Interpreter</a:t>
            </a:r>
          </a:p>
          <a:p>
            <a:pPr>
              <a:buFont typeface="Symbol" pitchFamily="18" charset="2"/>
              <a:buNone/>
            </a:pPr>
            <a:r>
              <a:rPr lang="en-GB" sz="2400" b="1" dirty="0">
                <a:solidFill>
                  <a:schemeClr val="tx2"/>
                </a:solidFill>
              </a:rPr>
              <a:t>disadvantages:</a:t>
            </a:r>
          </a:p>
          <a:p>
            <a:pPr marL="0" indent="0">
              <a:buNone/>
            </a:pPr>
            <a:r>
              <a:rPr lang="en-GB" sz="2200" dirty="0" smtClean="0"/>
              <a:t>The </a:t>
            </a:r>
            <a:r>
              <a:rPr lang="en-GB" sz="2200" dirty="0"/>
              <a:t>program needs to be </a:t>
            </a:r>
            <a:r>
              <a:rPr lang="en-GB" sz="2200" b="1" dirty="0"/>
              <a:t>translated every time the program is executed</a:t>
            </a:r>
            <a:r>
              <a:rPr lang="en-GB" sz="2200" dirty="0"/>
              <a:t> – which makes them run more slowly than similar compiled </a:t>
            </a:r>
            <a:r>
              <a:rPr lang="en-GB" sz="2200" dirty="0" smtClean="0"/>
              <a:t>programs and makes more demands on the processor.</a:t>
            </a:r>
            <a:endParaRPr lang="en-US" sz="2200" dirty="0"/>
          </a:p>
        </p:txBody>
      </p:sp>
      <p:sp>
        <p:nvSpPr>
          <p:cNvPr id="9221" name="Text Box 5"/>
          <p:cNvSpPr txBox="1">
            <a:spLocks noChangeArrowheads="1"/>
          </p:cNvSpPr>
          <p:nvPr/>
        </p:nvSpPr>
        <p:spPr bwMode="auto">
          <a:xfrm>
            <a:off x="4876800" y="1219200"/>
            <a:ext cx="3657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6600CC"/>
                </a:solidFill>
              </a:rPr>
              <a:t>INTERPRETER</a:t>
            </a:r>
            <a:endParaRPr lang="en-US" sz="2000" b="1" smtClean="0">
              <a:solidFill>
                <a:srgbClr val="6600CC"/>
              </a:solidFill>
            </a:endParaRPr>
          </a:p>
        </p:txBody>
      </p:sp>
      <p:sp>
        <p:nvSpPr>
          <p:cNvPr id="9222" name="Text Box 6"/>
          <p:cNvSpPr txBox="1">
            <a:spLocks noChangeArrowheads="1"/>
          </p:cNvSpPr>
          <p:nvPr/>
        </p:nvSpPr>
        <p:spPr bwMode="auto">
          <a:xfrm>
            <a:off x="4876800" y="1676400"/>
            <a:ext cx="3581400" cy="1504950"/>
          </a:xfrm>
          <a:prstGeom prst="rect">
            <a:avLst/>
          </a:prstGeom>
          <a:noFill/>
          <a:ln w="4127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000000"/>
                </a:solidFill>
              </a:rPr>
              <a:t>Source Code</a:t>
            </a:r>
          </a:p>
          <a:p>
            <a:pPr algn="ctr" fontAlgn="base">
              <a:spcBef>
                <a:spcPct val="50000"/>
              </a:spcBef>
              <a:spcAft>
                <a:spcPct val="0"/>
              </a:spcAft>
            </a:pPr>
            <a:r>
              <a:rPr lang="en-GB" sz="2000" b="1" smtClean="0">
                <a:solidFill>
                  <a:srgbClr val="000000"/>
                </a:solidFill>
              </a:rPr>
              <a:t>(A single high-level language instruction , such as PRINT “Mrs Feldman”)</a:t>
            </a:r>
            <a:endParaRPr lang="en-US" sz="2000" b="1" smtClean="0">
              <a:solidFill>
                <a:srgbClr val="000000"/>
              </a:solidFill>
            </a:endParaRPr>
          </a:p>
        </p:txBody>
      </p:sp>
      <p:sp>
        <p:nvSpPr>
          <p:cNvPr id="9223" name="Text Box 7"/>
          <p:cNvSpPr txBox="1">
            <a:spLocks noChangeArrowheads="1"/>
          </p:cNvSpPr>
          <p:nvPr/>
        </p:nvSpPr>
        <p:spPr bwMode="auto">
          <a:xfrm>
            <a:off x="4876800" y="3657600"/>
            <a:ext cx="2438400" cy="438150"/>
          </a:xfrm>
          <a:prstGeom prst="rect">
            <a:avLst/>
          </a:prstGeom>
          <a:solidFill>
            <a:schemeClr val="hlink"/>
          </a:solidFill>
          <a:ln w="4127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6600CC"/>
                </a:solidFill>
              </a:rPr>
              <a:t>INTERPRETER</a:t>
            </a:r>
            <a:endParaRPr lang="en-US" sz="2000" b="1" smtClean="0">
              <a:solidFill>
                <a:srgbClr val="6600CC"/>
              </a:solidFill>
            </a:endParaRPr>
          </a:p>
        </p:txBody>
      </p:sp>
      <p:sp>
        <p:nvSpPr>
          <p:cNvPr id="9224" name="Text Box 8"/>
          <p:cNvSpPr txBox="1">
            <a:spLocks noChangeArrowheads="1"/>
          </p:cNvSpPr>
          <p:nvPr/>
        </p:nvSpPr>
        <p:spPr bwMode="auto">
          <a:xfrm>
            <a:off x="4572000" y="4572000"/>
            <a:ext cx="3657600" cy="438150"/>
          </a:xfrm>
          <a:prstGeom prst="rect">
            <a:avLst/>
          </a:prstGeom>
          <a:noFill/>
          <a:ln w="4127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000000"/>
                </a:solidFill>
              </a:rPr>
              <a:t>Machine Code Instructions</a:t>
            </a:r>
            <a:endParaRPr lang="en-US" sz="2000" b="1" smtClean="0">
              <a:solidFill>
                <a:srgbClr val="000000"/>
              </a:solidFill>
            </a:endParaRPr>
          </a:p>
        </p:txBody>
      </p:sp>
      <p:sp>
        <p:nvSpPr>
          <p:cNvPr id="9226" name="Text Box 10"/>
          <p:cNvSpPr txBox="1">
            <a:spLocks noChangeArrowheads="1"/>
          </p:cNvSpPr>
          <p:nvPr/>
        </p:nvSpPr>
        <p:spPr bwMode="auto">
          <a:xfrm>
            <a:off x="7543800" y="3581400"/>
            <a:ext cx="1371600" cy="742950"/>
          </a:xfrm>
          <a:prstGeom prst="rect">
            <a:avLst/>
          </a:prstGeom>
          <a:noFill/>
          <a:ln w="4127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000000"/>
                </a:solidFill>
              </a:rPr>
              <a:t>Reports Errors</a:t>
            </a:r>
            <a:endParaRPr lang="en-US" sz="2000" b="1" smtClean="0">
              <a:solidFill>
                <a:srgbClr val="000000"/>
              </a:solidFill>
            </a:endParaRPr>
          </a:p>
        </p:txBody>
      </p:sp>
      <p:sp>
        <p:nvSpPr>
          <p:cNvPr id="9227" name="Text Box 11"/>
          <p:cNvSpPr txBox="1">
            <a:spLocks noChangeArrowheads="1"/>
          </p:cNvSpPr>
          <p:nvPr/>
        </p:nvSpPr>
        <p:spPr bwMode="auto">
          <a:xfrm>
            <a:off x="3124200" y="3581400"/>
            <a:ext cx="1600200" cy="742950"/>
          </a:xfrm>
          <a:prstGeom prst="rect">
            <a:avLst/>
          </a:prstGeom>
          <a:noFill/>
          <a:ln w="4127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000000"/>
                </a:solidFill>
              </a:rPr>
              <a:t>Get Next Instruction</a:t>
            </a:r>
            <a:endParaRPr lang="en-US" sz="2000" b="1" smtClean="0">
              <a:solidFill>
                <a:srgbClr val="000000"/>
              </a:solidFill>
            </a:endParaRPr>
          </a:p>
        </p:txBody>
      </p:sp>
      <p:sp>
        <p:nvSpPr>
          <p:cNvPr id="9228" name="Text Box 12"/>
          <p:cNvSpPr txBox="1">
            <a:spLocks noChangeArrowheads="1"/>
          </p:cNvSpPr>
          <p:nvPr/>
        </p:nvSpPr>
        <p:spPr bwMode="auto">
          <a:xfrm>
            <a:off x="3962400" y="5181600"/>
            <a:ext cx="4953000" cy="1016000"/>
          </a:xfrm>
          <a:prstGeom prst="rect">
            <a:avLst/>
          </a:prstGeom>
          <a:solidFill>
            <a:schemeClr val="hlink"/>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smtClean="0">
                <a:solidFill>
                  <a:srgbClr val="000000"/>
                </a:solidFill>
              </a:rPr>
              <a:t>Each instruction is executed immediately and cannot be saved separately</a:t>
            </a:r>
            <a:endParaRPr lang="en-US" sz="2000" smtClean="0">
              <a:solidFill>
                <a:srgbClr val="000000"/>
              </a:solidFill>
            </a:endParaRPr>
          </a:p>
        </p:txBody>
      </p:sp>
      <p:sp>
        <p:nvSpPr>
          <p:cNvPr id="9229" name="AutoShape 13"/>
          <p:cNvSpPr>
            <a:spLocks noChangeArrowheads="1"/>
          </p:cNvSpPr>
          <p:nvPr/>
        </p:nvSpPr>
        <p:spPr bwMode="auto">
          <a:xfrm>
            <a:off x="6324600" y="3124200"/>
            <a:ext cx="228600" cy="533400"/>
          </a:xfrm>
          <a:prstGeom prst="downArrow">
            <a:avLst>
              <a:gd name="adj1" fmla="val 50000"/>
              <a:gd name="adj2" fmla="val 58333"/>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800" smtClean="0">
              <a:solidFill>
                <a:srgbClr val="000000"/>
              </a:solidFill>
            </a:endParaRPr>
          </a:p>
        </p:txBody>
      </p:sp>
      <p:sp>
        <p:nvSpPr>
          <p:cNvPr id="9230" name="AutoShape 14"/>
          <p:cNvSpPr>
            <a:spLocks noChangeArrowheads="1"/>
          </p:cNvSpPr>
          <p:nvPr/>
        </p:nvSpPr>
        <p:spPr bwMode="auto">
          <a:xfrm>
            <a:off x="6324600" y="4038600"/>
            <a:ext cx="228600" cy="533400"/>
          </a:xfrm>
          <a:prstGeom prst="downArrow">
            <a:avLst>
              <a:gd name="adj1" fmla="val 50000"/>
              <a:gd name="adj2" fmla="val 58333"/>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800" smtClean="0">
              <a:solidFill>
                <a:srgbClr val="000000"/>
              </a:solidFill>
            </a:endParaRPr>
          </a:p>
        </p:txBody>
      </p:sp>
      <p:sp>
        <p:nvSpPr>
          <p:cNvPr id="9231" name="AutoShape 15"/>
          <p:cNvSpPr>
            <a:spLocks noChangeArrowheads="1"/>
          </p:cNvSpPr>
          <p:nvPr/>
        </p:nvSpPr>
        <p:spPr bwMode="auto">
          <a:xfrm>
            <a:off x="7315200" y="3810000"/>
            <a:ext cx="304800" cy="228600"/>
          </a:xfrm>
          <a:prstGeom prst="rightArrow">
            <a:avLst>
              <a:gd name="adj1" fmla="val 50000"/>
              <a:gd name="adj2" fmla="val 33333"/>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800" smtClean="0">
              <a:solidFill>
                <a:srgbClr val="000000"/>
              </a:solidFill>
            </a:endParaRPr>
          </a:p>
        </p:txBody>
      </p:sp>
      <p:sp>
        <p:nvSpPr>
          <p:cNvPr id="9232" name="Line 16"/>
          <p:cNvSpPr>
            <a:spLocks noChangeShapeType="1"/>
          </p:cNvSpPr>
          <p:nvPr/>
        </p:nvSpPr>
        <p:spPr bwMode="auto">
          <a:xfrm flipH="1">
            <a:off x="3810000" y="4800600"/>
            <a:ext cx="762000" cy="0"/>
          </a:xfrm>
          <a:prstGeom prst="line">
            <a:avLst/>
          </a:prstGeom>
          <a:noFill/>
          <a:ln w="412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0000"/>
              </a:solidFill>
            </a:endParaRPr>
          </a:p>
        </p:txBody>
      </p:sp>
      <p:sp>
        <p:nvSpPr>
          <p:cNvPr id="9235" name="Line 19"/>
          <p:cNvSpPr>
            <a:spLocks noChangeShapeType="1"/>
          </p:cNvSpPr>
          <p:nvPr/>
        </p:nvSpPr>
        <p:spPr bwMode="auto">
          <a:xfrm flipV="1">
            <a:off x="3810000" y="4343400"/>
            <a:ext cx="0" cy="457200"/>
          </a:xfrm>
          <a:prstGeom prst="line">
            <a:avLst/>
          </a:prstGeom>
          <a:noFill/>
          <a:ln w="412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0000"/>
              </a:solidFill>
            </a:endParaRPr>
          </a:p>
        </p:txBody>
      </p:sp>
      <p:sp>
        <p:nvSpPr>
          <p:cNvPr id="9236" name="Line 20"/>
          <p:cNvSpPr>
            <a:spLocks noChangeShapeType="1"/>
          </p:cNvSpPr>
          <p:nvPr/>
        </p:nvSpPr>
        <p:spPr bwMode="auto">
          <a:xfrm flipV="1">
            <a:off x="3810000" y="2133600"/>
            <a:ext cx="0" cy="1447800"/>
          </a:xfrm>
          <a:prstGeom prst="line">
            <a:avLst/>
          </a:prstGeom>
          <a:noFill/>
          <a:ln w="412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0000"/>
              </a:solidFill>
            </a:endParaRPr>
          </a:p>
        </p:txBody>
      </p:sp>
      <p:sp>
        <p:nvSpPr>
          <p:cNvPr id="9237" name="Line 21"/>
          <p:cNvSpPr>
            <a:spLocks noChangeShapeType="1"/>
          </p:cNvSpPr>
          <p:nvPr/>
        </p:nvSpPr>
        <p:spPr bwMode="auto">
          <a:xfrm>
            <a:off x="3810000" y="2133600"/>
            <a:ext cx="990600" cy="0"/>
          </a:xfrm>
          <a:prstGeom prst="line">
            <a:avLst/>
          </a:prstGeom>
          <a:noFill/>
          <a:ln w="412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800" smtClean="0">
              <a:solidFill>
                <a:srgbClr val="000000"/>
              </a:solidFill>
            </a:endParaRPr>
          </a:p>
        </p:txBody>
      </p:sp>
      <p:sp>
        <p:nvSpPr>
          <p:cNvPr id="19" name="Action Button: Home 18">
            <a:hlinkClick r:id="rId2" action="ppaction://hlinksldjump" highlightClick="1"/>
          </p:cNvPr>
          <p:cNvSpPr/>
          <p:nvPr/>
        </p:nvSpPr>
        <p:spPr>
          <a:xfrm>
            <a:off x="4231052" y="6221089"/>
            <a:ext cx="540000" cy="540000"/>
          </a:xfrm>
          <a:prstGeom prst="actionButtonHome">
            <a:avLst/>
          </a:prstGeom>
          <a:noFill/>
          <a:ln w="25400" cap="flat" cmpd="sng" algn="ctr">
            <a:solidFill>
              <a:sysClr val="windowText" lastClr="000000"/>
            </a:solidFill>
            <a:prstDash val="solid"/>
          </a:ln>
          <a:effectLst/>
        </p:spPr>
        <p:txBody>
          <a:bodyPr rtlCol="0" anchor="ctr"/>
          <a:lstStyle/>
          <a:p>
            <a:pPr algn="ctr">
              <a:defRPr/>
            </a:pPr>
            <a:endParaRPr lang="en-GB" kern="0">
              <a:solidFill>
                <a:sysClr val="window" lastClr="FFFFFF"/>
              </a:solidFill>
            </a:endParaRPr>
          </a:p>
        </p:txBody>
      </p:sp>
      <p:sp>
        <p:nvSpPr>
          <p:cNvPr id="20" name="Action Button: Forward or Next 19">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3399"/>
              </a:solidFill>
            </a:endParaRPr>
          </a:p>
        </p:txBody>
      </p:sp>
      <p:sp>
        <p:nvSpPr>
          <p:cNvPr id="22" name="Action Button: Back or Previous 21">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Text" lastClr="000000"/>
            </a:solidFill>
            <a:prstDash val="solid"/>
          </a:ln>
          <a:effectLst/>
        </p:spPr>
        <p:txBody>
          <a:bodyPr rtlCol="0" anchor="ctr"/>
          <a:lstStyle/>
          <a:p>
            <a:pPr algn="ctr">
              <a:defRPr/>
            </a:pPr>
            <a:endParaRPr lang="en-GB" kern="0" smtClean="0">
              <a:solidFill>
                <a:sysClr val="window" lastClr="FFFFFF"/>
              </a:solidFill>
            </a:endParaRPr>
          </a:p>
        </p:txBody>
      </p:sp>
    </p:spTree>
    <p:extLst>
      <p:ext uri="{BB962C8B-B14F-4D97-AF65-F5344CB8AC3E}">
        <p14:creationId xmlns:p14="http://schemas.microsoft.com/office/powerpoint/2010/main" val="4051108258"/>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bg>
      <p:bgPr>
        <a:solidFill>
          <a:srgbClr val="D60093"/>
        </a:solidFill>
        <a:effectLst/>
      </p:bgPr>
    </p:bg>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a:xfrm>
            <a:off x="684213" y="333375"/>
            <a:ext cx="7772400" cy="1143000"/>
          </a:xfrm>
          <a:ln>
            <a:solidFill>
              <a:schemeClr val="tx1"/>
            </a:solidFill>
            <a:miter lim="800000"/>
            <a:headEnd/>
            <a:tailEnd/>
          </a:ln>
        </p:spPr>
        <p:txBody>
          <a:bodyPr/>
          <a:lstStyle/>
          <a:p>
            <a:r>
              <a:rPr lang="en-GB"/>
              <a:t>INTERPRETER V COMPILER?</a:t>
            </a:r>
          </a:p>
        </p:txBody>
      </p:sp>
      <p:sp>
        <p:nvSpPr>
          <p:cNvPr id="16389" name="Text Box 5"/>
          <p:cNvSpPr txBox="1">
            <a:spLocks noChangeArrowheads="1"/>
          </p:cNvSpPr>
          <p:nvPr/>
        </p:nvSpPr>
        <p:spPr bwMode="auto">
          <a:xfrm>
            <a:off x="611188" y="1484313"/>
            <a:ext cx="8064500" cy="4324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200" dirty="0" smtClean="0">
                <a:solidFill>
                  <a:srgbClr val="000000"/>
                </a:solidFill>
              </a:rPr>
              <a:t>A programmer may choose to use an </a:t>
            </a:r>
            <a:r>
              <a:rPr lang="en-GB" sz="2200" b="1" dirty="0" smtClean="0">
                <a:solidFill>
                  <a:srgbClr val="3333CC"/>
                </a:solidFill>
              </a:rPr>
              <a:t>Interpreter</a:t>
            </a:r>
            <a:r>
              <a:rPr lang="en-GB" sz="2200" dirty="0" smtClean="0">
                <a:solidFill>
                  <a:srgbClr val="000000"/>
                </a:solidFill>
              </a:rPr>
              <a:t> for </a:t>
            </a:r>
            <a:r>
              <a:rPr lang="en-GB" sz="2200" b="1" dirty="0" smtClean="0">
                <a:solidFill>
                  <a:srgbClr val="000000"/>
                </a:solidFill>
              </a:rPr>
              <a:t>translating during implementation</a:t>
            </a:r>
            <a:r>
              <a:rPr lang="en-GB" sz="2200" dirty="0" smtClean="0">
                <a:solidFill>
                  <a:srgbClr val="000000"/>
                </a:solidFill>
              </a:rPr>
              <a:t> of a program, as any errors will be quickly picked up and resolved.</a:t>
            </a:r>
          </a:p>
          <a:p>
            <a:pPr fontAlgn="base">
              <a:spcBef>
                <a:spcPct val="50000"/>
              </a:spcBef>
              <a:spcAft>
                <a:spcPct val="0"/>
              </a:spcAft>
            </a:pPr>
            <a:r>
              <a:rPr lang="en-GB" sz="2200" dirty="0" smtClean="0">
                <a:solidFill>
                  <a:srgbClr val="000000"/>
                </a:solidFill>
              </a:rPr>
              <a:t>Once all the bugs have been removed from the program, the programmer will choose to use a </a:t>
            </a:r>
            <a:r>
              <a:rPr lang="en-GB" sz="2200" b="1" dirty="0" smtClean="0">
                <a:solidFill>
                  <a:srgbClr val="3333CC"/>
                </a:solidFill>
              </a:rPr>
              <a:t>Compiler</a:t>
            </a:r>
            <a:r>
              <a:rPr lang="en-GB" sz="2200" dirty="0" smtClean="0">
                <a:solidFill>
                  <a:srgbClr val="000000"/>
                </a:solidFill>
              </a:rPr>
              <a:t> for translation as this will be faster and the translated code can then be saved as </a:t>
            </a:r>
            <a:r>
              <a:rPr lang="en-GB" sz="2200" b="1" dirty="0" smtClean="0">
                <a:solidFill>
                  <a:srgbClr val="000000"/>
                </a:solidFill>
              </a:rPr>
              <a:t>object code</a:t>
            </a:r>
            <a:r>
              <a:rPr lang="en-GB" sz="2200" dirty="0" smtClean="0">
                <a:solidFill>
                  <a:srgbClr val="000000"/>
                </a:solidFill>
              </a:rPr>
              <a:t> – meaning it will require no further translation.  Because of this a </a:t>
            </a:r>
            <a:r>
              <a:rPr lang="en-GB" sz="2200" b="1" dirty="0" smtClean="0">
                <a:solidFill>
                  <a:srgbClr val="7030A0"/>
                </a:solidFill>
              </a:rPr>
              <a:t>compiled program is often described as being processor efficient</a:t>
            </a:r>
            <a:r>
              <a:rPr lang="en-GB" sz="2200" dirty="0" smtClean="0">
                <a:solidFill>
                  <a:srgbClr val="000000"/>
                </a:solidFill>
              </a:rPr>
              <a:t> as, having already been translated, it makes less demands on the processor than an interpreted program which needs translation every time it is run.</a:t>
            </a: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ysClr val="windowText" lastClr="000000"/>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3399"/>
              </a:solidFill>
            </a:endParaRPr>
          </a:p>
        </p:txBody>
      </p:sp>
      <p:sp>
        <p:nvSpPr>
          <p:cNvPr id="8" name="Action Button: Back or Previous 7">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Text" lastClr="000000"/>
            </a:solidFill>
            <a:prstDash val="solid"/>
          </a:ln>
          <a:effectLst/>
        </p:spPr>
        <p:txBody>
          <a:bodyPr rtlCol="0" anchor="ctr"/>
          <a:lstStyle/>
          <a:p>
            <a:pPr algn="ctr">
              <a:defRPr/>
            </a:pPr>
            <a:endParaRPr lang="en-GB" kern="0" smtClean="0">
              <a:solidFill>
                <a:sysClr val="window" lastClr="FFFFFF"/>
              </a:solidFill>
            </a:endParaRPr>
          </a:p>
        </p:txBody>
      </p:sp>
    </p:spTree>
    <p:extLst>
      <p:ext uri="{BB962C8B-B14F-4D97-AF65-F5344CB8AC3E}">
        <p14:creationId xmlns:p14="http://schemas.microsoft.com/office/powerpoint/2010/main" val="2426745423"/>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bg>
      <p:bgPr>
        <a:solidFill>
          <a:srgbClr val="D6009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7772400" cy="1143000"/>
          </a:xfrm>
          <a:ln>
            <a:solidFill>
              <a:schemeClr val="tx1"/>
            </a:solidFill>
          </a:ln>
        </p:spPr>
        <p:txBody>
          <a:bodyPr/>
          <a:lstStyle/>
          <a:p>
            <a:r>
              <a:rPr lang="en-GB" dirty="0" smtClean="0"/>
              <a:t>MACROS</a:t>
            </a:r>
            <a:endParaRPr lang="en-GB" dirty="0"/>
          </a:p>
        </p:txBody>
      </p:sp>
      <p:sp>
        <p:nvSpPr>
          <p:cNvPr id="3" name="Content Placeholder 2"/>
          <p:cNvSpPr>
            <a:spLocks noGrp="1"/>
          </p:cNvSpPr>
          <p:nvPr>
            <p:ph idx="1"/>
          </p:nvPr>
        </p:nvSpPr>
        <p:spPr>
          <a:xfrm>
            <a:off x="683568" y="1556792"/>
            <a:ext cx="7772400" cy="4114800"/>
          </a:xfrm>
        </p:spPr>
        <p:txBody>
          <a:bodyPr/>
          <a:lstStyle/>
          <a:p>
            <a:pPr marL="0" indent="0">
              <a:buNone/>
            </a:pPr>
            <a:r>
              <a:rPr lang="en-GB" sz="2400" dirty="0" smtClean="0"/>
              <a:t>A </a:t>
            </a:r>
            <a:r>
              <a:rPr lang="en-GB" sz="2400" b="1" dirty="0" smtClean="0">
                <a:solidFill>
                  <a:srgbClr val="7030A0"/>
                </a:solidFill>
              </a:rPr>
              <a:t>macro</a:t>
            </a:r>
            <a:r>
              <a:rPr lang="en-GB" sz="2400" dirty="0" smtClean="0"/>
              <a:t> is when a set of instructions are </a:t>
            </a:r>
            <a:r>
              <a:rPr lang="en-GB" sz="2400" b="1" dirty="0" smtClean="0">
                <a:solidFill>
                  <a:srgbClr val="7030A0"/>
                </a:solidFill>
              </a:rPr>
              <a:t>recorded, saved and assigned to either a single key or combination of keys</a:t>
            </a:r>
            <a:r>
              <a:rPr lang="en-GB" sz="2400" dirty="0" smtClean="0"/>
              <a:t> -  meaning that when the single key or combination key is pressed a sequence of operations are executed.</a:t>
            </a:r>
          </a:p>
          <a:p>
            <a:pPr marL="0" indent="0">
              <a:buNone/>
            </a:pPr>
            <a:endParaRPr lang="en-GB" sz="2400" dirty="0" smtClean="0"/>
          </a:p>
          <a:p>
            <a:pPr marL="0" indent="0">
              <a:buNone/>
            </a:pPr>
            <a:r>
              <a:rPr lang="en-GB" sz="2400" b="1" dirty="0" smtClean="0">
                <a:solidFill>
                  <a:srgbClr val="7030A0"/>
                </a:solidFill>
              </a:rPr>
              <a:t>Macros</a:t>
            </a:r>
            <a:r>
              <a:rPr lang="en-GB" sz="2400" dirty="0" smtClean="0"/>
              <a:t> are good for speeding up repetitive tasks and for formatting the appearance of text in a document.</a:t>
            </a:r>
            <a:endParaRPr lang="en-GB" sz="2400" dirty="0"/>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ysClr val="windowText" lastClr="000000"/>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3399"/>
              </a:solidFill>
            </a:endParaRPr>
          </a:p>
        </p:txBody>
      </p:sp>
      <p:sp>
        <p:nvSpPr>
          <p:cNvPr id="8" name="Action Button: Back or Previous 7">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Text" lastClr="000000"/>
            </a:solidFill>
            <a:prstDash val="solid"/>
          </a:ln>
          <a:effectLst/>
        </p:spPr>
        <p:txBody>
          <a:bodyPr rtlCol="0" anchor="ctr"/>
          <a:lstStyle/>
          <a:p>
            <a:pPr algn="ctr">
              <a:defRPr/>
            </a:pPr>
            <a:endParaRPr lang="en-GB" kern="0" smtClean="0">
              <a:solidFill>
                <a:sysClr val="window" lastClr="FFFFFF"/>
              </a:solidFill>
            </a:endParaRPr>
          </a:p>
        </p:txBody>
      </p:sp>
    </p:spTree>
    <p:extLst>
      <p:ext uri="{BB962C8B-B14F-4D97-AF65-F5344CB8AC3E}">
        <p14:creationId xmlns:p14="http://schemas.microsoft.com/office/powerpoint/2010/main" val="3161569470"/>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bg>
      <p:bgPr>
        <a:solidFill>
          <a:srgbClr val="D60093"/>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09600" y="381000"/>
            <a:ext cx="7772400" cy="685800"/>
          </a:xfrm>
          <a:ln>
            <a:solidFill>
              <a:schemeClr val="tx1"/>
            </a:solidFill>
            <a:miter lim="800000"/>
            <a:headEnd/>
            <a:tailEnd/>
          </a:ln>
        </p:spPr>
        <p:txBody>
          <a:bodyPr/>
          <a:lstStyle/>
          <a:p>
            <a:r>
              <a:rPr lang="en-GB"/>
              <a:t>SOFTWARE PORTABILITY</a:t>
            </a:r>
            <a:endParaRPr lang="en-US"/>
          </a:p>
        </p:txBody>
      </p:sp>
      <p:sp>
        <p:nvSpPr>
          <p:cNvPr id="12291" name="Rectangle 3"/>
          <p:cNvSpPr>
            <a:spLocks noGrp="1" noChangeArrowheads="1"/>
          </p:cNvSpPr>
          <p:nvPr>
            <p:ph type="body" idx="1"/>
          </p:nvPr>
        </p:nvSpPr>
        <p:spPr>
          <a:xfrm>
            <a:off x="762000" y="2819400"/>
            <a:ext cx="7772400" cy="3657600"/>
          </a:xfrm>
        </p:spPr>
        <p:txBody>
          <a:bodyPr/>
          <a:lstStyle/>
          <a:p>
            <a:r>
              <a:rPr lang="en-GB" sz="2400" dirty="0"/>
              <a:t>The </a:t>
            </a:r>
            <a:r>
              <a:rPr lang="en-GB" sz="2400" b="1" dirty="0"/>
              <a:t>version</a:t>
            </a:r>
            <a:r>
              <a:rPr lang="en-GB" sz="2400" dirty="0"/>
              <a:t> of computer language </a:t>
            </a:r>
            <a:r>
              <a:rPr lang="en-GB" sz="2400" b="1" dirty="0"/>
              <a:t>which may </a:t>
            </a:r>
            <a:r>
              <a:rPr lang="en-GB" sz="2400" b="1" dirty="0" smtClean="0"/>
              <a:t>be </a:t>
            </a:r>
            <a:r>
              <a:rPr lang="en-GB" sz="2400" b="1" dirty="0"/>
              <a:t>different on other computers</a:t>
            </a:r>
            <a:r>
              <a:rPr lang="en-GB" sz="2400" dirty="0"/>
              <a:t>, eg there are many versions of BASIC (True BASIC, Visual </a:t>
            </a:r>
            <a:r>
              <a:rPr lang="en-GB" sz="2400" dirty="0" smtClean="0"/>
              <a:t>BASIC, FreeBASIC </a:t>
            </a:r>
            <a:r>
              <a:rPr lang="en-GB" sz="2400" dirty="0" err="1"/>
              <a:t>etc</a:t>
            </a:r>
            <a:r>
              <a:rPr lang="en-GB" sz="2400" dirty="0"/>
              <a:t>).</a:t>
            </a:r>
          </a:p>
          <a:p>
            <a:pPr>
              <a:buFont typeface="Symbol" pitchFamily="18" charset="2"/>
              <a:buNone/>
            </a:pPr>
            <a:endParaRPr lang="en-US" sz="2400" dirty="0"/>
          </a:p>
        </p:txBody>
      </p:sp>
      <p:sp>
        <p:nvSpPr>
          <p:cNvPr id="12292" name="Text Box 4"/>
          <p:cNvSpPr txBox="1">
            <a:spLocks noChangeArrowheads="1"/>
          </p:cNvSpPr>
          <p:nvPr/>
        </p:nvSpPr>
        <p:spPr bwMode="auto">
          <a:xfrm>
            <a:off x="609600" y="1295400"/>
            <a:ext cx="7848600" cy="173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smtClean="0">
                <a:solidFill>
                  <a:srgbClr val="6600CC"/>
                </a:solidFill>
              </a:rPr>
              <a:t>Software portability</a:t>
            </a:r>
            <a:r>
              <a:rPr lang="en-GB" sz="2400" smtClean="0">
                <a:solidFill>
                  <a:srgbClr val="000000"/>
                </a:solidFill>
              </a:rPr>
              <a:t> means how easily you can transfer any program from one computer to another and depends on:</a:t>
            </a:r>
          </a:p>
          <a:p>
            <a:pPr fontAlgn="base">
              <a:spcBef>
                <a:spcPct val="50000"/>
              </a:spcBef>
              <a:spcAft>
                <a:spcPct val="0"/>
              </a:spcAft>
            </a:pPr>
            <a:endParaRPr lang="en-US" sz="2400" smtClean="0">
              <a:solidFill>
                <a:srgbClr val="000000"/>
              </a:solidFill>
            </a:endParaRPr>
          </a:p>
        </p:txBody>
      </p:sp>
      <p:pic>
        <p:nvPicPr>
          <p:cNvPr id="12297" name="Picture 9" descr="MCj0431573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625" y="4149725"/>
            <a:ext cx="1905000" cy="1917700"/>
          </a:xfrm>
          <a:prstGeom prst="rect">
            <a:avLst/>
          </a:prstGeom>
          <a:noFill/>
          <a:extLst>
            <a:ext uri="{909E8E84-426E-40DD-AFC4-6F175D3DCCD1}">
              <a14:hiddenFill xmlns:a14="http://schemas.microsoft.com/office/drawing/2010/main">
                <a:solidFill>
                  <a:srgbClr val="FFFFFF"/>
                </a:solidFill>
              </a14:hiddenFill>
            </a:ext>
          </a:extLst>
        </p:spPr>
      </p:pic>
      <p:sp>
        <p:nvSpPr>
          <p:cNvPr id="7" name="Action Button: Home 6">
            <a:hlinkClick r:id="rId3" action="ppaction://hlinksldjump" highlightClick="1"/>
          </p:cNvPr>
          <p:cNvSpPr/>
          <p:nvPr/>
        </p:nvSpPr>
        <p:spPr>
          <a:xfrm>
            <a:off x="4231052" y="6221089"/>
            <a:ext cx="540000" cy="540000"/>
          </a:xfrm>
          <a:prstGeom prst="actionButtonHome">
            <a:avLst/>
          </a:prstGeom>
          <a:noFill/>
          <a:ln w="25400" cap="flat" cmpd="sng" algn="ctr">
            <a:solidFill>
              <a:sysClr val="windowText" lastClr="000000"/>
            </a:solidFill>
            <a:prstDash val="solid"/>
          </a:ln>
          <a:effectLst/>
        </p:spPr>
        <p:txBody>
          <a:bodyPr rtlCol="0" anchor="ctr"/>
          <a:lstStyle/>
          <a:p>
            <a:pPr algn="ctr">
              <a:defRPr/>
            </a:pPr>
            <a:endParaRPr lang="en-GB" kern="0">
              <a:solidFill>
                <a:sysClr val="window" lastClr="FFFFFF"/>
              </a:solidFill>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3399"/>
              </a:solidFill>
            </a:endParaRPr>
          </a:p>
        </p:txBody>
      </p:sp>
      <p:sp>
        <p:nvSpPr>
          <p:cNvPr id="10" name="Action Button: Back or Previous 9">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Text" lastClr="000000"/>
            </a:solidFill>
            <a:prstDash val="solid"/>
          </a:ln>
          <a:effectLst/>
        </p:spPr>
        <p:txBody>
          <a:bodyPr rtlCol="0" anchor="ctr"/>
          <a:lstStyle/>
          <a:p>
            <a:pPr algn="ctr">
              <a:defRPr/>
            </a:pPr>
            <a:endParaRPr lang="en-GB" kern="0" smtClean="0">
              <a:solidFill>
                <a:sysClr val="window" lastClr="FFFFFF"/>
              </a:solidFill>
            </a:endParaRPr>
          </a:p>
        </p:txBody>
      </p:sp>
    </p:spTree>
    <p:extLst>
      <p:ext uri="{BB962C8B-B14F-4D97-AF65-F5344CB8AC3E}">
        <p14:creationId xmlns:p14="http://schemas.microsoft.com/office/powerpoint/2010/main" val="3927042418"/>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1916832"/>
            <a:ext cx="8229600" cy="2007096"/>
          </a:xfrm>
          <a:ln>
            <a:solidFill>
              <a:schemeClr val="bg1"/>
            </a:solidFill>
          </a:ln>
        </p:spPr>
        <p:txBody>
          <a:bodyPr>
            <a:noAutofit/>
          </a:bodyPr>
          <a:lstStyle/>
          <a:p>
            <a:r>
              <a:rPr lang="en-GB" dirty="0" smtClean="0">
                <a:effectLst>
                  <a:outerShdw blurRad="38100" dist="38100" dir="2700000" algn="tl">
                    <a:srgbClr val="000000">
                      <a:alpha val="43137"/>
                    </a:srgbClr>
                  </a:outerShdw>
                </a:effectLst>
              </a:rPr>
              <a:t/>
            </a:r>
            <a:br>
              <a:rPr lang="en-GB" dirty="0" smtClean="0">
                <a:effectLst>
                  <a:outerShdw blurRad="38100" dist="38100" dir="2700000" algn="tl">
                    <a:srgbClr val="000000">
                      <a:alpha val="43137"/>
                    </a:srgbClr>
                  </a:outerShdw>
                </a:effectLst>
              </a:rPr>
            </a:br>
            <a:r>
              <a:rPr lang="en-GB" b="1" dirty="0" smtClean="0">
                <a:effectLst>
                  <a:outerShdw blurRad="38100" dist="38100" dir="2700000" algn="tl">
                    <a:srgbClr val="000000">
                      <a:alpha val="43137"/>
                    </a:srgbClr>
                  </a:outerShdw>
                </a:effectLst>
              </a:rPr>
              <a:t>Information Solution (Multimedia) Development Process</a:t>
            </a:r>
            <a:r>
              <a:rPr lang="en-GB" dirty="0" smtClean="0">
                <a:effectLst>
                  <a:outerShdw blurRad="38100" dist="38100" dir="2700000" algn="tl">
                    <a:srgbClr val="000000">
                      <a:alpha val="43137"/>
                    </a:srgbClr>
                  </a:outerShdw>
                </a:effectLst>
              </a:rPr>
              <a:t/>
            </a:r>
            <a:br>
              <a:rPr lang="en-GB" dirty="0" smtClean="0">
                <a:effectLst>
                  <a:outerShdw blurRad="38100" dist="38100" dir="2700000" algn="tl">
                    <a:srgbClr val="000000">
                      <a:alpha val="43137"/>
                    </a:srgbClr>
                  </a:outerShdw>
                </a:effectLst>
              </a:rPr>
            </a:br>
            <a:endParaRPr lang="en-GB" dirty="0">
              <a:effectLst>
                <a:outerShdw blurRad="38100" dist="38100" dir="2700000" algn="tl">
                  <a:srgbClr val="000000">
                    <a:alpha val="43137"/>
                  </a:srgbClr>
                </a:outerShdw>
              </a:effectLst>
            </a:endParaRPr>
          </a:p>
        </p:txBody>
      </p:sp>
      <p:sp>
        <p:nvSpPr>
          <p:cNvPr id="5"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
        <p:nvSpPr>
          <p:cNvPr id="4" name="Action Button: Home 3">
            <a:hlinkClick r:id="rId2"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703732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2308324"/>
          </a:xfrm>
          <a:prstGeom prst="rect">
            <a:avLst/>
          </a:prstGeom>
          <a:noFill/>
        </p:spPr>
        <p:txBody>
          <a:bodyPr wrap="square" rtlCol="0">
            <a:spAutoFit/>
          </a:bodyPr>
          <a:lstStyle/>
          <a:p>
            <a:r>
              <a:rPr lang="en-GB" b="1" dirty="0" smtClean="0">
                <a:solidFill>
                  <a:prstClr val="white"/>
                </a:solidFill>
              </a:rPr>
              <a:t>N</a:t>
            </a:r>
          </a:p>
          <a:p>
            <a:endParaRPr lang="en-GB" b="1" dirty="0">
              <a:solidFill>
                <a:prstClr val="white"/>
              </a:solidFill>
            </a:endParaRPr>
          </a:p>
          <a:p>
            <a:r>
              <a:rPr lang="en-GB" b="1" dirty="0" smtClean="0">
                <a:solidFill>
                  <a:prstClr val="white"/>
                </a:solidFill>
                <a:hlinkClick r:id="rId2" action="ppaction://hlinksldjump"/>
              </a:rPr>
              <a:t>Nested Loops</a:t>
            </a:r>
            <a:endParaRPr lang="en-GB" b="1" dirty="0" smtClean="0">
              <a:solidFill>
                <a:prstClr val="white"/>
              </a:solidFill>
            </a:endParaRPr>
          </a:p>
          <a:p>
            <a:r>
              <a:rPr lang="en-GB" b="1" dirty="0" smtClean="0">
                <a:solidFill>
                  <a:prstClr val="white"/>
                </a:solidFill>
                <a:hlinkClick r:id="rId3" action="ppaction://hlinksldjump"/>
              </a:rPr>
              <a:t>Networks</a:t>
            </a:r>
            <a:endParaRPr lang="en-GB" b="1" dirty="0" smtClean="0">
              <a:solidFill>
                <a:prstClr val="white"/>
              </a:solidFill>
            </a:endParaRPr>
          </a:p>
          <a:p>
            <a:r>
              <a:rPr lang="en-GB" b="1" dirty="0" smtClean="0">
                <a:solidFill>
                  <a:prstClr val="white"/>
                </a:solidFill>
                <a:hlinkClick r:id="rId4" action="ppaction://hlinksldjump"/>
              </a:rPr>
              <a:t>Network Transmission Bandwidth</a:t>
            </a:r>
            <a:endParaRPr lang="en-GB" b="1" dirty="0" smtClean="0">
              <a:solidFill>
                <a:prstClr val="white"/>
              </a:solidFill>
            </a:endParaRPr>
          </a:p>
          <a:p>
            <a:r>
              <a:rPr lang="en-GB" b="1" dirty="0" smtClean="0">
                <a:solidFill>
                  <a:prstClr val="white"/>
                </a:solidFill>
                <a:hlinkClick r:id="rId5" action="ppaction://hlinksldjump"/>
              </a:rPr>
              <a:t>Notebook Computer</a:t>
            </a:r>
            <a:endParaRPr lang="en-GB" b="1" dirty="0" smtClean="0">
              <a:solidFill>
                <a:prstClr val="white"/>
              </a:solidFill>
            </a:endParaRPr>
          </a:p>
          <a:p>
            <a:r>
              <a:rPr lang="en-GB" b="1" dirty="0" smtClean="0">
                <a:solidFill>
                  <a:prstClr val="white"/>
                </a:solidFill>
                <a:hlinkClick r:id="rId6" action="ppaction://hlinksldjump"/>
              </a:rPr>
              <a:t>Numeric Data</a:t>
            </a:r>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7"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63920179"/>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1"/>
            </a:solidFill>
          </a:ln>
        </p:spPr>
        <p:txBody>
          <a:bodyPr>
            <a:normAutofit/>
          </a:bodyPr>
          <a:lstStyle/>
          <a:p>
            <a:r>
              <a:rPr lang="en-GB" sz="3200" dirty="0" smtClean="0">
                <a:effectLst>
                  <a:outerShdw blurRad="38100" dist="38100" dir="2700000" algn="tl">
                    <a:srgbClr val="000000">
                      <a:alpha val="43137"/>
                    </a:srgbClr>
                  </a:outerShdw>
                </a:effectLst>
              </a:rPr>
              <a:t>Information Solution</a:t>
            </a:r>
            <a:br>
              <a:rPr lang="en-GB" sz="3200" dirty="0" smtClean="0">
                <a:effectLst>
                  <a:outerShdw blurRad="38100" dist="38100" dir="2700000" algn="tl">
                    <a:srgbClr val="000000">
                      <a:alpha val="43137"/>
                    </a:srgbClr>
                  </a:outerShdw>
                </a:effectLst>
              </a:rPr>
            </a:br>
            <a:r>
              <a:rPr lang="en-GB" sz="3200" dirty="0" smtClean="0">
                <a:effectLst>
                  <a:outerShdw blurRad="38100" dist="38100" dir="2700000" algn="tl">
                    <a:srgbClr val="000000">
                      <a:alpha val="43137"/>
                    </a:srgbClr>
                  </a:outerShdw>
                </a:effectLst>
              </a:rPr>
              <a:t>Development Process</a:t>
            </a:r>
            <a:endParaRPr lang="en-GB" sz="3200" dirty="0">
              <a:effectLst>
                <a:outerShdw blurRad="38100" dist="38100" dir="2700000" algn="tl">
                  <a:srgbClr val="000000">
                    <a:alpha val="43137"/>
                  </a:srgbClr>
                </a:outerShdw>
              </a:effectLst>
            </a:endParaRPr>
          </a:p>
        </p:txBody>
      </p:sp>
      <p:sp>
        <p:nvSpPr>
          <p:cNvPr id="3" name="TextBox 2"/>
          <p:cNvSpPr txBox="1"/>
          <p:nvPr/>
        </p:nvSpPr>
        <p:spPr>
          <a:xfrm>
            <a:off x="381000" y="1484784"/>
            <a:ext cx="8496944" cy="3139321"/>
          </a:xfrm>
          <a:prstGeom prst="rect">
            <a:avLst/>
          </a:prstGeom>
          <a:noFill/>
        </p:spPr>
        <p:txBody>
          <a:bodyPr wrap="square" rtlCol="0">
            <a:spAutoFit/>
          </a:bodyPr>
          <a:lstStyle/>
          <a:p>
            <a:r>
              <a:rPr lang="en-GB" sz="2200" dirty="0" smtClean="0">
                <a:solidFill>
                  <a:prstClr val="black"/>
                </a:solidFill>
              </a:rPr>
              <a:t>As in the </a:t>
            </a:r>
            <a:r>
              <a:rPr lang="en-GB" sz="2200" b="1" dirty="0" smtClean="0">
                <a:solidFill>
                  <a:prstClr val="white"/>
                </a:solidFill>
              </a:rPr>
              <a:t>software development unit – there are 7 steps in the process of developing a multimedia application:</a:t>
            </a:r>
          </a:p>
          <a:p>
            <a:pPr marL="457200" indent="-457200">
              <a:buFont typeface="+mj-lt"/>
              <a:buAutoNum type="arabicPeriod"/>
            </a:pPr>
            <a:r>
              <a:rPr lang="en-GB" sz="2200" dirty="0" smtClean="0">
                <a:solidFill>
                  <a:prstClr val="black"/>
                </a:solidFill>
                <a:hlinkClick r:id="rId2" action="ppaction://hlinksldjump"/>
              </a:rPr>
              <a:t>Analysis</a:t>
            </a:r>
            <a:endParaRPr lang="en-GB" sz="2200" dirty="0" smtClean="0">
              <a:solidFill>
                <a:prstClr val="black"/>
              </a:solidFill>
            </a:endParaRPr>
          </a:p>
          <a:p>
            <a:pPr marL="457200" indent="-457200">
              <a:buFont typeface="+mj-lt"/>
              <a:buAutoNum type="arabicPeriod"/>
            </a:pPr>
            <a:r>
              <a:rPr lang="en-GB" sz="2200" dirty="0" smtClean="0">
                <a:solidFill>
                  <a:prstClr val="black"/>
                </a:solidFill>
                <a:hlinkClick r:id="rId3" action="ppaction://hlinksldjump"/>
              </a:rPr>
              <a:t>Design</a:t>
            </a:r>
            <a:endParaRPr lang="en-GB" sz="2200" dirty="0" smtClean="0">
              <a:solidFill>
                <a:prstClr val="black"/>
              </a:solidFill>
            </a:endParaRPr>
          </a:p>
          <a:p>
            <a:pPr marL="457200" indent="-457200">
              <a:buFont typeface="+mj-lt"/>
              <a:buAutoNum type="arabicPeriod"/>
            </a:pPr>
            <a:r>
              <a:rPr lang="en-GB" sz="2200" dirty="0" smtClean="0">
                <a:solidFill>
                  <a:prstClr val="black"/>
                </a:solidFill>
                <a:hlinkClick r:id="rId4" action="ppaction://hlinksldjump"/>
              </a:rPr>
              <a:t>Implementation</a:t>
            </a:r>
            <a:endParaRPr lang="en-GB" sz="2200" dirty="0" smtClean="0">
              <a:solidFill>
                <a:prstClr val="black"/>
              </a:solidFill>
            </a:endParaRPr>
          </a:p>
          <a:p>
            <a:pPr marL="457200" indent="-457200">
              <a:buFont typeface="+mj-lt"/>
              <a:buAutoNum type="arabicPeriod"/>
            </a:pPr>
            <a:r>
              <a:rPr lang="en-GB" sz="2200" dirty="0" smtClean="0">
                <a:solidFill>
                  <a:prstClr val="black"/>
                </a:solidFill>
                <a:hlinkClick r:id="rId5" action="ppaction://hlinksldjump"/>
              </a:rPr>
              <a:t>Testing</a:t>
            </a:r>
            <a:endParaRPr lang="en-GB" sz="2200" dirty="0" smtClean="0">
              <a:solidFill>
                <a:prstClr val="black"/>
              </a:solidFill>
            </a:endParaRPr>
          </a:p>
          <a:p>
            <a:pPr marL="457200" indent="-457200">
              <a:buFont typeface="+mj-lt"/>
              <a:buAutoNum type="arabicPeriod"/>
            </a:pPr>
            <a:r>
              <a:rPr lang="en-GB" sz="2200" dirty="0" smtClean="0">
                <a:solidFill>
                  <a:prstClr val="black"/>
                </a:solidFill>
                <a:hlinkClick r:id="rId6" action="ppaction://hlinksldjump"/>
              </a:rPr>
              <a:t>Documentation</a:t>
            </a:r>
            <a:endParaRPr lang="en-GB" sz="2200" dirty="0" smtClean="0">
              <a:solidFill>
                <a:prstClr val="black"/>
              </a:solidFill>
            </a:endParaRPr>
          </a:p>
          <a:p>
            <a:pPr marL="457200" indent="-457200">
              <a:buFont typeface="+mj-lt"/>
              <a:buAutoNum type="arabicPeriod"/>
            </a:pPr>
            <a:r>
              <a:rPr lang="en-GB" sz="2200" dirty="0" smtClean="0">
                <a:solidFill>
                  <a:prstClr val="black"/>
                </a:solidFill>
                <a:hlinkClick r:id="rId7" action="ppaction://hlinksldjump"/>
              </a:rPr>
              <a:t>Evaluation</a:t>
            </a:r>
            <a:endParaRPr lang="en-GB" sz="2200" dirty="0" smtClean="0">
              <a:solidFill>
                <a:prstClr val="black"/>
              </a:solidFill>
            </a:endParaRPr>
          </a:p>
          <a:p>
            <a:pPr marL="457200" indent="-457200">
              <a:buFont typeface="+mj-lt"/>
              <a:buAutoNum type="arabicPeriod"/>
            </a:pPr>
            <a:r>
              <a:rPr lang="en-GB" sz="2200" dirty="0" smtClean="0">
                <a:solidFill>
                  <a:prstClr val="black"/>
                </a:solidFill>
                <a:hlinkClick r:id="rId8" action="ppaction://hlinksldjump"/>
              </a:rPr>
              <a:t>Maintenance</a:t>
            </a:r>
            <a:endParaRPr lang="en-GB" sz="2200" dirty="0">
              <a:solidFill>
                <a:prstClr val="black"/>
              </a:solidFill>
            </a:endParaRPr>
          </a:p>
        </p:txBody>
      </p:sp>
      <p:graphicFrame>
        <p:nvGraphicFramePr>
          <p:cNvPr id="9" name="Diagram 8"/>
          <p:cNvGraphicFramePr/>
          <p:nvPr>
            <p:extLst>
              <p:ext uri="{D42A27DB-BD31-4B8C-83A1-F6EECF244321}">
                <p14:modId xmlns:p14="http://schemas.microsoft.com/office/powerpoint/2010/main" val="2121345572"/>
              </p:ext>
            </p:extLst>
          </p:nvPr>
        </p:nvGraphicFramePr>
        <p:xfrm>
          <a:off x="3059832" y="2337619"/>
          <a:ext cx="5988918" cy="383458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6" name="Action Button: Home 5">
            <a:hlinkClick r:id="rId14"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33647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1"/>
            </a:solidFill>
          </a:ln>
        </p:spPr>
        <p:txBody>
          <a:bodyPr>
            <a:noAutofit/>
          </a:bodyPr>
          <a:lstStyle/>
          <a:p>
            <a:r>
              <a:rPr lang="en-GB" sz="3600" dirty="0" smtClean="0">
                <a:effectLst>
                  <a:outerShdw blurRad="38100" dist="38100" dir="2700000" algn="tl">
                    <a:srgbClr val="000000">
                      <a:alpha val="43137"/>
                    </a:srgbClr>
                  </a:outerShdw>
                </a:effectLst>
              </a:rPr>
              <a:t>Information Solution</a:t>
            </a:r>
            <a:br>
              <a:rPr lang="en-GB" sz="3600" dirty="0" smtClean="0">
                <a:effectLst>
                  <a:outerShdw blurRad="38100" dist="38100" dir="2700000" algn="tl">
                    <a:srgbClr val="000000">
                      <a:alpha val="43137"/>
                    </a:srgbClr>
                  </a:outerShdw>
                </a:effectLst>
              </a:rPr>
            </a:br>
            <a:r>
              <a:rPr lang="en-GB" sz="2800" dirty="0" smtClean="0">
                <a:effectLst>
                  <a:outerShdw blurRad="38100" dist="38100" dir="2700000" algn="tl">
                    <a:srgbClr val="000000">
                      <a:alpha val="43137"/>
                    </a:srgbClr>
                  </a:outerShdw>
                </a:effectLst>
              </a:rPr>
              <a:t>Software Development Process - Analysis</a:t>
            </a:r>
            <a:endParaRPr lang="en-GB" sz="2800" dirty="0">
              <a:effectLst>
                <a:outerShdw blurRad="38100" dist="38100" dir="2700000" algn="tl">
                  <a:srgbClr val="000000">
                    <a:alpha val="43137"/>
                  </a:srgbClr>
                </a:outerShdw>
              </a:effectLst>
            </a:endParaRPr>
          </a:p>
        </p:txBody>
      </p:sp>
      <p:sp>
        <p:nvSpPr>
          <p:cNvPr id="4" name="TextBox 3"/>
          <p:cNvSpPr txBox="1"/>
          <p:nvPr/>
        </p:nvSpPr>
        <p:spPr>
          <a:xfrm>
            <a:off x="381000" y="1628800"/>
            <a:ext cx="8667750" cy="4401205"/>
          </a:xfrm>
          <a:prstGeom prst="rect">
            <a:avLst/>
          </a:prstGeom>
          <a:noFill/>
        </p:spPr>
        <p:txBody>
          <a:bodyPr wrap="square" rtlCol="0">
            <a:spAutoFit/>
          </a:bodyPr>
          <a:lstStyle/>
          <a:p>
            <a:r>
              <a:rPr lang="en-GB" sz="2000" dirty="0" smtClean="0">
                <a:solidFill>
                  <a:prstClr val="black"/>
                </a:solidFill>
              </a:rPr>
              <a:t>The main purpose of the </a:t>
            </a:r>
            <a:r>
              <a:rPr lang="en-GB" sz="2000" b="1" dirty="0" smtClean="0">
                <a:solidFill>
                  <a:prstClr val="white"/>
                </a:solidFill>
              </a:rPr>
              <a:t>analysis stage </a:t>
            </a:r>
            <a:r>
              <a:rPr lang="en-GB" sz="2000" dirty="0" smtClean="0">
                <a:solidFill>
                  <a:prstClr val="black"/>
                </a:solidFill>
              </a:rPr>
              <a:t>is to be clear about what the multimedia project is supposed to do. Before the project is begun it is important to turn ideas into an exact description of what the finished multimedia project is expected to do, for example:</a:t>
            </a:r>
          </a:p>
          <a:p>
            <a:pPr marL="285750" indent="-285750">
              <a:buFont typeface="Arial" pitchFamily="34" charset="0"/>
              <a:buChar char="•"/>
            </a:pPr>
            <a:r>
              <a:rPr lang="en-GB" sz="2000" dirty="0" smtClean="0">
                <a:solidFill>
                  <a:prstClr val="black"/>
                </a:solidFill>
              </a:rPr>
              <a:t>What exactly is it supposed to do?</a:t>
            </a:r>
          </a:p>
          <a:p>
            <a:pPr marL="285750" indent="-285750">
              <a:buFont typeface="Arial" pitchFamily="34" charset="0"/>
              <a:buChar char="•"/>
            </a:pPr>
            <a:r>
              <a:rPr lang="en-GB" sz="2000" dirty="0" smtClean="0">
                <a:solidFill>
                  <a:prstClr val="black"/>
                </a:solidFill>
              </a:rPr>
              <a:t>What type of system will it be un on?</a:t>
            </a:r>
          </a:p>
          <a:p>
            <a:pPr marL="285750" indent="-285750">
              <a:buFont typeface="Arial" pitchFamily="34" charset="0"/>
              <a:buChar char="•"/>
            </a:pPr>
            <a:r>
              <a:rPr lang="en-GB" sz="2000" dirty="0" smtClean="0">
                <a:solidFill>
                  <a:prstClr val="black"/>
                </a:solidFill>
              </a:rPr>
              <a:t>What kind of user will it be targeted at?</a:t>
            </a:r>
          </a:p>
          <a:p>
            <a:pPr marL="285750" indent="-285750">
              <a:buFont typeface="Arial" pitchFamily="34" charset="0"/>
              <a:buChar char="•"/>
            </a:pPr>
            <a:r>
              <a:rPr lang="en-GB" sz="2000" dirty="0" smtClean="0">
                <a:solidFill>
                  <a:prstClr val="black"/>
                </a:solidFill>
              </a:rPr>
              <a:t>What kind of user input will there be?</a:t>
            </a:r>
          </a:p>
          <a:p>
            <a:pPr marL="285750" indent="-285750">
              <a:buFont typeface="Arial" pitchFamily="34" charset="0"/>
              <a:buChar char="•"/>
            </a:pPr>
            <a:r>
              <a:rPr lang="en-GB" sz="2000" dirty="0" smtClean="0">
                <a:solidFill>
                  <a:prstClr val="black"/>
                </a:solidFill>
              </a:rPr>
              <a:t>What kind of </a:t>
            </a:r>
            <a:r>
              <a:rPr lang="en-GB" sz="2000" dirty="0" err="1" smtClean="0">
                <a:solidFill>
                  <a:prstClr val="black"/>
                </a:solidFill>
              </a:rPr>
              <a:t>ouput</a:t>
            </a:r>
            <a:r>
              <a:rPr lang="en-GB" sz="2000" dirty="0" smtClean="0">
                <a:solidFill>
                  <a:prstClr val="black"/>
                </a:solidFill>
              </a:rPr>
              <a:t> will it be expected to deliver?</a:t>
            </a:r>
          </a:p>
          <a:p>
            <a:pPr marL="285750" indent="-285750">
              <a:buFont typeface="Arial" pitchFamily="34" charset="0"/>
              <a:buChar char="•"/>
            </a:pPr>
            <a:endParaRPr lang="en-GB" sz="2000" dirty="0">
              <a:solidFill>
                <a:prstClr val="black"/>
              </a:solidFill>
            </a:endParaRPr>
          </a:p>
          <a:p>
            <a:r>
              <a:rPr lang="en-GB" sz="2000" dirty="0" smtClean="0">
                <a:solidFill>
                  <a:prstClr val="black"/>
                </a:solidFill>
              </a:rPr>
              <a:t>Once all these points have been clarified a </a:t>
            </a:r>
            <a:r>
              <a:rPr lang="en-GB" sz="2000" b="1" dirty="0" smtClean="0">
                <a:solidFill>
                  <a:prstClr val="white"/>
                </a:solidFill>
              </a:rPr>
              <a:t>requirements specification </a:t>
            </a:r>
            <a:r>
              <a:rPr lang="en-GB" sz="2000" dirty="0" smtClean="0">
                <a:solidFill>
                  <a:prstClr val="black"/>
                </a:solidFill>
              </a:rPr>
              <a:t>for the project is produced and the contents of this are agreed between the developer and the client.</a:t>
            </a:r>
          </a:p>
          <a:p>
            <a:pPr marL="285750" indent="-285750">
              <a:buFont typeface="Arial" pitchFamily="34" charset="0"/>
              <a:buChar char="•"/>
            </a:pPr>
            <a:endParaRPr lang="en-GB" sz="2000" dirty="0">
              <a:solidFill>
                <a:prstClr val="white"/>
              </a:solidFill>
            </a:endParaRPr>
          </a:p>
        </p:txBody>
      </p:sp>
      <p:pic>
        <p:nvPicPr>
          <p:cNvPr id="3074" name="Picture 2" descr="C:\Users\mfeldman139.DUNDEECITY.000\AppData\Local\Microsoft\Windows\Temporary Internet Files\Content.IE5\LM64DH16\MC90007875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4" y="2996952"/>
            <a:ext cx="1204912" cy="1281112"/>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Home 5">
            <a:hlinkClick r:id="rId3"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435994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1"/>
            </a:solidFill>
          </a:ln>
        </p:spPr>
        <p:txBody>
          <a:bodyPr>
            <a:noAutofit/>
          </a:bodyPr>
          <a:lstStyle/>
          <a:p>
            <a:r>
              <a:rPr lang="en-GB" sz="3600" dirty="0" smtClean="0">
                <a:effectLst>
                  <a:outerShdw blurRad="38100" dist="38100" dir="2700000" algn="tl">
                    <a:srgbClr val="000000">
                      <a:alpha val="43137"/>
                    </a:srgbClr>
                  </a:outerShdw>
                </a:effectLst>
              </a:rPr>
              <a:t>Information Solution</a:t>
            </a:r>
            <a:br>
              <a:rPr lang="en-GB" sz="3600" dirty="0" smtClean="0">
                <a:effectLst>
                  <a:outerShdw blurRad="38100" dist="38100" dir="2700000" algn="tl">
                    <a:srgbClr val="000000">
                      <a:alpha val="43137"/>
                    </a:srgbClr>
                  </a:outerShdw>
                </a:effectLst>
              </a:rPr>
            </a:br>
            <a:r>
              <a:rPr lang="en-GB" sz="2800" dirty="0" smtClean="0">
                <a:effectLst>
                  <a:outerShdw blurRad="38100" dist="38100" dir="2700000" algn="tl">
                    <a:srgbClr val="000000">
                      <a:alpha val="43137"/>
                    </a:srgbClr>
                  </a:outerShdw>
                </a:effectLst>
              </a:rPr>
              <a:t>Software Development Process - Design</a:t>
            </a:r>
            <a:endParaRPr lang="en-GB" sz="2800" dirty="0">
              <a:effectLst>
                <a:outerShdw blurRad="38100" dist="38100" dir="2700000" algn="tl">
                  <a:srgbClr val="000000">
                    <a:alpha val="43137"/>
                  </a:srgbClr>
                </a:outerShdw>
              </a:effectLst>
            </a:endParaRPr>
          </a:p>
        </p:txBody>
      </p:sp>
      <p:pic>
        <p:nvPicPr>
          <p:cNvPr id="4098" name="Picture 2" descr="C:\Users\mfeldman139.DUNDEECITY.000\AppData\Local\Microsoft\Windows\Temporary Internet Files\Content.IE5\DG83PQAF\MC90025155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4897780"/>
            <a:ext cx="1766621" cy="181417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195736" y="1844824"/>
            <a:ext cx="6408712" cy="3277820"/>
          </a:xfrm>
          <a:prstGeom prst="rect">
            <a:avLst/>
          </a:prstGeom>
          <a:noFill/>
        </p:spPr>
        <p:txBody>
          <a:bodyPr wrap="square" rtlCol="0">
            <a:spAutoFit/>
          </a:bodyPr>
          <a:lstStyle/>
          <a:p>
            <a:r>
              <a:rPr lang="en-GB" sz="2300" dirty="0" smtClean="0">
                <a:solidFill>
                  <a:prstClr val="black"/>
                </a:solidFill>
              </a:rPr>
              <a:t>The best way to proceed with the </a:t>
            </a:r>
            <a:r>
              <a:rPr lang="en-GB" sz="2300" b="1" dirty="0" smtClean="0">
                <a:solidFill>
                  <a:prstClr val="white"/>
                </a:solidFill>
              </a:rPr>
              <a:t>design </a:t>
            </a:r>
            <a:r>
              <a:rPr lang="en-GB" sz="2300" dirty="0" smtClean="0">
                <a:solidFill>
                  <a:prstClr val="black"/>
                </a:solidFill>
              </a:rPr>
              <a:t>of a multimedia project is to create a </a:t>
            </a:r>
            <a:r>
              <a:rPr lang="en-GB" sz="2300" b="1" dirty="0" smtClean="0">
                <a:solidFill>
                  <a:prstClr val="white"/>
                </a:solidFill>
              </a:rPr>
              <a:t>storyboard.  </a:t>
            </a:r>
            <a:r>
              <a:rPr lang="en-GB" sz="2300" dirty="0" smtClean="0">
                <a:solidFill>
                  <a:prstClr val="black"/>
                </a:solidFill>
              </a:rPr>
              <a:t>A </a:t>
            </a:r>
            <a:r>
              <a:rPr lang="en-GB" sz="2300" b="1" dirty="0" smtClean="0">
                <a:solidFill>
                  <a:prstClr val="white"/>
                </a:solidFill>
              </a:rPr>
              <a:t>storyboard</a:t>
            </a:r>
            <a:r>
              <a:rPr lang="en-GB" sz="2300" dirty="0" smtClean="0">
                <a:solidFill>
                  <a:prstClr val="black"/>
                </a:solidFill>
              </a:rPr>
              <a:t> is a detailed plan about the different parts of the project, for example the content, number of slides, number and type of graphics, sound and video files etc.  The </a:t>
            </a:r>
            <a:r>
              <a:rPr lang="en-GB" sz="2300" b="1" dirty="0" smtClean="0">
                <a:solidFill>
                  <a:prstClr val="white"/>
                </a:solidFill>
              </a:rPr>
              <a:t>storyboard </a:t>
            </a:r>
            <a:r>
              <a:rPr lang="en-GB" sz="2300" dirty="0" smtClean="0">
                <a:solidFill>
                  <a:prstClr val="black"/>
                </a:solidFill>
              </a:rPr>
              <a:t>will show the layout of these elements and specify the links between them.</a:t>
            </a:r>
            <a:endParaRPr lang="en-GB" sz="2300" dirty="0">
              <a:solidFill>
                <a:prstClr val="black"/>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86" y="2132856"/>
            <a:ext cx="2114550" cy="2162175"/>
          </a:xfrm>
          <a:prstGeom prst="rect">
            <a:avLst/>
          </a:prstGeom>
          <a:ln w="25400">
            <a:solidFill>
              <a:schemeClr val="bg1"/>
            </a:solidFill>
          </a:ln>
        </p:spPr>
      </p:pic>
      <p:sp>
        <p:nvSpPr>
          <p:cNvPr id="7" name="Action Button: Home 6">
            <a:hlinkClick r:id="rId4"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ction Button: Forward or Next 9">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994102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a:ln>
            <a:solidFill>
              <a:schemeClr val="bg1"/>
            </a:solidFill>
          </a:ln>
        </p:spPr>
        <p:txBody>
          <a:bodyPr>
            <a:noAutofit/>
          </a:bodyPr>
          <a:lstStyle/>
          <a:p>
            <a:r>
              <a:rPr lang="en-GB" sz="3600" dirty="0">
                <a:effectLst>
                  <a:outerShdw blurRad="38100" dist="38100" dir="2700000" algn="tl">
                    <a:srgbClr val="000000">
                      <a:alpha val="43137"/>
                    </a:srgbClr>
                  </a:outerShdw>
                </a:effectLst>
              </a:rPr>
              <a:t>Information Solution</a:t>
            </a:r>
            <a:r>
              <a:rPr lang="en-GB" sz="3600" dirty="0" smtClean="0">
                <a:effectLst>
                  <a:outerShdw blurRad="38100" dist="38100" dir="2700000" algn="tl">
                    <a:srgbClr val="000000">
                      <a:alpha val="43137"/>
                    </a:srgbClr>
                  </a:outerShdw>
                </a:effectLst>
              </a:rPr>
              <a:t/>
            </a:r>
            <a:br>
              <a:rPr lang="en-GB" sz="3600" dirty="0" smtClean="0">
                <a:effectLst>
                  <a:outerShdw blurRad="38100" dist="38100" dir="2700000" algn="tl">
                    <a:srgbClr val="000000">
                      <a:alpha val="43137"/>
                    </a:srgbClr>
                  </a:outerShdw>
                </a:effectLst>
              </a:rPr>
            </a:br>
            <a:r>
              <a:rPr lang="en-GB" sz="2800" dirty="0" smtClean="0">
                <a:effectLst>
                  <a:outerShdw blurRad="38100" dist="38100" dir="2700000" algn="tl">
                    <a:srgbClr val="000000">
                      <a:alpha val="43137"/>
                    </a:srgbClr>
                  </a:outerShdw>
                </a:effectLst>
              </a:rPr>
              <a:t>Software Development Process - </a:t>
            </a:r>
            <a:r>
              <a:rPr lang="en-GB" sz="2800" dirty="0">
                <a:effectLst>
                  <a:outerShdw blurRad="38100" dist="38100" dir="2700000" algn="tl">
                    <a:srgbClr val="000000">
                      <a:alpha val="43137"/>
                    </a:srgbClr>
                  </a:outerShdw>
                </a:effectLst>
              </a:rPr>
              <a:t>I</a:t>
            </a:r>
            <a:r>
              <a:rPr lang="en-GB" sz="2800" dirty="0" smtClean="0">
                <a:effectLst>
                  <a:outerShdw blurRad="38100" dist="38100" dir="2700000" algn="tl">
                    <a:srgbClr val="000000">
                      <a:alpha val="43137"/>
                    </a:srgbClr>
                  </a:outerShdw>
                </a:effectLst>
              </a:rPr>
              <a:t>mplementation</a:t>
            </a:r>
            <a:endParaRPr lang="en-GB" sz="2800" dirty="0">
              <a:effectLst>
                <a:outerShdw blurRad="38100" dist="38100" dir="2700000" algn="tl">
                  <a:srgbClr val="000000">
                    <a:alpha val="43137"/>
                  </a:srgbClr>
                </a:outerShdw>
              </a:effectLst>
            </a:endParaRPr>
          </a:p>
        </p:txBody>
      </p:sp>
      <p:sp>
        <p:nvSpPr>
          <p:cNvPr id="4" name="TextBox 3"/>
          <p:cNvSpPr txBox="1"/>
          <p:nvPr/>
        </p:nvSpPr>
        <p:spPr>
          <a:xfrm>
            <a:off x="467544" y="1916832"/>
            <a:ext cx="8041456" cy="2123658"/>
          </a:xfrm>
          <a:prstGeom prst="rect">
            <a:avLst/>
          </a:prstGeom>
          <a:noFill/>
        </p:spPr>
        <p:txBody>
          <a:bodyPr wrap="square" rtlCol="0">
            <a:spAutoFit/>
          </a:bodyPr>
          <a:lstStyle/>
          <a:p>
            <a:r>
              <a:rPr lang="en-GB" sz="2200" dirty="0" smtClean="0">
                <a:solidFill>
                  <a:prstClr val="black"/>
                </a:solidFill>
              </a:rPr>
              <a:t>The </a:t>
            </a:r>
            <a:r>
              <a:rPr lang="en-GB" sz="2200" b="1" dirty="0" smtClean="0">
                <a:solidFill>
                  <a:prstClr val="white"/>
                </a:solidFill>
              </a:rPr>
              <a:t>implementation</a:t>
            </a:r>
            <a:r>
              <a:rPr lang="en-GB" sz="2200" dirty="0" smtClean="0">
                <a:solidFill>
                  <a:prstClr val="black"/>
                </a:solidFill>
              </a:rPr>
              <a:t> stage is when the </a:t>
            </a:r>
            <a:r>
              <a:rPr lang="en-GB" sz="2200" b="1" dirty="0" smtClean="0">
                <a:solidFill>
                  <a:prstClr val="white"/>
                </a:solidFill>
              </a:rPr>
              <a:t>multimedia authoring </a:t>
            </a:r>
            <a:r>
              <a:rPr lang="en-GB" sz="2200" dirty="0" smtClean="0">
                <a:solidFill>
                  <a:prstClr val="black"/>
                </a:solidFill>
              </a:rPr>
              <a:t>or the </a:t>
            </a:r>
            <a:r>
              <a:rPr lang="en-GB" sz="2200" b="1" dirty="0" smtClean="0">
                <a:solidFill>
                  <a:prstClr val="white"/>
                </a:solidFill>
              </a:rPr>
              <a:t>web authoring packages </a:t>
            </a:r>
            <a:r>
              <a:rPr lang="en-GB" sz="2200" dirty="0" smtClean="0">
                <a:solidFill>
                  <a:prstClr val="black"/>
                </a:solidFill>
              </a:rPr>
              <a:t>are used to turn the design into a working project.  </a:t>
            </a:r>
            <a:r>
              <a:rPr lang="en-GB" sz="2200" b="1" dirty="0" smtClean="0">
                <a:solidFill>
                  <a:prstClr val="black"/>
                </a:solidFill>
              </a:rPr>
              <a:t>All the assets detailed in the storyboard are gathered together and the multimedia authoring or web authoring packages are used along with these elements to create the project.</a:t>
            </a:r>
            <a:endParaRPr lang="en-GB" sz="2200" b="1" dirty="0">
              <a:solidFill>
                <a:prstClr val="black"/>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4055800"/>
            <a:ext cx="2877844" cy="1932567"/>
          </a:xfrm>
          <a:prstGeom prst="rect">
            <a:avLst/>
          </a:prstGeom>
          <a:ln w="25400">
            <a:solidFill>
              <a:schemeClr val="bg1"/>
            </a:solidFill>
          </a:ln>
        </p:spPr>
      </p:pic>
      <p:sp>
        <p:nvSpPr>
          <p:cNvPr id="6" name="Action Button: Home 5">
            <a:hlinkClick r:id="rId3"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93269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4.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a:ln>
            <a:solidFill>
              <a:schemeClr val="bg1"/>
            </a:solidFill>
          </a:ln>
        </p:spPr>
        <p:txBody>
          <a:bodyPr>
            <a:noAutofit/>
          </a:bodyPr>
          <a:lstStyle/>
          <a:p>
            <a:r>
              <a:rPr lang="en-GB" sz="3600" dirty="0">
                <a:effectLst>
                  <a:outerShdw blurRad="38100" dist="38100" dir="2700000" algn="tl">
                    <a:srgbClr val="000000">
                      <a:alpha val="43137"/>
                    </a:srgbClr>
                  </a:outerShdw>
                </a:effectLst>
              </a:rPr>
              <a:t>Information Solution</a:t>
            </a:r>
            <a:r>
              <a:rPr lang="en-GB" sz="3600" dirty="0" smtClean="0">
                <a:effectLst>
                  <a:outerShdw blurRad="38100" dist="38100" dir="2700000" algn="tl">
                    <a:srgbClr val="000000">
                      <a:alpha val="43137"/>
                    </a:srgbClr>
                  </a:outerShdw>
                </a:effectLst>
              </a:rPr>
              <a:t/>
            </a:r>
            <a:br>
              <a:rPr lang="en-GB" sz="3600" dirty="0" smtClean="0">
                <a:effectLst>
                  <a:outerShdw blurRad="38100" dist="38100" dir="2700000" algn="tl">
                    <a:srgbClr val="000000">
                      <a:alpha val="43137"/>
                    </a:srgbClr>
                  </a:outerShdw>
                </a:effectLst>
              </a:rPr>
            </a:br>
            <a:r>
              <a:rPr lang="en-GB" sz="2800" dirty="0" smtClean="0">
                <a:effectLst>
                  <a:outerShdw blurRad="38100" dist="38100" dir="2700000" algn="tl">
                    <a:srgbClr val="000000">
                      <a:alpha val="43137"/>
                    </a:srgbClr>
                  </a:outerShdw>
                </a:effectLst>
              </a:rPr>
              <a:t>Software Development Process - Testing</a:t>
            </a:r>
            <a:endParaRPr lang="en-GB" sz="2800" dirty="0">
              <a:effectLst>
                <a:outerShdw blurRad="38100" dist="38100" dir="2700000" algn="tl">
                  <a:srgbClr val="000000">
                    <a:alpha val="43137"/>
                  </a:srgbClr>
                </a:outerShdw>
              </a:effectLst>
            </a:endParaRPr>
          </a:p>
        </p:txBody>
      </p:sp>
      <p:sp>
        <p:nvSpPr>
          <p:cNvPr id="3" name="TextBox 2"/>
          <p:cNvSpPr txBox="1"/>
          <p:nvPr/>
        </p:nvSpPr>
        <p:spPr>
          <a:xfrm>
            <a:off x="414536" y="1412776"/>
            <a:ext cx="8208912" cy="2308324"/>
          </a:xfrm>
          <a:prstGeom prst="rect">
            <a:avLst/>
          </a:prstGeom>
          <a:noFill/>
        </p:spPr>
        <p:txBody>
          <a:bodyPr wrap="square" rtlCol="0">
            <a:spAutoFit/>
          </a:bodyPr>
          <a:lstStyle/>
          <a:p>
            <a:r>
              <a:rPr lang="en-GB" sz="2400" b="1" dirty="0" smtClean="0">
                <a:solidFill>
                  <a:prstClr val="white"/>
                </a:solidFill>
              </a:rPr>
              <a:t>Testing</a:t>
            </a:r>
            <a:r>
              <a:rPr lang="en-GB" sz="2400" dirty="0" smtClean="0">
                <a:solidFill>
                  <a:prstClr val="black"/>
                </a:solidFill>
              </a:rPr>
              <a:t> involves a series of practical steps being carried out to ensure that the multimedia project works and looks, as it is supposed to do.  </a:t>
            </a:r>
            <a:r>
              <a:rPr lang="en-GB" sz="2400" b="1" dirty="0" smtClean="0">
                <a:solidFill>
                  <a:prstClr val="black"/>
                </a:solidFill>
              </a:rPr>
              <a:t>This would involve checking that the links between pages or slides work correctly, that videos and sound files play correctly, etc.</a:t>
            </a:r>
            <a:endParaRPr lang="en-GB" sz="2400" b="1" dirty="0">
              <a:solidFill>
                <a:prstClr val="black"/>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8144" y="3501008"/>
            <a:ext cx="2181225" cy="2095500"/>
          </a:xfrm>
          <a:prstGeom prst="rect">
            <a:avLst/>
          </a:prstGeom>
        </p:spPr>
      </p:pic>
      <p:sp>
        <p:nvSpPr>
          <p:cNvPr id="11" name="TextBox 10"/>
          <p:cNvSpPr txBox="1"/>
          <p:nvPr/>
        </p:nvSpPr>
        <p:spPr>
          <a:xfrm>
            <a:off x="381000" y="3721100"/>
            <a:ext cx="4680520" cy="2308324"/>
          </a:xfrm>
          <a:prstGeom prst="rect">
            <a:avLst/>
          </a:prstGeom>
          <a:noFill/>
        </p:spPr>
        <p:txBody>
          <a:bodyPr wrap="square" rtlCol="0">
            <a:spAutoFit/>
          </a:bodyPr>
          <a:lstStyle/>
          <a:p>
            <a:r>
              <a:rPr lang="en-GB" sz="2400" b="1" dirty="0" smtClean="0">
                <a:solidFill>
                  <a:prstClr val="white"/>
                </a:solidFill>
              </a:rPr>
              <a:t>Alpha testing </a:t>
            </a:r>
            <a:r>
              <a:rPr lang="en-GB" sz="2400" dirty="0" smtClean="0">
                <a:solidFill>
                  <a:prstClr val="black"/>
                </a:solidFill>
              </a:rPr>
              <a:t>would take place in the </a:t>
            </a:r>
            <a:r>
              <a:rPr lang="en-GB" sz="2400" b="1" dirty="0" smtClean="0">
                <a:solidFill>
                  <a:prstClr val="white"/>
                </a:solidFill>
              </a:rPr>
              <a:t>developer’s environment </a:t>
            </a:r>
            <a:r>
              <a:rPr lang="en-GB" sz="2400" dirty="0" smtClean="0">
                <a:solidFill>
                  <a:prstClr val="black"/>
                </a:solidFill>
              </a:rPr>
              <a:t>and then when any bugs had been corrected, </a:t>
            </a:r>
            <a:r>
              <a:rPr lang="en-GB" sz="2400" b="1" dirty="0" smtClean="0">
                <a:solidFill>
                  <a:prstClr val="white"/>
                </a:solidFill>
              </a:rPr>
              <a:t>beta testing </a:t>
            </a:r>
            <a:r>
              <a:rPr lang="en-GB" sz="2400" dirty="0" smtClean="0">
                <a:solidFill>
                  <a:prstClr val="black"/>
                </a:solidFill>
              </a:rPr>
              <a:t>would be carried out in the </a:t>
            </a:r>
            <a:r>
              <a:rPr lang="en-GB" sz="2400" b="1" dirty="0" smtClean="0">
                <a:solidFill>
                  <a:prstClr val="white"/>
                </a:solidFill>
              </a:rPr>
              <a:t>client’s environment.</a:t>
            </a:r>
            <a:endParaRPr lang="en-GB" sz="2400" b="1" dirty="0">
              <a:solidFill>
                <a:prstClr val="white"/>
              </a:solidFill>
            </a:endParaRPr>
          </a:p>
        </p:txBody>
      </p:sp>
      <p:sp>
        <p:nvSpPr>
          <p:cNvPr id="7" name="Action Button: Home 6">
            <a:hlinkClick r:id="rId3"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ction Button: Forward or Next 9">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98484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a:ln>
            <a:solidFill>
              <a:schemeClr val="bg1"/>
            </a:solidFill>
          </a:ln>
        </p:spPr>
        <p:txBody>
          <a:bodyPr>
            <a:noAutofit/>
          </a:bodyPr>
          <a:lstStyle/>
          <a:p>
            <a:r>
              <a:rPr lang="en-GB" sz="3600" dirty="0">
                <a:effectLst>
                  <a:outerShdw blurRad="38100" dist="38100" dir="2700000" algn="tl">
                    <a:srgbClr val="000000">
                      <a:alpha val="43137"/>
                    </a:srgbClr>
                  </a:outerShdw>
                </a:effectLst>
              </a:rPr>
              <a:t>Information Solution</a:t>
            </a:r>
            <a:r>
              <a:rPr lang="en-GB" sz="3600" dirty="0" smtClean="0">
                <a:effectLst>
                  <a:outerShdw blurRad="38100" dist="38100" dir="2700000" algn="tl">
                    <a:srgbClr val="000000">
                      <a:alpha val="43137"/>
                    </a:srgbClr>
                  </a:outerShdw>
                </a:effectLst>
              </a:rPr>
              <a:t/>
            </a:r>
            <a:br>
              <a:rPr lang="en-GB" sz="3600" dirty="0" smtClean="0">
                <a:effectLst>
                  <a:outerShdw blurRad="38100" dist="38100" dir="2700000" algn="tl">
                    <a:srgbClr val="000000">
                      <a:alpha val="43137"/>
                    </a:srgbClr>
                  </a:outerShdw>
                </a:effectLst>
              </a:rPr>
            </a:br>
            <a:r>
              <a:rPr lang="en-GB" sz="2800" dirty="0" smtClean="0">
                <a:effectLst>
                  <a:outerShdw blurRad="38100" dist="38100" dir="2700000" algn="tl">
                    <a:srgbClr val="000000">
                      <a:alpha val="43137"/>
                    </a:srgbClr>
                  </a:outerShdw>
                </a:effectLst>
              </a:rPr>
              <a:t>Software Development Process - Documentation</a:t>
            </a:r>
            <a:endParaRPr lang="en-GB" sz="2800" dirty="0">
              <a:effectLst>
                <a:outerShdw blurRad="38100" dist="38100" dir="2700000" algn="tl">
                  <a:srgbClr val="000000">
                    <a:alpha val="43137"/>
                  </a:srgbClr>
                </a:outerShdw>
              </a:effectLst>
            </a:endParaRPr>
          </a:p>
        </p:txBody>
      </p:sp>
      <p:sp>
        <p:nvSpPr>
          <p:cNvPr id="4" name="TextBox 3"/>
          <p:cNvSpPr txBox="1"/>
          <p:nvPr/>
        </p:nvSpPr>
        <p:spPr>
          <a:xfrm>
            <a:off x="381000" y="1844824"/>
            <a:ext cx="8223448" cy="2677656"/>
          </a:xfrm>
          <a:prstGeom prst="rect">
            <a:avLst/>
          </a:prstGeom>
          <a:noFill/>
        </p:spPr>
        <p:txBody>
          <a:bodyPr wrap="square" rtlCol="0">
            <a:spAutoFit/>
          </a:bodyPr>
          <a:lstStyle/>
          <a:p>
            <a:r>
              <a:rPr lang="en-GB" sz="2400" b="1" dirty="0" smtClean="0">
                <a:solidFill>
                  <a:prstClr val="white"/>
                </a:solidFill>
              </a:rPr>
              <a:t>Documentation</a:t>
            </a:r>
            <a:r>
              <a:rPr lang="en-GB" sz="2400" dirty="0" smtClean="0">
                <a:solidFill>
                  <a:prstClr val="black"/>
                </a:solidFill>
              </a:rPr>
              <a:t> includes a </a:t>
            </a:r>
            <a:r>
              <a:rPr lang="en-GB" sz="2400" b="1" dirty="0" smtClean="0">
                <a:solidFill>
                  <a:prstClr val="white"/>
                </a:solidFill>
              </a:rPr>
              <a:t>User Guide </a:t>
            </a:r>
            <a:r>
              <a:rPr lang="en-GB" sz="2400" dirty="0" smtClean="0">
                <a:solidFill>
                  <a:prstClr val="black"/>
                </a:solidFill>
              </a:rPr>
              <a:t>and a </a:t>
            </a:r>
            <a:r>
              <a:rPr lang="en-GB" sz="2400" b="1" dirty="0" smtClean="0">
                <a:solidFill>
                  <a:prstClr val="white"/>
                </a:solidFill>
              </a:rPr>
              <a:t>Technical Guide.  </a:t>
            </a:r>
            <a:r>
              <a:rPr lang="en-GB" sz="2400" dirty="0" smtClean="0">
                <a:solidFill>
                  <a:prstClr val="black"/>
                </a:solidFill>
              </a:rPr>
              <a:t>The </a:t>
            </a:r>
            <a:r>
              <a:rPr lang="en-GB" sz="2400" b="1" dirty="0" smtClean="0">
                <a:solidFill>
                  <a:prstClr val="black"/>
                </a:solidFill>
              </a:rPr>
              <a:t>user guide will outline the main features available and advise how to use the project.  </a:t>
            </a:r>
            <a:r>
              <a:rPr lang="en-GB" sz="2400" dirty="0" smtClean="0">
                <a:solidFill>
                  <a:prstClr val="black"/>
                </a:solidFill>
              </a:rPr>
              <a:t>The </a:t>
            </a:r>
            <a:r>
              <a:rPr lang="en-GB" sz="2400" b="1" dirty="0" smtClean="0">
                <a:solidFill>
                  <a:prstClr val="black"/>
                </a:solidFill>
              </a:rPr>
              <a:t>technical guide will contain information about the minimum hardware (processor, RAM, </a:t>
            </a:r>
            <a:r>
              <a:rPr lang="en-GB" sz="2400" b="1" dirty="0" err="1" smtClean="0">
                <a:solidFill>
                  <a:prstClr val="black"/>
                </a:solidFill>
              </a:rPr>
              <a:t>etc</a:t>
            </a:r>
            <a:r>
              <a:rPr lang="en-GB" sz="2400" b="1" dirty="0" smtClean="0">
                <a:solidFill>
                  <a:prstClr val="black"/>
                </a:solidFill>
              </a:rPr>
              <a:t>) and software (operating system) – needed to be able to load and run the project.</a:t>
            </a:r>
            <a:endParaRPr lang="en-GB" sz="2400" b="1" dirty="0">
              <a:solidFill>
                <a:prstClr val="black"/>
              </a:solidFill>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2200" y="4968341"/>
            <a:ext cx="1442941" cy="1194158"/>
          </a:xfrm>
          <a:prstGeom prst="rect">
            <a:avLst/>
          </a:prstGeom>
          <a:ln w="25400">
            <a:solidFill>
              <a:schemeClr val="bg1"/>
            </a:solidFill>
          </a:ln>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136" y="4147596"/>
            <a:ext cx="1071364" cy="1586443"/>
          </a:xfrm>
          <a:prstGeom prst="rect">
            <a:avLst/>
          </a:prstGeom>
          <a:ln w="25400">
            <a:solidFill>
              <a:schemeClr val="bg1"/>
            </a:solidFill>
          </a:ln>
        </p:spPr>
      </p:pic>
      <p:sp>
        <p:nvSpPr>
          <p:cNvPr id="7" name="Action Button: Home 6">
            <a:hlinkClick r:id="rId4"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8" name="Action Button: Forward or Next 7">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139677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96.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a:ln>
            <a:solidFill>
              <a:schemeClr val="bg1"/>
            </a:solidFill>
          </a:ln>
        </p:spPr>
        <p:txBody>
          <a:bodyPr>
            <a:noAutofit/>
          </a:bodyPr>
          <a:lstStyle/>
          <a:p>
            <a:r>
              <a:rPr lang="en-GB" sz="3600" dirty="0">
                <a:effectLst>
                  <a:outerShdw blurRad="38100" dist="38100" dir="2700000" algn="tl">
                    <a:srgbClr val="000000">
                      <a:alpha val="43137"/>
                    </a:srgbClr>
                  </a:outerShdw>
                </a:effectLst>
              </a:rPr>
              <a:t>Information Solution</a:t>
            </a:r>
            <a:r>
              <a:rPr lang="en-GB" sz="3600" dirty="0" smtClean="0">
                <a:effectLst>
                  <a:outerShdw blurRad="38100" dist="38100" dir="2700000" algn="tl">
                    <a:srgbClr val="000000">
                      <a:alpha val="43137"/>
                    </a:srgbClr>
                  </a:outerShdw>
                </a:effectLst>
              </a:rPr>
              <a:t/>
            </a:r>
            <a:br>
              <a:rPr lang="en-GB" sz="3600" dirty="0" smtClean="0">
                <a:effectLst>
                  <a:outerShdw blurRad="38100" dist="38100" dir="2700000" algn="tl">
                    <a:srgbClr val="000000">
                      <a:alpha val="43137"/>
                    </a:srgbClr>
                  </a:outerShdw>
                </a:effectLst>
              </a:rPr>
            </a:br>
            <a:r>
              <a:rPr lang="en-GB" sz="2800" dirty="0" smtClean="0">
                <a:effectLst>
                  <a:outerShdw blurRad="38100" dist="38100" dir="2700000" algn="tl">
                    <a:srgbClr val="000000">
                      <a:alpha val="43137"/>
                    </a:srgbClr>
                  </a:outerShdw>
                </a:effectLst>
              </a:rPr>
              <a:t>Software Development Process - Evaluation</a:t>
            </a:r>
            <a:endParaRPr lang="en-GB" sz="2800" dirty="0">
              <a:effectLst>
                <a:outerShdw blurRad="38100" dist="38100" dir="2700000" algn="tl">
                  <a:srgbClr val="000000">
                    <a:alpha val="43137"/>
                  </a:srgbClr>
                </a:outerShdw>
              </a:effectLst>
            </a:endParaRPr>
          </a:p>
        </p:txBody>
      </p:sp>
      <p:sp>
        <p:nvSpPr>
          <p:cNvPr id="8" name="TextBox 7"/>
          <p:cNvSpPr txBox="1"/>
          <p:nvPr/>
        </p:nvSpPr>
        <p:spPr>
          <a:xfrm>
            <a:off x="381000" y="1772816"/>
            <a:ext cx="8295456" cy="2308324"/>
          </a:xfrm>
          <a:prstGeom prst="rect">
            <a:avLst/>
          </a:prstGeom>
          <a:noFill/>
        </p:spPr>
        <p:txBody>
          <a:bodyPr wrap="square" rtlCol="0">
            <a:spAutoFit/>
          </a:bodyPr>
          <a:lstStyle/>
          <a:p>
            <a:r>
              <a:rPr lang="en-GB" sz="2400" dirty="0" smtClean="0">
                <a:solidFill>
                  <a:prstClr val="black"/>
                </a:solidFill>
              </a:rPr>
              <a:t>The multimedia project is </a:t>
            </a:r>
            <a:r>
              <a:rPr lang="en-GB" sz="2400" b="1" dirty="0" smtClean="0">
                <a:solidFill>
                  <a:prstClr val="white"/>
                </a:solidFill>
              </a:rPr>
              <a:t>evaluated</a:t>
            </a:r>
            <a:r>
              <a:rPr lang="en-GB" sz="2400" dirty="0" smtClean="0">
                <a:solidFill>
                  <a:prstClr val="black"/>
                </a:solidFill>
              </a:rPr>
              <a:t> </a:t>
            </a:r>
            <a:r>
              <a:rPr lang="en-GB" sz="2400" b="1" dirty="0" smtClean="0">
                <a:solidFill>
                  <a:prstClr val="black"/>
                </a:solidFill>
              </a:rPr>
              <a:t>against the criteria agreed in the specification agreed in the analysis stage. </a:t>
            </a:r>
            <a:r>
              <a:rPr lang="en-GB" sz="2400" dirty="0" smtClean="0">
                <a:solidFill>
                  <a:prstClr val="black"/>
                </a:solidFill>
              </a:rPr>
              <a:t>It checks that the project is </a:t>
            </a:r>
            <a:r>
              <a:rPr lang="en-GB" sz="2400" b="1" dirty="0" smtClean="0">
                <a:solidFill>
                  <a:prstClr val="white"/>
                </a:solidFill>
              </a:rPr>
              <a:t>“fit for purpose” </a:t>
            </a:r>
            <a:r>
              <a:rPr lang="en-GB" sz="2400" b="1" dirty="0" smtClean="0">
                <a:solidFill>
                  <a:prstClr val="black"/>
                </a:solidFill>
              </a:rPr>
              <a:t>– that is does what it is supposed to do.  </a:t>
            </a:r>
            <a:r>
              <a:rPr lang="en-GB" sz="2400" dirty="0" smtClean="0">
                <a:solidFill>
                  <a:prstClr val="black"/>
                </a:solidFill>
              </a:rPr>
              <a:t>It checks that the user interface has been well designed and that the multimedia project is easy to navigate.</a:t>
            </a:r>
            <a:endParaRPr lang="en-GB" sz="2400" dirty="0">
              <a:solidFill>
                <a:prstClr val="black"/>
              </a:solidFill>
            </a:endParaRP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9600" y="1484784"/>
            <a:ext cx="978799" cy="1152128"/>
          </a:xfrm>
          <a:prstGeom prst="rect">
            <a:avLst/>
          </a:prstGeom>
          <a:ln w="25400">
            <a:solidFill>
              <a:schemeClr val="bg1"/>
            </a:solidFill>
          </a:ln>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4124382"/>
            <a:ext cx="3073746" cy="2302343"/>
          </a:xfrm>
          <a:prstGeom prst="rect">
            <a:avLst/>
          </a:prstGeom>
          <a:ln w="25400">
            <a:solidFill>
              <a:schemeClr val="bg1"/>
            </a:solidFill>
          </a:ln>
        </p:spPr>
      </p:pic>
      <p:sp>
        <p:nvSpPr>
          <p:cNvPr id="7" name="Action Button: Home 6">
            <a:hlinkClick r:id="rId4"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ction Button: Forward or Next 9">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755125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7.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a:ln>
            <a:solidFill>
              <a:schemeClr val="bg1"/>
            </a:solidFill>
          </a:ln>
        </p:spPr>
        <p:txBody>
          <a:bodyPr>
            <a:noAutofit/>
          </a:bodyPr>
          <a:lstStyle/>
          <a:p>
            <a:r>
              <a:rPr lang="en-GB" sz="3600" dirty="0">
                <a:effectLst>
                  <a:outerShdw blurRad="38100" dist="38100" dir="2700000" algn="tl">
                    <a:srgbClr val="000000">
                      <a:alpha val="43137"/>
                    </a:srgbClr>
                  </a:outerShdw>
                </a:effectLst>
              </a:rPr>
              <a:t>Information Solution</a:t>
            </a:r>
            <a:r>
              <a:rPr lang="en-GB" sz="3600" dirty="0" smtClean="0">
                <a:effectLst>
                  <a:outerShdw blurRad="38100" dist="38100" dir="2700000" algn="tl">
                    <a:srgbClr val="000000">
                      <a:alpha val="43137"/>
                    </a:srgbClr>
                  </a:outerShdw>
                </a:effectLst>
              </a:rPr>
              <a:t/>
            </a:r>
            <a:br>
              <a:rPr lang="en-GB" sz="3600" dirty="0" smtClean="0">
                <a:effectLst>
                  <a:outerShdw blurRad="38100" dist="38100" dir="2700000" algn="tl">
                    <a:srgbClr val="000000">
                      <a:alpha val="43137"/>
                    </a:srgbClr>
                  </a:outerShdw>
                </a:effectLst>
              </a:rPr>
            </a:br>
            <a:r>
              <a:rPr lang="en-GB" sz="2800" dirty="0" smtClean="0">
                <a:effectLst>
                  <a:outerShdw blurRad="38100" dist="38100" dir="2700000" algn="tl">
                    <a:srgbClr val="000000">
                      <a:alpha val="43137"/>
                    </a:srgbClr>
                  </a:outerShdw>
                </a:effectLst>
              </a:rPr>
              <a:t>Software Development Process - Maintenance</a:t>
            </a:r>
            <a:endParaRPr lang="en-GB" sz="2800" dirty="0">
              <a:effectLst>
                <a:outerShdw blurRad="38100" dist="38100" dir="2700000" algn="tl">
                  <a:srgbClr val="000000">
                    <a:alpha val="43137"/>
                  </a:srgbClr>
                </a:outerShdw>
              </a:effectLst>
            </a:endParaRPr>
          </a:p>
        </p:txBody>
      </p:sp>
      <p:sp>
        <p:nvSpPr>
          <p:cNvPr id="3" name="TextBox 2"/>
          <p:cNvSpPr txBox="1"/>
          <p:nvPr/>
        </p:nvSpPr>
        <p:spPr>
          <a:xfrm>
            <a:off x="381000" y="1556792"/>
            <a:ext cx="8397875" cy="4493538"/>
          </a:xfrm>
          <a:prstGeom prst="rect">
            <a:avLst/>
          </a:prstGeom>
          <a:noFill/>
        </p:spPr>
        <p:txBody>
          <a:bodyPr wrap="square" rtlCol="0">
            <a:spAutoFit/>
          </a:bodyPr>
          <a:lstStyle/>
          <a:p>
            <a:r>
              <a:rPr lang="en-GB" sz="2200" dirty="0" smtClean="0">
                <a:solidFill>
                  <a:prstClr val="black"/>
                </a:solidFill>
              </a:rPr>
              <a:t>There are </a:t>
            </a:r>
            <a:r>
              <a:rPr lang="en-GB" sz="2200" b="1" dirty="0" smtClean="0">
                <a:solidFill>
                  <a:prstClr val="black"/>
                </a:solidFill>
              </a:rPr>
              <a:t>three types of maintenance </a:t>
            </a:r>
            <a:r>
              <a:rPr lang="en-GB" sz="2200" dirty="0" smtClean="0">
                <a:solidFill>
                  <a:prstClr val="black"/>
                </a:solidFill>
              </a:rPr>
              <a:t>– </a:t>
            </a:r>
            <a:r>
              <a:rPr lang="en-GB" sz="2200" b="1" dirty="0" smtClean="0">
                <a:solidFill>
                  <a:prstClr val="white"/>
                </a:solidFill>
              </a:rPr>
              <a:t>corrective maintenance</a:t>
            </a:r>
            <a:r>
              <a:rPr lang="en-GB" sz="2200" dirty="0" smtClean="0">
                <a:solidFill>
                  <a:prstClr val="black"/>
                </a:solidFill>
              </a:rPr>
              <a:t> is done to fix any bugs that appear </a:t>
            </a:r>
          </a:p>
          <a:p>
            <a:r>
              <a:rPr lang="en-GB" sz="2200" dirty="0" smtClean="0">
                <a:solidFill>
                  <a:prstClr val="black"/>
                </a:solidFill>
              </a:rPr>
              <a:t>once the project is in use and this is the</a:t>
            </a:r>
          </a:p>
          <a:p>
            <a:r>
              <a:rPr lang="en-GB" sz="2200" dirty="0" smtClean="0">
                <a:solidFill>
                  <a:prstClr val="black"/>
                </a:solidFill>
              </a:rPr>
              <a:t> responsibility</a:t>
            </a:r>
          </a:p>
          <a:p>
            <a:r>
              <a:rPr lang="en-GB" sz="2200" dirty="0" smtClean="0">
                <a:solidFill>
                  <a:prstClr val="black"/>
                </a:solidFill>
              </a:rPr>
              <a:t> of the developer.</a:t>
            </a:r>
          </a:p>
          <a:p>
            <a:endParaRPr lang="en-GB" sz="2200" dirty="0" smtClean="0">
              <a:solidFill>
                <a:prstClr val="black"/>
              </a:solidFill>
            </a:endParaRPr>
          </a:p>
          <a:p>
            <a:r>
              <a:rPr lang="en-GB" sz="2200" b="1" dirty="0" smtClean="0">
                <a:solidFill>
                  <a:prstClr val="white"/>
                </a:solidFill>
              </a:rPr>
              <a:t>Adaptive maintenance </a:t>
            </a:r>
            <a:r>
              <a:rPr lang="en-GB" sz="2200" dirty="0" smtClean="0">
                <a:solidFill>
                  <a:prstClr val="black"/>
                </a:solidFill>
              </a:rPr>
              <a:t>may take place when changes are made to either/or the hardware or the software being used to run the multimedia application.  Adaptive maintenance is paid for by the client.</a:t>
            </a:r>
          </a:p>
          <a:p>
            <a:endParaRPr lang="en-GB" sz="2200" dirty="0">
              <a:solidFill>
                <a:prstClr val="black"/>
              </a:solidFill>
            </a:endParaRPr>
          </a:p>
          <a:p>
            <a:r>
              <a:rPr lang="en-GB" sz="2200" b="1" dirty="0" smtClean="0">
                <a:solidFill>
                  <a:prstClr val="white"/>
                </a:solidFill>
              </a:rPr>
              <a:t>Perfective maintenance </a:t>
            </a:r>
            <a:r>
              <a:rPr lang="en-GB" sz="2200" dirty="0" smtClean="0">
                <a:solidFill>
                  <a:prstClr val="black"/>
                </a:solidFill>
              </a:rPr>
              <a:t>is carried out to add new features to a multimedia project – this is paid for by the client.</a:t>
            </a:r>
            <a:endParaRPr lang="en-GB" sz="2200" dirty="0">
              <a:solidFill>
                <a:prstClr val="black"/>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61505" y="1988840"/>
            <a:ext cx="1691645" cy="1699197"/>
          </a:xfrm>
          <a:prstGeom prst="rect">
            <a:avLst/>
          </a:prstGeom>
          <a:ln w="25400">
            <a:solidFill>
              <a:schemeClr val="bg1"/>
            </a:solidFill>
          </a:ln>
        </p:spPr>
      </p:pic>
      <p:sp>
        <p:nvSpPr>
          <p:cNvPr id="6" name="Action Button: Home 5">
            <a:hlinkClick r:id="rId3"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877761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8.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a:ln>
            <a:solidFill>
              <a:schemeClr val="bg1"/>
            </a:solidFill>
          </a:ln>
        </p:spPr>
        <p:txBody>
          <a:bodyPr>
            <a:noAutofit/>
          </a:bodyPr>
          <a:lstStyle/>
          <a:p>
            <a:r>
              <a:rPr lang="en-GB" sz="3600" dirty="0" smtClean="0">
                <a:effectLst>
                  <a:outerShdw blurRad="38100" dist="38100" dir="2700000" algn="tl">
                    <a:srgbClr val="000000">
                      <a:alpha val="43137"/>
                    </a:srgbClr>
                  </a:outerShdw>
                </a:effectLst>
              </a:rPr>
              <a:t>Multimedia Technology</a:t>
            </a:r>
            <a:br>
              <a:rPr lang="en-GB" sz="3600" dirty="0" smtClean="0">
                <a:effectLst>
                  <a:outerShdw blurRad="38100" dist="38100" dir="2700000" algn="tl">
                    <a:srgbClr val="000000">
                      <a:alpha val="43137"/>
                    </a:srgbClr>
                  </a:outerShdw>
                </a:effectLst>
              </a:rPr>
            </a:br>
            <a:r>
              <a:rPr lang="en-GB" sz="3600" dirty="0" smtClean="0">
                <a:effectLst>
                  <a:outerShdw blurRad="38100" dist="38100" dir="2700000" algn="tl">
                    <a:srgbClr val="000000">
                      <a:alpha val="43137"/>
                    </a:srgbClr>
                  </a:outerShdw>
                </a:effectLst>
              </a:rPr>
              <a:t>Creating Multimedia Applications</a:t>
            </a:r>
            <a:endParaRPr lang="en-GB" sz="2800" dirty="0">
              <a:effectLst>
                <a:outerShdw blurRad="38100" dist="38100" dir="2700000" algn="tl">
                  <a:srgbClr val="000000">
                    <a:alpha val="43137"/>
                  </a:srgbClr>
                </a:outerShdw>
              </a:effectLst>
            </a:endParaRPr>
          </a:p>
        </p:txBody>
      </p:sp>
      <p:sp>
        <p:nvSpPr>
          <p:cNvPr id="8" name="TextBox 7"/>
          <p:cNvSpPr txBox="1"/>
          <p:nvPr/>
        </p:nvSpPr>
        <p:spPr>
          <a:xfrm>
            <a:off x="381000" y="1844824"/>
            <a:ext cx="8128000" cy="3816429"/>
          </a:xfrm>
          <a:prstGeom prst="rect">
            <a:avLst/>
          </a:prstGeom>
          <a:noFill/>
        </p:spPr>
        <p:txBody>
          <a:bodyPr wrap="square" rtlCol="0">
            <a:spAutoFit/>
          </a:bodyPr>
          <a:lstStyle/>
          <a:p>
            <a:r>
              <a:rPr lang="en-GB" sz="2200" b="1" dirty="0" smtClean="0">
                <a:solidFill>
                  <a:prstClr val="black"/>
                </a:solidFill>
              </a:rPr>
              <a:t>Remember!  - a multimedia application is any project which uses more than one type of media: text, graphics, sound, video. </a:t>
            </a:r>
          </a:p>
          <a:p>
            <a:endParaRPr lang="en-GB" sz="2200" dirty="0">
              <a:solidFill>
                <a:prstClr val="black"/>
              </a:solidFill>
            </a:endParaRPr>
          </a:p>
          <a:p>
            <a:r>
              <a:rPr lang="en-GB" sz="2200" b="1" dirty="0" smtClean="0">
                <a:solidFill>
                  <a:prstClr val="black"/>
                </a:solidFill>
              </a:rPr>
              <a:t>Ways of creating these applications include:</a:t>
            </a:r>
          </a:p>
          <a:p>
            <a:pPr marL="285750" indent="-285750">
              <a:buFont typeface="Arial" pitchFamily="34" charset="0"/>
              <a:buChar char="•"/>
            </a:pPr>
            <a:r>
              <a:rPr lang="en-GB" sz="2200" dirty="0" smtClean="0">
                <a:solidFill>
                  <a:prstClr val="black"/>
                </a:solidFill>
              </a:rPr>
              <a:t>Using </a:t>
            </a:r>
            <a:r>
              <a:rPr lang="en-GB" sz="2200" b="1" dirty="0" smtClean="0">
                <a:solidFill>
                  <a:prstClr val="white"/>
                </a:solidFill>
              </a:rPr>
              <a:t>presentation software </a:t>
            </a:r>
            <a:r>
              <a:rPr lang="en-GB" sz="2200" dirty="0" smtClean="0">
                <a:solidFill>
                  <a:prstClr val="black"/>
                </a:solidFill>
              </a:rPr>
              <a:t>to create presentations.</a:t>
            </a:r>
          </a:p>
          <a:p>
            <a:pPr marL="285750" indent="-285750">
              <a:buFont typeface="Arial" pitchFamily="34" charset="0"/>
              <a:buChar char="•"/>
            </a:pPr>
            <a:r>
              <a:rPr lang="en-GB" sz="2200" dirty="0" smtClean="0">
                <a:solidFill>
                  <a:prstClr val="black"/>
                </a:solidFill>
              </a:rPr>
              <a:t>Using a </a:t>
            </a:r>
            <a:r>
              <a:rPr lang="en-GB" sz="2200" b="1" dirty="0" smtClean="0">
                <a:solidFill>
                  <a:prstClr val="white"/>
                </a:solidFill>
              </a:rPr>
              <a:t>WYSIWYG  web authoring package.</a:t>
            </a:r>
          </a:p>
          <a:p>
            <a:pPr marL="285750" indent="-285750">
              <a:buFont typeface="Arial" pitchFamily="34" charset="0"/>
              <a:buChar char="•"/>
            </a:pPr>
            <a:r>
              <a:rPr lang="en-GB" sz="2200" dirty="0" smtClean="0">
                <a:solidFill>
                  <a:prstClr val="black"/>
                </a:solidFill>
              </a:rPr>
              <a:t>Using </a:t>
            </a:r>
            <a:r>
              <a:rPr lang="en-GB" sz="2200" b="1" dirty="0" smtClean="0">
                <a:solidFill>
                  <a:prstClr val="white"/>
                </a:solidFill>
              </a:rPr>
              <a:t>multimedia authoring software</a:t>
            </a:r>
            <a:r>
              <a:rPr lang="en-GB" sz="2200" dirty="0" smtClean="0">
                <a:solidFill>
                  <a:prstClr val="black"/>
                </a:solidFill>
              </a:rPr>
              <a:t> to create complex multimedia applications.</a:t>
            </a:r>
          </a:p>
          <a:p>
            <a:pPr marL="285750" indent="-285750">
              <a:buFont typeface="Arial" pitchFamily="34" charset="0"/>
              <a:buChar char="•"/>
            </a:pPr>
            <a:r>
              <a:rPr lang="en-GB" sz="2200" dirty="0" smtClean="0">
                <a:solidFill>
                  <a:prstClr val="black"/>
                </a:solidFill>
              </a:rPr>
              <a:t>Using a simple </a:t>
            </a:r>
            <a:r>
              <a:rPr lang="en-GB" sz="2200" b="1" dirty="0" smtClean="0">
                <a:solidFill>
                  <a:prstClr val="white"/>
                </a:solidFill>
              </a:rPr>
              <a:t>text editor </a:t>
            </a:r>
            <a:r>
              <a:rPr lang="en-GB" sz="2200" dirty="0" smtClean="0">
                <a:solidFill>
                  <a:prstClr val="black"/>
                </a:solidFill>
              </a:rPr>
              <a:t>to create web pages using HTML coding.</a:t>
            </a:r>
            <a:endParaRPr lang="en-GB" sz="2200" dirty="0">
              <a:solidFill>
                <a:prstClr val="black"/>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975683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9.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a:ln>
            <a:solidFill>
              <a:schemeClr val="bg1"/>
            </a:solidFill>
          </a:ln>
        </p:spPr>
        <p:txBody>
          <a:bodyPr>
            <a:noAutofit/>
          </a:bodyPr>
          <a:lstStyle/>
          <a:p>
            <a:r>
              <a:rPr lang="en-GB" sz="3600" dirty="0" smtClean="0">
                <a:effectLst>
                  <a:outerShdw blurRad="38100" dist="38100" dir="2700000" algn="tl">
                    <a:srgbClr val="000000">
                      <a:alpha val="43137"/>
                    </a:srgbClr>
                  </a:outerShdw>
                </a:effectLst>
              </a:rPr>
              <a:t>Multimedia Technology</a:t>
            </a:r>
            <a:br>
              <a:rPr lang="en-GB" sz="3600" dirty="0" smtClean="0">
                <a:effectLst>
                  <a:outerShdw blurRad="38100" dist="38100" dir="2700000" algn="tl">
                    <a:srgbClr val="000000">
                      <a:alpha val="43137"/>
                    </a:srgbClr>
                  </a:outerShdw>
                </a:effectLst>
              </a:rPr>
            </a:br>
            <a:r>
              <a:rPr lang="en-GB" sz="3600" dirty="0" smtClean="0">
                <a:effectLst>
                  <a:outerShdw blurRad="38100" dist="38100" dir="2700000" algn="tl">
                    <a:srgbClr val="000000">
                      <a:alpha val="43137"/>
                    </a:srgbClr>
                  </a:outerShdw>
                </a:effectLst>
              </a:rPr>
              <a:t>Creating Multimedia Applications</a:t>
            </a:r>
            <a:endParaRPr lang="en-GB" sz="2800" dirty="0">
              <a:effectLst>
                <a:outerShdw blurRad="38100" dist="38100" dir="2700000" algn="tl">
                  <a:srgbClr val="000000">
                    <a:alpha val="43137"/>
                  </a:srgbClr>
                </a:outerShdw>
              </a:effectLst>
            </a:endParaRPr>
          </a:p>
        </p:txBody>
      </p:sp>
      <p:sp>
        <p:nvSpPr>
          <p:cNvPr id="3" name="TextBox 2"/>
          <p:cNvSpPr txBox="1"/>
          <p:nvPr/>
        </p:nvSpPr>
        <p:spPr>
          <a:xfrm>
            <a:off x="381000" y="1772816"/>
            <a:ext cx="8295456" cy="2800767"/>
          </a:xfrm>
          <a:prstGeom prst="rect">
            <a:avLst/>
          </a:prstGeom>
          <a:noFill/>
        </p:spPr>
        <p:txBody>
          <a:bodyPr wrap="square" rtlCol="0">
            <a:spAutoFit/>
          </a:bodyPr>
          <a:lstStyle/>
          <a:p>
            <a:r>
              <a:rPr lang="en-GB" sz="2200" b="1" dirty="0" smtClean="0">
                <a:solidFill>
                  <a:prstClr val="white"/>
                </a:solidFill>
              </a:rPr>
              <a:t>Presentation software packages </a:t>
            </a:r>
            <a:r>
              <a:rPr lang="en-GB" sz="2200" dirty="0" smtClean="0">
                <a:solidFill>
                  <a:prstClr val="black"/>
                </a:solidFill>
              </a:rPr>
              <a:t>allow the creation of complex  multimedia applications.  These packages have templates to help you structure your slides and will automatically link your slides in sequence.  However, they also allow you to hyperlink slides to provide different ways of navigating through the application.  </a:t>
            </a:r>
            <a:r>
              <a:rPr lang="en-GB" sz="2200" b="1" dirty="0" smtClean="0">
                <a:solidFill>
                  <a:prstClr val="white"/>
                </a:solidFill>
              </a:rPr>
              <a:t>Presentation software </a:t>
            </a:r>
            <a:r>
              <a:rPr lang="en-GB" sz="2200" dirty="0" smtClean="0">
                <a:solidFill>
                  <a:prstClr val="black"/>
                </a:solidFill>
              </a:rPr>
              <a:t>allows you to include sounds, graphics, animation, video and text in your project.</a:t>
            </a:r>
            <a:endParaRPr lang="en-GB" sz="2200" dirty="0">
              <a:solidFill>
                <a:prstClr val="black"/>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0278" y="4263956"/>
            <a:ext cx="3077025" cy="2178119"/>
          </a:xfrm>
          <a:prstGeom prst="rect">
            <a:avLst/>
          </a:prstGeom>
          <a:ln w="25400">
            <a:solidFill>
              <a:schemeClr val="bg1"/>
            </a:solidFill>
          </a:ln>
        </p:spPr>
      </p:pic>
      <p:sp>
        <p:nvSpPr>
          <p:cNvPr id="6" name="Action Button: Home 5">
            <a:hlinkClick r:id="rId3"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277908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1178" y="13542"/>
            <a:ext cx="8208912" cy="4862870"/>
          </a:xfrm>
          <a:prstGeom prst="rect">
            <a:avLst/>
          </a:prstGeom>
          <a:noFill/>
        </p:spPr>
        <p:txBody>
          <a:bodyPr wrap="square" rtlCol="0">
            <a:spAutoFit/>
          </a:bodyPr>
          <a:lstStyle/>
          <a:p>
            <a:r>
              <a:rPr lang="en-GB" b="1" dirty="0" smtClean="0">
                <a:solidFill>
                  <a:prstClr val="white"/>
                </a:solidFill>
                <a:effectLst>
                  <a:outerShdw blurRad="38100" dist="38100" dir="2700000" algn="tl">
                    <a:srgbClr val="000000">
                      <a:alpha val="43137"/>
                    </a:srgbClr>
                  </a:outerShdw>
                </a:effectLst>
                <a:hlinkClick r:id="rId2" action="ppaction://hlinksldjump"/>
              </a:rPr>
              <a:t>INDEX</a:t>
            </a:r>
          </a:p>
          <a:p>
            <a:endParaRPr lang="en-GB" b="1" dirty="0" smtClean="0">
              <a:solidFill>
                <a:prstClr val="white"/>
              </a:solidFill>
              <a:effectLst>
                <a:outerShdw blurRad="38100" dist="38100" dir="2700000" algn="tl">
                  <a:srgbClr val="000000">
                    <a:alpha val="43137"/>
                  </a:srgbClr>
                </a:outerShdw>
              </a:effectLst>
              <a:hlinkClick r:id="rId2" action="ppaction://hlinksldjump"/>
            </a:endParaRPr>
          </a:p>
          <a:p>
            <a:pPr marL="285750" indent="-285750">
              <a:buFont typeface="Arial" pitchFamily="34" charset="0"/>
              <a:buChar char="•"/>
            </a:pPr>
            <a:r>
              <a:rPr lang="en-GB" sz="1700" b="1" dirty="0" smtClean="0">
                <a:solidFill>
                  <a:prstClr val="white"/>
                </a:solidFill>
                <a:effectLst>
                  <a:outerShdw blurRad="38100" dist="38100" dir="2700000" algn="tl">
                    <a:srgbClr val="000000">
                      <a:alpha val="43137"/>
                    </a:srgbClr>
                  </a:outerShdw>
                </a:effectLst>
                <a:hlinkClick r:id="rId3" action="ppaction://hlinksldjump"/>
              </a:rPr>
              <a:t>Backing </a:t>
            </a:r>
            <a:r>
              <a:rPr lang="en-GB" sz="1700" b="1" dirty="0">
                <a:solidFill>
                  <a:prstClr val="white"/>
                </a:solidFill>
                <a:effectLst>
                  <a:outerShdw blurRad="38100" dist="38100" dir="2700000" algn="tl">
                    <a:srgbClr val="000000">
                      <a:alpha val="43137"/>
                    </a:srgbClr>
                  </a:outerShdw>
                </a:effectLst>
                <a:hlinkClick r:id="rId3" action="ppaction://hlinksldjump"/>
              </a:rPr>
              <a:t>Storage Devices</a:t>
            </a:r>
            <a:endParaRPr lang="en-GB" sz="1700" b="1" dirty="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smtClean="0">
                <a:solidFill>
                  <a:prstClr val="white"/>
                </a:solidFill>
                <a:effectLst>
                  <a:outerShdw blurRad="38100" dist="38100" dir="2700000" algn="tl">
                    <a:srgbClr val="000000">
                      <a:alpha val="43137"/>
                    </a:srgbClr>
                  </a:outerShdw>
                </a:effectLst>
                <a:hlinkClick r:id="rId4" action="ppaction://hlinksldjump"/>
              </a:rPr>
              <a:t>Bit-mapped </a:t>
            </a:r>
            <a:r>
              <a:rPr lang="en-GB" sz="1700" b="1" dirty="0">
                <a:solidFill>
                  <a:prstClr val="white"/>
                </a:solidFill>
                <a:effectLst>
                  <a:outerShdw blurRad="38100" dist="38100" dir="2700000" algn="tl">
                    <a:srgbClr val="000000">
                      <a:alpha val="43137"/>
                    </a:srgbClr>
                  </a:outerShdw>
                </a:effectLst>
                <a:hlinkClick r:id="rId4" action="ppaction://hlinksldjump"/>
              </a:rPr>
              <a:t>Graphic </a:t>
            </a:r>
            <a:r>
              <a:rPr lang="en-GB" sz="1700" b="1" dirty="0" smtClean="0">
                <a:solidFill>
                  <a:prstClr val="white"/>
                </a:solidFill>
                <a:effectLst>
                  <a:outerShdw blurRad="38100" dist="38100" dir="2700000" algn="tl">
                    <a:srgbClr val="000000">
                      <a:alpha val="43137"/>
                    </a:srgbClr>
                  </a:outerShdw>
                </a:effectLst>
                <a:hlinkClick r:id="rId4" action="ppaction://hlinksldjump"/>
              </a:rPr>
              <a:t>Data</a:t>
            </a:r>
            <a:endParaRPr lang="en-GB" sz="1700" b="1" dirty="0" smtClean="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smtClean="0">
                <a:solidFill>
                  <a:prstClr val="white"/>
                </a:solidFill>
                <a:effectLst>
                  <a:outerShdw blurRad="38100" dist="38100" dir="2700000" algn="tl">
                    <a:srgbClr val="000000">
                      <a:alpha val="43137"/>
                    </a:srgbClr>
                  </a:outerShdw>
                </a:effectLst>
                <a:hlinkClick r:id="rId5" action="ppaction://hlinksldjump"/>
              </a:rPr>
              <a:t>Computers and the Environment</a:t>
            </a:r>
            <a:endParaRPr lang="en-GB" sz="1700" b="1" dirty="0" smtClean="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smtClean="0">
                <a:solidFill>
                  <a:prstClr val="white"/>
                </a:solidFill>
                <a:effectLst>
                  <a:outerShdw blurRad="38100" dist="38100" dir="2700000" algn="tl">
                    <a:srgbClr val="000000">
                      <a:alpha val="43137"/>
                    </a:srgbClr>
                  </a:outerShdw>
                </a:effectLst>
                <a:hlinkClick r:id="rId6" action="ppaction://hlinksldjump"/>
              </a:rPr>
              <a:t>Computer Software</a:t>
            </a:r>
            <a:endParaRPr lang="en-GB" sz="1700" b="1" dirty="0" smtClean="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a:solidFill>
                  <a:prstClr val="white"/>
                </a:solidFill>
                <a:effectLst>
                  <a:outerShdw blurRad="38100" dist="38100" dir="2700000" algn="tl">
                    <a:srgbClr val="000000">
                      <a:alpha val="43137"/>
                    </a:srgbClr>
                  </a:outerShdw>
                </a:effectLst>
                <a:hlinkClick r:id="rId7" action="ppaction://hlinksldjump"/>
              </a:rPr>
              <a:t>Computer Related </a:t>
            </a:r>
            <a:r>
              <a:rPr lang="en-GB" sz="1700" b="1" dirty="0" smtClean="0">
                <a:solidFill>
                  <a:prstClr val="white"/>
                </a:solidFill>
                <a:effectLst>
                  <a:outerShdw blurRad="38100" dist="38100" dir="2700000" algn="tl">
                    <a:srgbClr val="000000">
                      <a:alpha val="43137"/>
                    </a:srgbClr>
                  </a:outerShdw>
                </a:effectLst>
                <a:hlinkClick r:id="rId7" action="ppaction://hlinksldjump"/>
              </a:rPr>
              <a:t>Laws                             </a:t>
            </a:r>
            <a:endParaRPr lang="en-GB" sz="1700" b="1" dirty="0" smtClean="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smtClean="0">
                <a:solidFill>
                  <a:prstClr val="white"/>
                </a:solidFill>
                <a:effectLst>
                  <a:outerShdw blurRad="38100" dist="38100" dir="2700000" algn="tl">
                    <a:srgbClr val="000000">
                      <a:alpha val="43137"/>
                    </a:srgbClr>
                  </a:outerShdw>
                </a:effectLst>
                <a:hlinkClick r:id="rId8" action="ppaction://hlinksldjump"/>
              </a:rPr>
              <a:t>Database</a:t>
            </a:r>
            <a:endParaRPr lang="en-GB" sz="1700" b="1" dirty="0" smtClean="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a:solidFill>
                  <a:prstClr val="white"/>
                </a:solidFill>
                <a:effectLst>
                  <a:outerShdw blurRad="38100" dist="38100" dir="2700000" algn="tl">
                    <a:srgbClr val="000000">
                      <a:alpha val="43137"/>
                    </a:srgbClr>
                  </a:outerShdw>
                </a:effectLst>
                <a:hlinkClick r:id="rId9" action="ppaction://hlinksldjump"/>
              </a:rPr>
              <a:t>Digitised Sound Data</a:t>
            </a:r>
            <a:r>
              <a:rPr lang="en-GB" sz="1700" b="1" dirty="0">
                <a:solidFill>
                  <a:prstClr val="white"/>
                </a:solidFill>
                <a:effectLst>
                  <a:outerShdw blurRad="38100" dist="38100" dir="2700000" algn="tl">
                    <a:srgbClr val="000000">
                      <a:alpha val="43137"/>
                    </a:srgbClr>
                  </a:outerShdw>
                </a:effectLst>
              </a:rPr>
              <a:t>	</a:t>
            </a:r>
            <a:endParaRPr lang="en-GB" sz="1700" b="1" dirty="0" smtClean="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smtClean="0">
                <a:solidFill>
                  <a:prstClr val="white"/>
                </a:solidFill>
                <a:effectLst>
                  <a:outerShdw blurRad="38100" dist="38100" dir="2700000" algn="tl">
                    <a:srgbClr val="000000">
                      <a:alpha val="43137"/>
                    </a:srgbClr>
                  </a:outerShdw>
                </a:effectLst>
                <a:hlinkClick r:id="rId10" action="ppaction://hlinksldjump"/>
              </a:rPr>
              <a:t>Health &amp; Safety</a:t>
            </a:r>
            <a:endParaRPr lang="en-GB" sz="1700" b="1" dirty="0" smtClean="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smtClean="0">
                <a:solidFill>
                  <a:prstClr val="white"/>
                </a:solidFill>
                <a:effectLst>
                  <a:outerShdw blurRad="38100" dist="38100" dir="2700000" algn="tl">
                    <a:srgbClr val="000000">
                      <a:alpha val="43137"/>
                    </a:srgbClr>
                  </a:outerShdw>
                </a:effectLst>
                <a:hlinkClick r:id="rId11" action="ppaction://hlinksldjump"/>
              </a:rPr>
              <a:t>Input Devices</a:t>
            </a:r>
            <a:endParaRPr lang="en-GB" sz="1700" b="1" dirty="0" smtClean="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a:solidFill>
                  <a:prstClr val="white"/>
                </a:solidFill>
                <a:effectLst>
                  <a:outerShdw blurRad="38100" dist="38100" dir="2700000" algn="tl">
                    <a:srgbClr val="000000">
                      <a:alpha val="43137"/>
                    </a:srgbClr>
                  </a:outerShdw>
                </a:effectLst>
                <a:hlinkClick r:id="rId12" action="ppaction://hlinksldjump"/>
              </a:rPr>
              <a:t>Language Constructs</a:t>
            </a:r>
            <a:endParaRPr lang="en-GB" sz="1700" b="1" dirty="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a:solidFill>
                  <a:prstClr val="white"/>
                </a:solidFill>
                <a:effectLst>
                  <a:outerShdw blurRad="38100" dist="38100" dir="2700000" algn="tl">
                    <a:srgbClr val="000000">
                      <a:alpha val="43137"/>
                    </a:srgbClr>
                  </a:outerShdw>
                </a:effectLst>
                <a:hlinkClick r:id="rId13" action="ppaction://hlinksldjump"/>
              </a:rPr>
              <a:t>Languages &amp; Environments</a:t>
            </a:r>
            <a:endParaRPr lang="en-GB" sz="1700" b="1" dirty="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smtClean="0">
                <a:solidFill>
                  <a:prstClr val="white"/>
                </a:solidFill>
                <a:effectLst>
                  <a:outerShdw blurRad="38100" dist="38100" dir="2700000" algn="tl">
                    <a:srgbClr val="000000">
                      <a:alpha val="43137"/>
                    </a:srgbClr>
                  </a:outerShdw>
                </a:effectLst>
                <a:hlinkClick r:id="rId14" action="ppaction://hlinksldjump"/>
              </a:rPr>
              <a:t>Information Solution (Multimedia) Development Process</a:t>
            </a:r>
            <a:endParaRPr lang="en-GB" sz="1700" b="1" dirty="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a:solidFill>
                  <a:prstClr val="white"/>
                </a:solidFill>
                <a:effectLst>
                  <a:outerShdw blurRad="38100" dist="38100" dir="2700000" algn="tl">
                    <a:srgbClr val="000000">
                      <a:alpha val="43137"/>
                    </a:srgbClr>
                  </a:outerShdw>
                </a:effectLst>
                <a:hlinkClick r:id="rId15" action="ppaction://hlinksldjump"/>
              </a:rPr>
              <a:t>Networks</a:t>
            </a:r>
            <a:endParaRPr lang="en-GB" sz="1700" b="1" dirty="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sz="1700" b="1" dirty="0">
                <a:solidFill>
                  <a:prstClr val="white"/>
                </a:solidFill>
                <a:effectLst>
                  <a:outerShdw blurRad="38100" dist="38100" dir="2700000" algn="tl">
                    <a:srgbClr val="000000">
                      <a:alpha val="43137"/>
                    </a:srgbClr>
                  </a:outerShdw>
                </a:effectLst>
                <a:hlinkClick r:id="rId16" action="ppaction://hlinksldjump"/>
              </a:rPr>
              <a:t>Peripheral </a:t>
            </a:r>
            <a:r>
              <a:rPr lang="en-GB" sz="1700" b="1" dirty="0" smtClean="0">
                <a:solidFill>
                  <a:prstClr val="white"/>
                </a:solidFill>
                <a:effectLst>
                  <a:outerShdw blurRad="38100" dist="38100" dir="2700000" algn="tl">
                    <a:srgbClr val="000000">
                      <a:alpha val="43137"/>
                    </a:srgbClr>
                  </a:outerShdw>
                </a:effectLst>
                <a:hlinkClick r:id="rId16" action="ppaction://hlinksldjump"/>
              </a:rPr>
              <a:t>Devices</a:t>
            </a:r>
            <a:endParaRPr lang="en-GB" sz="1700" b="1" dirty="0" smtClean="0">
              <a:solidFill>
                <a:prstClr val="white"/>
              </a:solidFill>
              <a:effectLst>
                <a:outerShdw blurRad="38100" dist="38100" dir="2700000" algn="tl">
                  <a:srgbClr val="000000">
                    <a:alpha val="43137"/>
                  </a:srgbClr>
                </a:outerShdw>
              </a:effectLst>
            </a:endParaRPr>
          </a:p>
          <a:p>
            <a:r>
              <a:rPr lang="en-GB" b="1" dirty="0" smtClean="0">
                <a:solidFill>
                  <a:prstClr val="white"/>
                </a:solidFill>
                <a:effectLst>
                  <a:outerShdw blurRad="38100" dist="38100" dir="2700000" algn="tl">
                    <a:srgbClr val="000000">
                      <a:alpha val="43137"/>
                    </a:srgbClr>
                  </a:outerShdw>
                </a:effectLst>
              </a:rPr>
              <a:t>					</a:t>
            </a:r>
          </a:p>
          <a:p>
            <a:r>
              <a:rPr lang="en-GB" b="1" dirty="0" smtClean="0">
                <a:solidFill>
                  <a:prstClr val="white"/>
                </a:solidFill>
                <a:effectLst>
                  <a:outerShdw blurRad="38100" dist="38100" dir="2700000" algn="tl">
                    <a:srgbClr val="000000">
                      <a:alpha val="43137"/>
                    </a:srgbClr>
                  </a:outerShdw>
                </a:effectLst>
              </a:rPr>
              <a:t>					</a:t>
            </a:r>
          </a:p>
        </p:txBody>
      </p:sp>
      <p:pic>
        <p:nvPicPr>
          <p:cNvPr id="4" name="Picture 3"/>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436096" y="332656"/>
            <a:ext cx="2673564" cy="2160240"/>
          </a:xfrm>
          <a:prstGeom prst="rect">
            <a:avLst/>
          </a:prstGeom>
          <a:ln w="38100">
            <a:solidFill>
              <a:schemeClr val="bg2"/>
            </a:solidFill>
          </a:ln>
        </p:spPr>
      </p:pic>
      <p:sp>
        <p:nvSpPr>
          <p:cNvPr id="5" name="Action Button: Back or Previous 4">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Action Button: Forward or Next 2">
            <a:hlinkClick r:id="" action="ppaction://hlinkshowjump?jump=nextslide" highlightClick="1"/>
          </p:cNvPr>
          <p:cNvSpPr/>
          <p:nvPr/>
        </p:nvSpPr>
        <p:spPr>
          <a:xfrm>
            <a:off x="8520090" y="6285058"/>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3995936" y="4657405"/>
            <a:ext cx="3672408" cy="923330"/>
          </a:xfrm>
          <a:prstGeom prst="rect">
            <a:avLst/>
          </a:prstGeom>
          <a:noFill/>
        </p:spPr>
        <p:txBody>
          <a:bodyPr wrap="square" rtlCol="0">
            <a:spAutoFit/>
          </a:bodyPr>
          <a:lstStyle/>
          <a:p>
            <a:r>
              <a:rPr lang="en-GB" dirty="0" smtClean="0">
                <a:hlinkClick r:id="rId18" action="ppaction://hlinksldjump"/>
              </a:rPr>
              <a:t>A-Z INDEX</a:t>
            </a:r>
            <a:endParaRPr lang="en-GB" dirty="0" smtClean="0"/>
          </a:p>
          <a:p>
            <a:endParaRPr lang="en-GB" dirty="0" smtClean="0"/>
          </a:p>
          <a:p>
            <a:r>
              <a:rPr lang="en-GB" dirty="0" smtClean="0">
                <a:hlinkClick r:id="rId19" action="ppaction://hlinksldjump"/>
              </a:rPr>
              <a:t>REVISION QUESTIONS</a:t>
            </a:r>
            <a:endParaRPr lang="en-GB" dirty="0"/>
          </a:p>
        </p:txBody>
      </p:sp>
    </p:spTree>
    <p:extLst>
      <p:ext uri="{BB962C8B-B14F-4D97-AF65-F5344CB8AC3E}">
        <p14:creationId xmlns:p14="http://schemas.microsoft.com/office/powerpoint/2010/main" val="4097410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2031325"/>
          </a:xfrm>
          <a:prstGeom prst="rect">
            <a:avLst/>
          </a:prstGeom>
          <a:noFill/>
        </p:spPr>
        <p:txBody>
          <a:bodyPr wrap="square" rtlCol="0">
            <a:spAutoFit/>
          </a:bodyPr>
          <a:lstStyle/>
          <a:p>
            <a:r>
              <a:rPr lang="en-GB" b="1" dirty="0" smtClean="0">
                <a:solidFill>
                  <a:prstClr val="white"/>
                </a:solidFill>
              </a:rPr>
              <a:t>O</a:t>
            </a:r>
          </a:p>
          <a:p>
            <a:endParaRPr lang="en-GB" b="1" dirty="0">
              <a:solidFill>
                <a:prstClr val="white"/>
              </a:solidFill>
            </a:endParaRPr>
          </a:p>
          <a:p>
            <a:r>
              <a:rPr lang="en-GB" b="1" dirty="0" smtClean="0">
                <a:solidFill>
                  <a:prstClr val="white"/>
                </a:solidFill>
                <a:hlinkClick r:id="rId2" action="ppaction://hlinksldjump"/>
              </a:rPr>
              <a:t>Objects &amp; Operations (Application Programs)</a:t>
            </a:r>
            <a:endParaRPr lang="en-GB" b="1" dirty="0" smtClean="0">
              <a:solidFill>
                <a:prstClr val="white"/>
              </a:solidFill>
            </a:endParaRPr>
          </a:p>
          <a:p>
            <a:r>
              <a:rPr lang="en-GB" b="1" dirty="0" smtClean="0">
                <a:solidFill>
                  <a:prstClr val="white"/>
                </a:solidFill>
                <a:hlinkClick r:id="rId3" action="ppaction://hlinksldjump"/>
              </a:rPr>
              <a:t>Online Fraud</a:t>
            </a:r>
            <a:endParaRPr lang="en-GB" b="1" dirty="0" smtClean="0">
              <a:solidFill>
                <a:prstClr val="white"/>
              </a:solidFill>
            </a:endParaRPr>
          </a:p>
          <a:p>
            <a:r>
              <a:rPr lang="en-GB" b="1" dirty="0" smtClean="0">
                <a:solidFill>
                  <a:prstClr val="white"/>
                </a:solidFill>
                <a:hlinkClick r:id="rId4" action="ppaction://hlinksldjump"/>
              </a:rPr>
              <a:t>Operating Systems</a:t>
            </a:r>
            <a:endParaRPr lang="en-GB" b="1" dirty="0" smtClean="0">
              <a:solidFill>
                <a:prstClr val="white"/>
              </a:solidFill>
            </a:endParaRPr>
          </a:p>
          <a:p>
            <a:r>
              <a:rPr lang="en-GB" b="1" dirty="0" smtClean="0">
                <a:solidFill>
                  <a:prstClr val="white"/>
                </a:solidFill>
                <a:hlinkClick r:id="rId5" action="ppaction://hlinksldjump"/>
              </a:rPr>
              <a:t>Output Devices</a:t>
            </a:r>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6"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029765960"/>
      </p:ext>
    </p:extLst>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a:ln>
            <a:solidFill>
              <a:schemeClr val="bg1"/>
            </a:solidFill>
          </a:ln>
        </p:spPr>
        <p:txBody>
          <a:bodyPr>
            <a:noAutofit/>
          </a:bodyPr>
          <a:lstStyle/>
          <a:p>
            <a:r>
              <a:rPr lang="en-GB" sz="3600" dirty="0" smtClean="0">
                <a:effectLst>
                  <a:outerShdw blurRad="38100" dist="38100" dir="2700000" algn="tl">
                    <a:srgbClr val="000000">
                      <a:alpha val="43137"/>
                    </a:srgbClr>
                  </a:outerShdw>
                </a:effectLst>
              </a:rPr>
              <a:t>Multimedia Technology</a:t>
            </a:r>
            <a:br>
              <a:rPr lang="en-GB" sz="3600" dirty="0" smtClean="0">
                <a:effectLst>
                  <a:outerShdw blurRad="38100" dist="38100" dir="2700000" algn="tl">
                    <a:srgbClr val="000000">
                      <a:alpha val="43137"/>
                    </a:srgbClr>
                  </a:outerShdw>
                </a:effectLst>
              </a:rPr>
            </a:br>
            <a:r>
              <a:rPr lang="en-GB" sz="3600" dirty="0" smtClean="0">
                <a:effectLst>
                  <a:outerShdw blurRad="38100" dist="38100" dir="2700000" algn="tl">
                    <a:srgbClr val="000000">
                      <a:alpha val="43137"/>
                    </a:srgbClr>
                  </a:outerShdw>
                </a:effectLst>
              </a:rPr>
              <a:t>Creating Multimedia Applications</a:t>
            </a:r>
            <a:endParaRPr lang="en-GB" sz="2800" dirty="0">
              <a:effectLst>
                <a:outerShdw blurRad="38100" dist="38100" dir="2700000" algn="tl">
                  <a:srgbClr val="000000">
                    <a:alpha val="43137"/>
                  </a:srgbClr>
                </a:outerShdw>
              </a:effectLst>
            </a:endParaRPr>
          </a:p>
        </p:txBody>
      </p:sp>
      <p:sp>
        <p:nvSpPr>
          <p:cNvPr id="8" name="TextBox 7"/>
          <p:cNvSpPr txBox="1"/>
          <p:nvPr/>
        </p:nvSpPr>
        <p:spPr>
          <a:xfrm>
            <a:off x="467544" y="1772816"/>
            <a:ext cx="8424936" cy="1446550"/>
          </a:xfrm>
          <a:prstGeom prst="rect">
            <a:avLst/>
          </a:prstGeom>
          <a:noFill/>
        </p:spPr>
        <p:txBody>
          <a:bodyPr wrap="square" rtlCol="0">
            <a:spAutoFit/>
          </a:bodyPr>
          <a:lstStyle/>
          <a:p>
            <a:r>
              <a:rPr lang="en-GB" sz="2200" b="1" dirty="0" smtClean="0">
                <a:solidFill>
                  <a:prstClr val="white"/>
                </a:solidFill>
              </a:rPr>
              <a:t>WYSIWYG (W</a:t>
            </a:r>
            <a:r>
              <a:rPr lang="en-GB" sz="2200" dirty="0" smtClean="0">
                <a:solidFill>
                  <a:prstClr val="black"/>
                </a:solidFill>
              </a:rPr>
              <a:t>hat </a:t>
            </a:r>
            <a:r>
              <a:rPr lang="en-GB" sz="2200" b="1" dirty="0" smtClean="0">
                <a:solidFill>
                  <a:prstClr val="white"/>
                </a:solidFill>
              </a:rPr>
              <a:t>Y</a:t>
            </a:r>
            <a:r>
              <a:rPr lang="en-GB" sz="2200" dirty="0" smtClean="0">
                <a:solidFill>
                  <a:prstClr val="black"/>
                </a:solidFill>
              </a:rPr>
              <a:t>ou </a:t>
            </a:r>
            <a:r>
              <a:rPr lang="en-GB" sz="2200" b="1" dirty="0" smtClean="0">
                <a:solidFill>
                  <a:prstClr val="white"/>
                </a:solidFill>
              </a:rPr>
              <a:t>S</a:t>
            </a:r>
            <a:r>
              <a:rPr lang="en-GB" sz="2200" dirty="0" smtClean="0">
                <a:solidFill>
                  <a:prstClr val="black"/>
                </a:solidFill>
              </a:rPr>
              <a:t>ee </a:t>
            </a:r>
            <a:r>
              <a:rPr lang="en-GB" sz="2200" b="1" dirty="0" smtClean="0">
                <a:solidFill>
                  <a:prstClr val="white"/>
                </a:solidFill>
              </a:rPr>
              <a:t>I</a:t>
            </a:r>
            <a:r>
              <a:rPr lang="en-GB" sz="2200" dirty="0" smtClean="0">
                <a:solidFill>
                  <a:prstClr val="black"/>
                </a:solidFill>
              </a:rPr>
              <a:t>s </a:t>
            </a:r>
            <a:r>
              <a:rPr lang="en-GB" sz="2200" b="1" dirty="0" smtClean="0">
                <a:solidFill>
                  <a:prstClr val="white"/>
                </a:solidFill>
              </a:rPr>
              <a:t>W</a:t>
            </a:r>
            <a:r>
              <a:rPr lang="en-GB" sz="2200" dirty="0" smtClean="0">
                <a:solidFill>
                  <a:prstClr val="black"/>
                </a:solidFill>
              </a:rPr>
              <a:t>hat </a:t>
            </a:r>
            <a:r>
              <a:rPr lang="en-GB" sz="2200" b="1" dirty="0" smtClean="0">
                <a:solidFill>
                  <a:prstClr val="white"/>
                </a:solidFill>
              </a:rPr>
              <a:t>Y</a:t>
            </a:r>
            <a:r>
              <a:rPr lang="en-GB" sz="2200" dirty="0" smtClean="0">
                <a:solidFill>
                  <a:prstClr val="black"/>
                </a:solidFill>
              </a:rPr>
              <a:t>ou </a:t>
            </a:r>
            <a:r>
              <a:rPr lang="en-GB" sz="2200" b="1" dirty="0" smtClean="0">
                <a:solidFill>
                  <a:prstClr val="white"/>
                </a:solidFill>
              </a:rPr>
              <a:t>G</a:t>
            </a:r>
            <a:r>
              <a:rPr lang="en-GB" sz="2200" dirty="0" smtClean="0">
                <a:solidFill>
                  <a:prstClr val="black"/>
                </a:solidFill>
              </a:rPr>
              <a:t>et) editors can be used to create web pages.  They are useful as you are able to see on screen what a web page will look like when it is viewed in a browser.</a:t>
            </a:r>
            <a:endParaRPr lang="en-GB" sz="2200" dirty="0">
              <a:solidFill>
                <a:prstClr val="black"/>
              </a:solidFill>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8914"/>
          <a:stretch/>
        </p:blipFill>
        <p:spPr>
          <a:xfrm>
            <a:off x="467544" y="3429000"/>
            <a:ext cx="3156166" cy="2164432"/>
          </a:xfrm>
          <a:prstGeom prst="rect">
            <a:avLst/>
          </a:prstGeom>
          <a:ln w="25400">
            <a:solidFill>
              <a:schemeClr val="bg1"/>
            </a:solidFill>
          </a:ln>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0820" y="3219366"/>
            <a:ext cx="3530244" cy="2657906"/>
          </a:xfrm>
          <a:prstGeom prst="rect">
            <a:avLst/>
          </a:prstGeom>
          <a:ln w="25400">
            <a:solidFill>
              <a:schemeClr val="bg1"/>
            </a:solidFill>
          </a:ln>
        </p:spPr>
      </p:pic>
      <p:sp>
        <p:nvSpPr>
          <p:cNvPr id="7" name="Action Button: Home 6">
            <a:hlinkClick r:id="rId4"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ction Button: Forward or Next 10">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822120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0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a:ln>
            <a:solidFill>
              <a:schemeClr val="bg1"/>
            </a:solidFill>
          </a:ln>
        </p:spPr>
        <p:txBody>
          <a:bodyPr>
            <a:noAutofit/>
          </a:bodyPr>
          <a:lstStyle/>
          <a:p>
            <a:r>
              <a:rPr lang="en-GB" sz="3600" dirty="0" smtClean="0">
                <a:effectLst>
                  <a:outerShdw blurRad="38100" dist="38100" dir="2700000" algn="tl">
                    <a:srgbClr val="000000">
                      <a:alpha val="43137"/>
                    </a:srgbClr>
                  </a:outerShdw>
                </a:effectLst>
              </a:rPr>
              <a:t>Multimedia Technology</a:t>
            </a:r>
            <a:br>
              <a:rPr lang="en-GB" sz="3600" dirty="0" smtClean="0">
                <a:effectLst>
                  <a:outerShdw blurRad="38100" dist="38100" dir="2700000" algn="tl">
                    <a:srgbClr val="000000">
                      <a:alpha val="43137"/>
                    </a:srgbClr>
                  </a:outerShdw>
                </a:effectLst>
              </a:rPr>
            </a:br>
            <a:r>
              <a:rPr lang="en-GB" sz="3600" dirty="0" smtClean="0">
                <a:effectLst>
                  <a:outerShdw blurRad="38100" dist="38100" dir="2700000" algn="tl">
                    <a:srgbClr val="000000">
                      <a:alpha val="43137"/>
                    </a:srgbClr>
                  </a:outerShdw>
                </a:effectLst>
              </a:rPr>
              <a:t>Creating Multimedia Applications</a:t>
            </a:r>
            <a:endParaRPr lang="en-GB" sz="2800" dirty="0">
              <a:effectLst>
                <a:outerShdw blurRad="38100" dist="38100" dir="2700000" algn="tl">
                  <a:srgbClr val="000000">
                    <a:alpha val="43137"/>
                  </a:srgbClr>
                </a:outerShdw>
              </a:effectLst>
            </a:endParaRPr>
          </a:p>
        </p:txBody>
      </p:sp>
      <p:sp>
        <p:nvSpPr>
          <p:cNvPr id="3" name="TextBox 2"/>
          <p:cNvSpPr txBox="1"/>
          <p:nvPr/>
        </p:nvSpPr>
        <p:spPr>
          <a:xfrm>
            <a:off x="348712" y="1556792"/>
            <a:ext cx="4493164" cy="4154984"/>
          </a:xfrm>
          <a:prstGeom prst="rect">
            <a:avLst/>
          </a:prstGeom>
          <a:noFill/>
        </p:spPr>
        <p:txBody>
          <a:bodyPr wrap="square" rtlCol="0">
            <a:spAutoFit/>
          </a:bodyPr>
          <a:lstStyle/>
          <a:p>
            <a:r>
              <a:rPr lang="en-GB" sz="2200" b="1" dirty="0" smtClean="0">
                <a:solidFill>
                  <a:prstClr val="white"/>
                </a:solidFill>
              </a:rPr>
              <a:t>Multimedia authoring packages </a:t>
            </a:r>
            <a:r>
              <a:rPr lang="en-GB" sz="2200" dirty="0" smtClean="0">
                <a:solidFill>
                  <a:prstClr val="black"/>
                </a:solidFill>
              </a:rPr>
              <a:t>can also be used to create multimedia applications.  Because the have a </a:t>
            </a:r>
            <a:r>
              <a:rPr lang="en-GB" sz="2200" b="1" dirty="0" smtClean="0">
                <a:solidFill>
                  <a:prstClr val="white"/>
                </a:solidFill>
              </a:rPr>
              <a:t>graphical user interface </a:t>
            </a:r>
            <a:r>
              <a:rPr lang="en-GB" sz="2200" dirty="0" smtClean="0">
                <a:solidFill>
                  <a:prstClr val="black"/>
                </a:solidFill>
              </a:rPr>
              <a:t>it helps to make creating applications easier.  The </a:t>
            </a:r>
            <a:r>
              <a:rPr lang="en-GB" sz="2200" b="1" dirty="0" smtClean="0">
                <a:solidFill>
                  <a:prstClr val="white"/>
                </a:solidFill>
              </a:rPr>
              <a:t>graphical user interface </a:t>
            </a:r>
            <a:r>
              <a:rPr lang="en-GB" sz="2200" dirty="0" smtClean="0">
                <a:solidFill>
                  <a:prstClr val="black"/>
                </a:solidFill>
              </a:rPr>
              <a:t>allows you to position objects such as graphics, attach events to the objects and define properties like colour.  I also allows you to animate objects and add sound.</a:t>
            </a:r>
            <a:endParaRPr lang="en-GB" sz="2200" dirty="0">
              <a:solidFill>
                <a:prstClr val="black"/>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1124" y="2068628"/>
            <a:ext cx="3887751" cy="3304588"/>
          </a:xfrm>
          <a:prstGeom prst="rect">
            <a:avLst/>
          </a:prstGeom>
          <a:ln w="25400">
            <a:solidFill>
              <a:schemeClr val="bg1"/>
            </a:solidFill>
          </a:ln>
        </p:spPr>
      </p:pic>
      <p:sp>
        <p:nvSpPr>
          <p:cNvPr id="6" name="Action Button: Home 5">
            <a:hlinkClick r:id="rId3"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4084022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a:ln>
            <a:solidFill>
              <a:schemeClr val="bg1"/>
            </a:solidFill>
          </a:ln>
        </p:spPr>
        <p:txBody>
          <a:bodyPr>
            <a:noAutofit/>
          </a:bodyPr>
          <a:lstStyle/>
          <a:p>
            <a:r>
              <a:rPr lang="en-GB" sz="3600" dirty="0" smtClean="0">
                <a:effectLst>
                  <a:outerShdw blurRad="38100" dist="38100" dir="2700000" algn="tl">
                    <a:srgbClr val="000000">
                      <a:alpha val="43137"/>
                    </a:srgbClr>
                  </a:outerShdw>
                </a:effectLst>
              </a:rPr>
              <a:t>Multimedia Technology</a:t>
            </a:r>
            <a:br>
              <a:rPr lang="en-GB" sz="3600" dirty="0" smtClean="0">
                <a:effectLst>
                  <a:outerShdw blurRad="38100" dist="38100" dir="2700000" algn="tl">
                    <a:srgbClr val="000000">
                      <a:alpha val="43137"/>
                    </a:srgbClr>
                  </a:outerShdw>
                </a:effectLst>
              </a:rPr>
            </a:br>
            <a:r>
              <a:rPr lang="en-GB" sz="3600" dirty="0" smtClean="0">
                <a:effectLst>
                  <a:outerShdw blurRad="38100" dist="38100" dir="2700000" algn="tl">
                    <a:srgbClr val="000000">
                      <a:alpha val="43137"/>
                    </a:srgbClr>
                  </a:outerShdw>
                </a:effectLst>
              </a:rPr>
              <a:t>Creating Multimedia Applications</a:t>
            </a:r>
            <a:endParaRPr lang="en-GB" sz="2800" dirty="0">
              <a:effectLst>
                <a:outerShdw blurRad="38100" dist="38100" dir="2700000" algn="tl">
                  <a:srgbClr val="000000">
                    <a:alpha val="43137"/>
                  </a:srgbClr>
                </a:outerShdw>
              </a:effectLst>
            </a:endParaRPr>
          </a:p>
        </p:txBody>
      </p:sp>
      <p:sp>
        <p:nvSpPr>
          <p:cNvPr id="8" name="TextBox 7"/>
          <p:cNvSpPr txBox="1"/>
          <p:nvPr/>
        </p:nvSpPr>
        <p:spPr>
          <a:xfrm>
            <a:off x="381000" y="1916832"/>
            <a:ext cx="3974976" cy="2800767"/>
          </a:xfrm>
          <a:prstGeom prst="rect">
            <a:avLst/>
          </a:prstGeom>
          <a:noFill/>
        </p:spPr>
        <p:txBody>
          <a:bodyPr wrap="square" rtlCol="0">
            <a:spAutoFit/>
          </a:bodyPr>
          <a:lstStyle/>
          <a:p>
            <a:r>
              <a:rPr lang="en-GB" sz="2200" b="1" dirty="0" smtClean="0">
                <a:solidFill>
                  <a:prstClr val="white"/>
                </a:solidFill>
              </a:rPr>
              <a:t>Text editors </a:t>
            </a:r>
            <a:r>
              <a:rPr lang="en-GB" sz="2200" dirty="0" smtClean="0">
                <a:solidFill>
                  <a:prstClr val="black"/>
                </a:solidFill>
              </a:rPr>
              <a:t>can be used to create </a:t>
            </a:r>
            <a:r>
              <a:rPr lang="en-GB" sz="2200" b="1" dirty="0" smtClean="0">
                <a:solidFill>
                  <a:prstClr val="white"/>
                </a:solidFill>
              </a:rPr>
              <a:t>web pages. </a:t>
            </a:r>
            <a:r>
              <a:rPr lang="en-GB" sz="2200" dirty="0" smtClean="0">
                <a:solidFill>
                  <a:prstClr val="black"/>
                </a:solidFill>
              </a:rPr>
              <a:t> However as this has to be done by entering </a:t>
            </a:r>
            <a:r>
              <a:rPr lang="en-GB" sz="2200" b="1" dirty="0" smtClean="0">
                <a:solidFill>
                  <a:prstClr val="white"/>
                </a:solidFill>
              </a:rPr>
              <a:t>Hypertext </a:t>
            </a:r>
            <a:r>
              <a:rPr lang="en-GB" sz="2200" b="1" dirty="0" err="1" smtClean="0">
                <a:solidFill>
                  <a:prstClr val="white"/>
                </a:solidFill>
              </a:rPr>
              <a:t>Markup</a:t>
            </a:r>
            <a:r>
              <a:rPr lang="en-GB" sz="2200" b="1" dirty="0" smtClean="0">
                <a:solidFill>
                  <a:prstClr val="white"/>
                </a:solidFill>
              </a:rPr>
              <a:t> Language (HTML), </a:t>
            </a:r>
            <a:r>
              <a:rPr lang="en-GB" sz="2200" dirty="0" smtClean="0">
                <a:solidFill>
                  <a:prstClr val="black"/>
                </a:solidFill>
              </a:rPr>
              <a:t>this is very time consuming and difficult and requires a lot of expertise.</a:t>
            </a:r>
            <a:endParaRPr lang="en-GB" sz="2200" dirty="0">
              <a:solidFill>
                <a:prstClr val="black"/>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2060848"/>
            <a:ext cx="3915708" cy="2858616"/>
          </a:xfrm>
          <a:prstGeom prst="rect">
            <a:avLst/>
          </a:prstGeom>
          <a:ln w="25400">
            <a:solidFill>
              <a:schemeClr val="bg1"/>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ction Button: Forward or Next 10">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006867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0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100000">
              <a:schemeClr val="accent6">
                <a:lumMod val="75000"/>
              </a:schemeClr>
            </a:gs>
            <a:gs pos="100000">
              <a:schemeClr val="bg2">
                <a:shade val="30000"/>
                <a:satMod val="20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a:ln>
            <a:solidFill>
              <a:schemeClr val="bg1"/>
            </a:solidFill>
          </a:ln>
        </p:spPr>
        <p:txBody>
          <a:bodyPr>
            <a:noAutofit/>
          </a:bodyPr>
          <a:lstStyle/>
          <a:p>
            <a:r>
              <a:rPr lang="en-GB" sz="3600" dirty="0" smtClean="0">
                <a:effectLst>
                  <a:outerShdw blurRad="38100" dist="38100" dir="2700000" algn="tl">
                    <a:srgbClr val="000000">
                      <a:alpha val="43137"/>
                    </a:srgbClr>
                  </a:outerShdw>
                </a:effectLst>
              </a:rPr>
              <a:t>Multimedia Technology</a:t>
            </a:r>
            <a:br>
              <a:rPr lang="en-GB" sz="3600" dirty="0" smtClean="0">
                <a:effectLst>
                  <a:outerShdw blurRad="38100" dist="38100" dir="2700000" algn="tl">
                    <a:srgbClr val="000000">
                      <a:alpha val="43137"/>
                    </a:srgbClr>
                  </a:outerShdw>
                </a:effectLst>
              </a:rPr>
            </a:br>
            <a:r>
              <a:rPr lang="en-GB" sz="3600" dirty="0" smtClean="0">
                <a:effectLst>
                  <a:outerShdw blurRad="38100" dist="38100" dir="2700000" algn="tl">
                    <a:srgbClr val="000000">
                      <a:alpha val="43137"/>
                    </a:srgbClr>
                  </a:outerShdw>
                </a:effectLst>
              </a:rPr>
              <a:t>Creating Multimedia Applications</a:t>
            </a:r>
            <a:endParaRPr lang="en-GB" sz="2800" dirty="0">
              <a:effectLst>
                <a:outerShdw blurRad="38100" dist="38100" dir="2700000" algn="tl">
                  <a:srgbClr val="000000">
                    <a:alpha val="43137"/>
                  </a:srgbClr>
                </a:outerShdw>
              </a:effectLst>
            </a:endParaRPr>
          </a:p>
        </p:txBody>
      </p:sp>
      <p:sp>
        <p:nvSpPr>
          <p:cNvPr id="3" name="TextBox 2"/>
          <p:cNvSpPr txBox="1"/>
          <p:nvPr/>
        </p:nvSpPr>
        <p:spPr>
          <a:xfrm>
            <a:off x="251520" y="1772816"/>
            <a:ext cx="8257480" cy="3816429"/>
          </a:xfrm>
          <a:prstGeom prst="rect">
            <a:avLst/>
          </a:prstGeom>
          <a:noFill/>
        </p:spPr>
        <p:txBody>
          <a:bodyPr wrap="square" rtlCol="0">
            <a:spAutoFit/>
          </a:bodyPr>
          <a:lstStyle/>
          <a:p>
            <a:r>
              <a:rPr lang="en-GB" sz="2200" dirty="0" smtClean="0">
                <a:solidFill>
                  <a:prstClr val="black"/>
                </a:solidFill>
              </a:rPr>
              <a:t>The three main ways to view multimedia applications are as follows:</a:t>
            </a:r>
          </a:p>
          <a:p>
            <a:pPr marL="342900" indent="-342900">
              <a:buFont typeface="Arial" pitchFamily="34" charset="0"/>
              <a:buChar char="•"/>
            </a:pPr>
            <a:r>
              <a:rPr lang="en-GB" sz="2200" dirty="0" smtClean="0">
                <a:solidFill>
                  <a:prstClr val="black"/>
                </a:solidFill>
              </a:rPr>
              <a:t>Using a </a:t>
            </a:r>
            <a:r>
              <a:rPr lang="en-GB" sz="2200" b="1" dirty="0" smtClean="0">
                <a:solidFill>
                  <a:prstClr val="white"/>
                </a:solidFill>
              </a:rPr>
              <a:t>browser </a:t>
            </a:r>
            <a:r>
              <a:rPr lang="en-GB" sz="2200" dirty="0" smtClean="0">
                <a:solidFill>
                  <a:prstClr val="black"/>
                </a:solidFill>
              </a:rPr>
              <a:t>to view </a:t>
            </a:r>
            <a:r>
              <a:rPr lang="en-GB" sz="2200" b="1" dirty="0" smtClean="0">
                <a:solidFill>
                  <a:prstClr val="white"/>
                </a:solidFill>
              </a:rPr>
              <a:t>web pages </a:t>
            </a:r>
            <a:r>
              <a:rPr lang="en-GB" sz="2200" dirty="0" smtClean="0">
                <a:solidFill>
                  <a:prstClr val="black"/>
                </a:solidFill>
              </a:rPr>
              <a:t>and helping you to navigate from page to page.</a:t>
            </a:r>
          </a:p>
          <a:p>
            <a:pPr marL="342900" indent="-342900">
              <a:buFont typeface="Arial" pitchFamily="34" charset="0"/>
              <a:buChar char="•"/>
            </a:pPr>
            <a:r>
              <a:rPr lang="en-GB" sz="2200" b="1" dirty="0" smtClean="0">
                <a:solidFill>
                  <a:prstClr val="white"/>
                </a:solidFill>
              </a:rPr>
              <a:t>Data files created using a multimedia authoring package </a:t>
            </a:r>
            <a:r>
              <a:rPr lang="en-GB" sz="2200" dirty="0" smtClean="0">
                <a:solidFill>
                  <a:prstClr val="black"/>
                </a:solidFill>
              </a:rPr>
              <a:t>can be displayed using a </a:t>
            </a:r>
            <a:r>
              <a:rPr lang="en-GB" sz="2200" b="1" dirty="0" smtClean="0">
                <a:solidFill>
                  <a:prstClr val="white"/>
                </a:solidFill>
              </a:rPr>
              <a:t>file player, </a:t>
            </a:r>
            <a:r>
              <a:rPr lang="en-GB" sz="2200" dirty="0" smtClean="0">
                <a:solidFill>
                  <a:prstClr val="black"/>
                </a:solidFill>
              </a:rPr>
              <a:t>which is an application created specifically to allow the display of data files like this.</a:t>
            </a:r>
          </a:p>
          <a:p>
            <a:pPr marL="342900" indent="-342900">
              <a:buFont typeface="Arial" pitchFamily="34" charset="0"/>
              <a:buChar char="•"/>
            </a:pPr>
            <a:r>
              <a:rPr lang="en-GB" sz="2200" dirty="0" smtClean="0">
                <a:solidFill>
                  <a:prstClr val="black"/>
                </a:solidFill>
              </a:rPr>
              <a:t>Some multimedia and web authoring packages allow you to save your multimedia application as an </a:t>
            </a:r>
            <a:r>
              <a:rPr lang="en-GB" sz="2200" b="1" dirty="0" smtClean="0">
                <a:solidFill>
                  <a:prstClr val="white"/>
                </a:solidFill>
              </a:rPr>
              <a:t>executable file </a:t>
            </a:r>
            <a:r>
              <a:rPr lang="en-GB" sz="2200" dirty="0" smtClean="0">
                <a:solidFill>
                  <a:prstClr val="black"/>
                </a:solidFill>
              </a:rPr>
              <a:t>which can then be run without the need of a player.</a:t>
            </a:r>
            <a:endParaRPr lang="en-GB" sz="2200" dirty="0">
              <a:solidFill>
                <a:prstClr val="black"/>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solidFill>
            <a:schemeClr val="accent6">
              <a:lumMod val="50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093296"/>
            <a:ext cx="540000" cy="540000"/>
          </a:xfrm>
          <a:prstGeom prst="actionButtonForwardNext">
            <a:avLst/>
          </a:prstGeom>
          <a:solidFill>
            <a:schemeClr val="accent6">
              <a:lumMod val="5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836868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404664"/>
            <a:ext cx="7772400" cy="1152129"/>
          </a:xfrm>
          <a:ln>
            <a:solidFill>
              <a:schemeClr val="accent2"/>
            </a:solidFill>
            <a:miter lim="800000"/>
            <a:headEnd/>
            <a:tailEnd/>
          </a:ln>
        </p:spPr>
        <p:txBody>
          <a:bodyPr/>
          <a:lstStyle/>
          <a:p>
            <a:r>
              <a:rPr lang="en-GB" dirty="0" smtClean="0"/>
              <a:t>Networks</a:t>
            </a:r>
            <a:endParaRPr lang="en-GB" dirty="0"/>
          </a:p>
        </p:txBody>
      </p:sp>
      <p:sp>
        <p:nvSpPr>
          <p:cNvPr id="8195" name="Rectangle 3"/>
          <p:cNvSpPr>
            <a:spLocks noGrp="1" noChangeArrowheads="1"/>
          </p:cNvSpPr>
          <p:nvPr>
            <p:ph type="body" sz="half" idx="4294967295"/>
          </p:nvPr>
        </p:nvSpPr>
        <p:spPr>
          <a:xfrm>
            <a:off x="574675" y="2276872"/>
            <a:ext cx="5509493" cy="1455082"/>
          </a:xfrm>
        </p:spPr>
        <p:txBody>
          <a:bodyPr/>
          <a:lstStyle/>
          <a:p>
            <a:pPr>
              <a:buFontTx/>
              <a:buNone/>
            </a:pPr>
            <a:r>
              <a:rPr lang="en-GB" sz="2400" dirty="0">
                <a:latin typeface="+mj-lt"/>
              </a:rPr>
              <a:t>	</a:t>
            </a:r>
            <a:endParaRPr lang="en-GB" sz="2400" b="1" dirty="0" smtClean="0">
              <a:solidFill>
                <a:srgbClr val="D60093"/>
              </a:solidFill>
              <a:latin typeface="+mj-lt"/>
            </a:endParaRPr>
          </a:p>
          <a:p>
            <a:pPr>
              <a:buFontTx/>
              <a:buNone/>
            </a:pPr>
            <a:endParaRPr lang="en-GB" sz="2400" b="1" dirty="0">
              <a:latin typeface="+mj-l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081" y="1772816"/>
            <a:ext cx="3268569" cy="2448272"/>
          </a:xfrm>
          <a:prstGeom prst="rect">
            <a:avLst/>
          </a:prstGeom>
          <a:ln w="25400">
            <a:solidFill>
              <a:srgbClr val="D60093"/>
            </a:solidFill>
          </a:ln>
        </p:spPr>
      </p:pic>
      <p:sp>
        <p:nvSpPr>
          <p:cNvPr id="9" name="TextBox 8"/>
          <p:cNvSpPr txBox="1"/>
          <p:nvPr/>
        </p:nvSpPr>
        <p:spPr>
          <a:xfrm>
            <a:off x="3871956" y="1628800"/>
            <a:ext cx="5092532" cy="4524315"/>
          </a:xfrm>
          <a:prstGeom prst="rect">
            <a:avLst/>
          </a:prstGeom>
          <a:noFill/>
        </p:spPr>
        <p:txBody>
          <a:bodyPr wrap="square" rtlCol="0">
            <a:spAutoFit/>
          </a:bodyPr>
          <a:lstStyle/>
          <a:p>
            <a:r>
              <a:rPr lang="en-GB" sz="2400" dirty="0" smtClean="0">
                <a:solidFill>
                  <a:srgbClr val="3333CC"/>
                </a:solidFill>
                <a:latin typeface="Comic Sans MS"/>
              </a:rPr>
              <a:t>A </a:t>
            </a:r>
            <a:r>
              <a:rPr lang="en-GB" sz="2400" b="1" dirty="0" smtClean="0">
                <a:solidFill>
                  <a:srgbClr val="D60093"/>
                </a:solidFill>
                <a:latin typeface="Comic Sans MS"/>
              </a:rPr>
              <a:t>Network</a:t>
            </a:r>
            <a:r>
              <a:rPr lang="en-GB" sz="2400" dirty="0" smtClean="0">
                <a:solidFill>
                  <a:srgbClr val="3333CC"/>
                </a:solidFill>
                <a:latin typeface="Comic Sans MS"/>
              </a:rPr>
              <a:t> </a:t>
            </a:r>
            <a:r>
              <a:rPr lang="en-GB" sz="2400" b="1" dirty="0" smtClean="0">
                <a:solidFill>
                  <a:srgbClr val="D60093"/>
                </a:solidFill>
                <a:latin typeface="Comic Sans MS"/>
              </a:rPr>
              <a:t>is formed when 2 or more computers are linked together.</a:t>
            </a:r>
            <a:r>
              <a:rPr lang="en-GB" sz="2400" dirty="0" smtClean="0">
                <a:solidFill>
                  <a:srgbClr val="3333CC"/>
                </a:solidFill>
                <a:latin typeface="Comic Sans MS"/>
              </a:rPr>
              <a:t>  The advantage of having a network is that it allows </a:t>
            </a:r>
            <a:r>
              <a:rPr lang="en-GB" sz="2400" b="1" dirty="0" smtClean="0">
                <a:solidFill>
                  <a:srgbClr val="3333CC"/>
                </a:solidFill>
                <a:latin typeface="Comic Sans MS"/>
              </a:rPr>
              <a:t>sharing of data, peripheral devices, communication between them and sharing of software (if the necessary licences are in place).</a:t>
            </a:r>
          </a:p>
          <a:p>
            <a:r>
              <a:rPr lang="en-GB" sz="2400" b="1" dirty="0" smtClean="0">
                <a:solidFill>
                  <a:srgbClr val="3333CC"/>
                </a:solidFill>
                <a:latin typeface="Comic Sans MS"/>
              </a:rPr>
              <a:t>A computer which is not part of a network is called a </a:t>
            </a:r>
            <a:r>
              <a:rPr lang="en-GB" sz="2400" b="1" dirty="0" smtClean="0">
                <a:solidFill>
                  <a:srgbClr val="D60093"/>
                </a:solidFill>
                <a:latin typeface="Comic Sans MS"/>
              </a:rPr>
              <a:t>stand-alone computer.</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4363054"/>
            <a:ext cx="1733550" cy="1733550"/>
          </a:xfrm>
          <a:prstGeom prst="rect">
            <a:avLst/>
          </a:prstGeom>
          <a:ln w="25400">
            <a:solidFill>
              <a:srgbClr val="D60093"/>
            </a:solidFill>
          </a:ln>
        </p:spPr>
      </p:pic>
      <p:sp>
        <p:nvSpPr>
          <p:cNvPr id="8" name="Action Button: Home 7">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1" name="Action Button: Forward or Next 10">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2"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639722481"/>
      </p:ext>
    </p:extLst>
  </p:cSld>
  <p:clrMapOvr>
    <a:masterClrMapping/>
  </p:clrMapOvr>
  <p:transition/>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404664"/>
            <a:ext cx="7772400" cy="1152129"/>
          </a:xfrm>
          <a:ln>
            <a:solidFill>
              <a:schemeClr val="accent2"/>
            </a:solidFill>
            <a:miter lim="800000"/>
            <a:headEnd/>
            <a:tailEnd/>
          </a:ln>
        </p:spPr>
        <p:txBody>
          <a:bodyPr/>
          <a:lstStyle/>
          <a:p>
            <a:r>
              <a:rPr lang="en-GB" dirty="0"/>
              <a:t>Networks</a:t>
            </a:r>
            <a:br>
              <a:rPr lang="en-GB" dirty="0"/>
            </a:br>
            <a:r>
              <a:rPr lang="en-GB" dirty="0"/>
              <a:t>Local Area Network (LAN)</a:t>
            </a:r>
          </a:p>
        </p:txBody>
      </p:sp>
      <p:sp>
        <p:nvSpPr>
          <p:cNvPr id="8195" name="Rectangle 3"/>
          <p:cNvSpPr>
            <a:spLocks noGrp="1" noChangeArrowheads="1"/>
          </p:cNvSpPr>
          <p:nvPr>
            <p:ph type="body" sz="half" idx="4294967295"/>
          </p:nvPr>
        </p:nvSpPr>
        <p:spPr>
          <a:xfrm>
            <a:off x="574675" y="2276872"/>
            <a:ext cx="5509493" cy="1455082"/>
          </a:xfrm>
        </p:spPr>
        <p:txBody>
          <a:bodyPr/>
          <a:lstStyle/>
          <a:p>
            <a:pPr>
              <a:buFontTx/>
              <a:buNone/>
            </a:pPr>
            <a:r>
              <a:rPr lang="en-GB" sz="2400" dirty="0">
                <a:latin typeface="+mj-lt"/>
              </a:rPr>
              <a:t>	</a:t>
            </a:r>
            <a:endParaRPr lang="en-GB" sz="2400" b="1" dirty="0" smtClean="0">
              <a:solidFill>
                <a:srgbClr val="D60093"/>
              </a:solidFill>
              <a:latin typeface="+mj-lt"/>
            </a:endParaRPr>
          </a:p>
          <a:p>
            <a:pPr>
              <a:buFontTx/>
              <a:buNone/>
            </a:pPr>
            <a:endParaRPr lang="en-GB" sz="2400" b="1" dirty="0">
              <a:latin typeface="+mj-lt"/>
            </a:endParaRP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2437080"/>
            <a:ext cx="2991716" cy="2072040"/>
          </a:xfrm>
          <a:prstGeom prst="rect">
            <a:avLst/>
          </a:prstGeom>
          <a:ln w="25400">
            <a:solidFill>
              <a:srgbClr val="D60093"/>
            </a:solidFill>
          </a:ln>
        </p:spPr>
      </p:pic>
      <p:sp>
        <p:nvSpPr>
          <p:cNvPr id="2" name="TextBox 1"/>
          <p:cNvSpPr txBox="1"/>
          <p:nvPr/>
        </p:nvSpPr>
        <p:spPr>
          <a:xfrm>
            <a:off x="3419872" y="1988840"/>
            <a:ext cx="5349478" cy="2677656"/>
          </a:xfrm>
          <a:prstGeom prst="rect">
            <a:avLst/>
          </a:prstGeom>
          <a:noFill/>
        </p:spPr>
        <p:txBody>
          <a:bodyPr wrap="square" rtlCol="0">
            <a:spAutoFit/>
          </a:bodyPr>
          <a:lstStyle/>
          <a:p>
            <a:r>
              <a:rPr lang="en-GB" sz="2400" b="1" dirty="0" smtClean="0">
                <a:solidFill>
                  <a:srgbClr val="D60093"/>
                </a:solidFill>
                <a:latin typeface="Comic Sans MS"/>
              </a:rPr>
              <a:t>The advantages of having an LAN include:</a:t>
            </a:r>
          </a:p>
          <a:p>
            <a:pPr marL="342900" indent="-342900">
              <a:buFont typeface="Wingdings" pitchFamily="2" charset="2"/>
              <a:buChar char="v"/>
            </a:pPr>
            <a:r>
              <a:rPr lang="en-GB" sz="2400" dirty="0" smtClean="0">
                <a:solidFill>
                  <a:srgbClr val="3333CC"/>
                </a:solidFill>
                <a:latin typeface="Comic Sans MS"/>
              </a:rPr>
              <a:t>Data sharing</a:t>
            </a:r>
          </a:p>
          <a:p>
            <a:pPr marL="342900" indent="-342900">
              <a:buFont typeface="Wingdings" pitchFamily="2" charset="2"/>
              <a:buChar char="v"/>
            </a:pPr>
            <a:r>
              <a:rPr lang="en-GB" sz="2400" dirty="0" smtClean="0">
                <a:solidFill>
                  <a:srgbClr val="3333CC"/>
                </a:solidFill>
                <a:latin typeface="Comic Sans MS"/>
              </a:rPr>
              <a:t>Peripheral sharing </a:t>
            </a:r>
          </a:p>
          <a:p>
            <a:pPr marL="342900" indent="-342900">
              <a:buFont typeface="Wingdings" pitchFamily="2" charset="2"/>
              <a:buChar char="v"/>
            </a:pPr>
            <a:r>
              <a:rPr lang="en-GB" sz="2400" dirty="0" smtClean="0">
                <a:solidFill>
                  <a:srgbClr val="3333CC"/>
                </a:solidFill>
                <a:latin typeface="Comic Sans MS"/>
              </a:rPr>
              <a:t>Communication</a:t>
            </a:r>
          </a:p>
          <a:p>
            <a:pPr marL="342900" indent="-342900">
              <a:buFont typeface="Wingdings" pitchFamily="2" charset="2"/>
              <a:buChar char="v"/>
            </a:pPr>
            <a:r>
              <a:rPr lang="en-GB" sz="2400" dirty="0" smtClean="0">
                <a:solidFill>
                  <a:srgbClr val="3333CC"/>
                </a:solidFill>
                <a:latin typeface="Comic Sans MS"/>
              </a:rPr>
              <a:t>Software sharing (subject to the necessary licences being in place)</a:t>
            </a:r>
            <a:endParaRPr lang="en-GB" sz="2400" dirty="0">
              <a:solidFill>
                <a:srgbClr val="3333CC"/>
              </a:solidFill>
              <a:latin typeface="Comic Sans MS"/>
            </a:endParaRPr>
          </a:p>
        </p:txBody>
      </p:sp>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945171390"/>
      </p:ext>
    </p:extLst>
  </p:cSld>
  <p:clrMapOvr>
    <a:masterClrMapping/>
  </p:clrMapOvr>
  <p:transition/>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404664"/>
            <a:ext cx="7772400" cy="1152129"/>
          </a:xfrm>
          <a:ln>
            <a:solidFill>
              <a:schemeClr val="accent2"/>
            </a:solidFill>
            <a:miter lim="800000"/>
            <a:headEnd/>
            <a:tailEnd/>
          </a:ln>
        </p:spPr>
        <p:txBody>
          <a:bodyPr/>
          <a:lstStyle/>
          <a:p>
            <a:r>
              <a:rPr lang="en-GB" dirty="0" smtClean="0"/>
              <a:t>Networks</a:t>
            </a:r>
            <a:br>
              <a:rPr lang="en-GB" dirty="0" smtClean="0"/>
            </a:br>
            <a:r>
              <a:rPr lang="en-GB" dirty="0" smtClean="0"/>
              <a:t>Local Area Network (LAN)</a:t>
            </a:r>
            <a:endParaRPr lang="en-GB" dirty="0"/>
          </a:p>
        </p:txBody>
      </p:sp>
      <p:sp>
        <p:nvSpPr>
          <p:cNvPr id="8195" name="Rectangle 3"/>
          <p:cNvSpPr>
            <a:spLocks noGrp="1" noChangeArrowheads="1"/>
          </p:cNvSpPr>
          <p:nvPr>
            <p:ph type="body" sz="half" idx="4294967295"/>
          </p:nvPr>
        </p:nvSpPr>
        <p:spPr>
          <a:xfrm>
            <a:off x="574675" y="1700808"/>
            <a:ext cx="5509493" cy="1455082"/>
          </a:xfrm>
        </p:spPr>
        <p:txBody>
          <a:bodyPr/>
          <a:lstStyle/>
          <a:p>
            <a:pPr>
              <a:buFontTx/>
              <a:buNone/>
            </a:pPr>
            <a:r>
              <a:rPr lang="en-GB" sz="2400" dirty="0">
                <a:latin typeface="+mj-lt"/>
              </a:rPr>
              <a:t>	</a:t>
            </a:r>
            <a:endParaRPr lang="en-GB" sz="2400" b="1" dirty="0" smtClean="0">
              <a:solidFill>
                <a:srgbClr val="D60093"/>
              </a:solidFill>
              <a:latin typeface="+mj-lt"/>
            </a:endParaRPr>
          </a:p>
          <a:p>
            <a:pPr>
              <a:buFontTx/>
              <a:buNone/>
            </a:pPr>
            <a:endParaRPr lang="en-GB" sz="2400" b="1" dirty="0">
              <a:latin typeface="+mj-lt"/>
            </a:endParaRPr>
          </a:p>
        </p:txBody>
      </p:sp>
      <p:sp>
        <p:nvSpPr>
          <p:cNvPr id="2" name="TextBox 1"/>
          <p:cNvSpPr txBox="1"/>
          <p:nvPr/>
        </p:nvSpPr>
        <p:spPr>
          <a:xfrm>
            <a:off x="844549" y="1687696"/>
            <a:ext cx="7405543" cy="4893647"/>
          </a:xfrm>
          <a:prstGeom prst="rect">
            <a:avLst/>
          </a:prstGeom>
          <a:noFill/>
        </p:spPr>
        <p:txBody>
          <a:bodyPr wrap="square" rtlCol="0">
            <a:spAutoFit/>
          </a:bodyPr>
          <a:lstStyle/>
          <a:p>
            <a:r>
              <a:rPr lang="en-GB" sz="2400" dirty="0" smtClean="0">
                <a:solidFill>
                  <a:srgbClr val="3333CC"/>
                </a:solidFill>
                <a:latin typeface="Comic Sans MS"/>
              </a:rPr>
              <a:t>A </a:t>
            </a:r>
            <a:r>
              <a:rPr lang="en-GB" sz="2400" b="1" dirty="0" smtClean="0">
                <a:solidFill>
                  <a:srgbClr val="D60093"/>
                </a:solidFill>
                <a:latin typeface="Comic Sans MS"/>
              </a:rPr>
              <a:t>Local Area Network (LAN) </a:t>
            </a:r>
            <a:r>
              <a:rPr lang="en-GB" sz="2400" dirty="0" smtClean="0">
                <a:solidFill>
                  <a:srgbClr val="3333CC"/>
                </a:solidFill>
                <a:latin typeface="Comic Sans MS"/>
              </a:rPr>
              <a:t>covers a small geographical area such as a classroom or school building.  </a:t>
            </a:r>
          </a:p>
          <a:p>
            <a:endParaRPr lang="en-GB" sz="2400" dirty="0">
              <a:solidFill>
                <a:srgbClr val="3333CC"/>
              </a:solidFill>
              <a:latin typeface="Comic Sans MS"/>
            </a:endParaRPr>
          </a:p>
          <a:p>
            <a:endParaRPr lang="en-GB" sz="2400" dirty="0" smtClean="0">
              <a:solidFill>
                <a:srgbClr val="3333CC"/>
              </a:solidFill>
              <a:latin typeface="Comic Sans MS"/>
            </a:endParaRPr>
          </a:p>
          <a:p>
            <a:endParaRPr lang="en-GB" sz="2400" dirty="0">
              <a:solidFill>
                <a:srgbClr val="3333CC"/>
              </a:solidFill>
              <a:latin typeface="Comic Sans MS"/>
            </a:endParaRPr>
          </a:p>
          <a:p>
            <a:endParaRPr lang="en-GB" sz="2400" dirty="0" smtClean="0">
              <a:solidFill>
                <a:srgbClr val="3333CC"/>
              </a:solidFill>
              <a:latin typeface="Comic Sans MS"/>
            </a:endParaRPr>
          </a:p>
          <a:p>
            <a:endParaRPr lang="en-GB" sz="2400" dirty="0" smtClean="0">
              <a:solidFill>
                <a:srgbClr val="3333CC"/>
              </a:solidFill>
              <a:latin typeface="Comic Sans MS"/>
            </a:endParaRPr>
          </a:p>
          <a:p>
            <a:r>
              <a:rPr lang="en-GB" sz="2400" dirty="0" smtClean="0">
                <a:solidFill>
                  <a:srgbClr val="3333CC"/>
                </a:solidFill>
                <a:latin typeface="Comic Sans MS"/>
              </a:rPr>
              <a:t>The </a:t>
            </a:r>
            <a:r>
              <a:rPr lang="en-GB" sz="2400" b="1" dirty="0" smtClean="0">
                <a:solidFill>
                  <a:srgbClr val="D60093"/>
                </a:solidFill>
                <a:latin typeface="Comic Sans MS"/>
              </a:rPr>
              <a:t>transmission media </a:t>
            </a:r>
            <a:r>
              <a:rPr lang="en-GB" sz="2400" dirty="0" smtClean="0">
                <a:solidFill>
                  <a:srgbClr val="3333CC"/>
                </a:solidFill>
                <a:latin typeface="Comic Sans MS"/>
              </a:rPr>
              <a:t>, </a:t>
            </a:r>
            <a:r>
              <a:rPr lang="en-GB" sz="2400" dirty="0" err="1" smtClean="0">
                <a:solidFill>
                  <a:srgbClr val="3333CC"/>
                </a:solidFill>
                <a:latin typeface="Comic Sans MS"/>
              </a:rPr>
              <a:t>ie</a:t>
            </a:r>
            <a:r>
              <a:rPr lang="en-GB" sz="2400" dirty="0" smtClean="0">
                <a:solidFill>
                  <a:srgbClr val="3333CC"/>
                </a:solidFill>
                <a:latin typeface="Comic Sans MS"/>
              </a:rPr>
              <a:t> the medium which carries the data within a network can be either </a:t>
            </a:r>
            <a:r>
              <a:rPr lang="en-GB" sz="2400" b="1" dirty="0" smtClean="0">
                <a:solidFill>
                  <a:srgbClr val="D60093"/>
                </a:solidFill>
                <a:latin typeface="Comic Sans MS"/>
              </a:rPr>
              <a:t>copper or fibre optic cable or be wireless.</a:t>
            </a:r>
          </a:p>
          <a:p>
            <a:endParaRPr lang="en-GB" sz="2400" dirty="0">
              <a:solidFill>
                <a:srgbClr val="3333CC"/>
              </a:solidFill>
              <a:latin typeface="Comic Sans MS"/>
            </a:endParaRPr>
          </a:p>
          <a:p>
            <a:endParaRPr lang="en-GB" sz="2400" dirty="0">
              <a:solidFill>
                <a:srgbClr val="3333CC"/>
              </a:solidFill>
              <a:latin typeface="Comic Sans MS"/>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8186" y="2780928"/>
            <a:ext cx="2571750" cy="1781175"/>
          </a:xfrm>
          <a:prstGeom prst="rect">
            <a:avLst/>
          </a:prstGeom>
          <a:ln w="25400">
            <a:solidFill>
              <a:srgbClr val="D60093"/>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188927831"/>
      </p:ext>
    </p:extLst>
  </p:cSld>
  <p:clrMapOvr>
    <a:masterClrMapping/>
  </p:clrMapOvr>
  <p:transition/>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a:t>
            </a:r>
            <a:br>
              <a:rPr lang="en-GB" dirty="0" smtClean="0"/>
            </a:br>
            <a:r>
              <a:rPr lang="en-GB" dirty="0" smtClean="0"/>
              <a:t>Local Area Network (LAN) </a:t>
            </a:r>
            <a:br>
              <a:rPr lang="en-GB" dirty="0" smtClean="0"/>
            </a:br>
            <a:r>
              <a:rPr lang="en-GB" dirty="0" smtClean="0"/>
              <a:t>Transmission Mediums</a:t>
            </a:r>
            <a:endParaRPr lang="en-GB" dirty="0"/>
          </a:p>
        </p:txBody>
      </p:sp>
      <p:sp>
        <p:nvSpPr>
          <p:cNvPr id="8195" name="Rectangle 3"/>
          <p:cNvSpPr>
            <a:spLocks noGrp="1" noChangeArrowheads="1"/>
          </p:cNvSpPr>
          <p:nvPr>
            <p:ph type="body" sz="half" idx="4294967295"/>
          </p:nvPr>
        </p:nvSpPr>
        <p:spPr>
          <a:xfrm>
            <a:off x="574675" y="1700808"/>
            <a:ext cx="5509493" cy="1455082"/>
          </a:xfrm>
        </p:spPr>
        <p:txBody>
          <a:bodyPr/>
          <a:lstStyle/>
          <a:p>
            <a:pPr>
              <a:buFontTx/>
              <a:buNone/>
            </a:pPr>
            <a:r>
              <a:rPr lang="en-GB" sz="2400" dirty="0">
                <a:latin typeface="+mj-lt"/>
              </a:rPr>
              <a:t>	</a:t>
            </a:r>
            <a:endParaRPr lang="en-GB" sz="2400" b="1" dirty="0" smtClean="0">
              <a:solidFill>
                <a:srgbClr val="D60093"/>
              </a:solidFill>
              <a:latin typeface="+mj-lt"/>
            </a:endParaRPr>
          </a:p>
          <a:p>
            <a:pPr>
              <a:buFontTx/>
              <a:buNone/>
            </a:pPr>
            <a:endParaRPr lang="en-GB" sz="2400" b="1" dirty="0">
              <a:latin typeface="+mj-lt"/>
            </a:endParaRPr>
          </a:p>
        </p:txBody>
      </p:sp>
      <p:sp>
        <p:nvSpPr>
          <p:cNvPr id="4" name="TextBox 3"/>
          <p:cNvSpPr txBox="1"/>
          <p:nvPr/>
        </p:nvSpPr>
        <p:spPr>
          <a:xfrm>
            <a:off x="574674" y="1772816"/>
            <a:ext cx="8101781" cy="2308324"/>
          </a:xfrm>
          <a:prstGeom prst="rect">
            <a:avLst/>
          </a:prstGeom>
          <a:noFill/>
        </p:spPr>
        <p:txBody>
          <a:bodyPr wrap="square" rtlCol="0">
            <a:spAutoFit/>
          </a:bodyPr>
          <a:lstStyle/>
          <a:p>
            <a:r>
              <a:rPr lang="en-GB" sz="2400" b="1" dirty="0" smtClean="0">
                <a:solidFill>
                  <a:srgbClr val="D60093"/>
                </a:solidFill>
                <a:latin typeface="Comic Sans MS"/>
              </a:rPr>
              <a:t>Fibre optic cable </a:t>
            </a:r>
            <a:r>
              <a:rPr lang="en-GB" sz="2400" dirty="0" smtClean="0">
                <a:solidFill>
                  <a:srgbClr val="3333CC"/>
                </a:solidFill>
                <a:latin typeface="Comic Sans MS"/>
              </a:rPr>
              <a:t>or </a:t>
            </a:r>
            <a:r>
              <a:rPr lang="en-GB" sz="2400" b="1" dirty="0" smtClean="0">
                <a:solidFill>
                  <a:srgbClr val="D60093"/>
                </a:solidFill>
                <a:latin typeface="Comic Sans MS"/>
              </a:rPr>
              <a:t>copper cable </a:t>
            </a:r>
            <a:r>
              <a:rPr lang="en-GB" sz="2400" dirty="0" smtClean="0">
                <a:solidFill>
                  <a:srgbClr val="3333CC"/>
                </a:solidFill>
                <a:latin typeface="Comic Sans MS"/>
              </a:rPr>
              <a:t>can be used to connect the stations.  </a:t>
            </a:r>
            <a:r>
              <a:rPr lang="en-GB" sz="2400" b="1" dirty="0" smtClean="0">
                <a:solidFill>
                  <a:srgbClr val="3333CC"/>
                </a:solidFill>
                <a:latin typeface="Comic Sans MS"/>
              </a:rPr>
              <a:t>The signals carried by </a:t>
            </a:r>
            <a:r>
              <a:rPr lang="en-GB" sz="2400" b="1" dirty="0" smtClean="0">
                <a:solidFill>
                  <a:srgbClr val="D60093"/>
                </a:solidFill>
                <a:latin typeface="Comic Sans MS"/>
              </a:rPr>
              <a:t>copper cable</a:t>
            </a:r>
            <a:r>
              <a:rPr lang="en-GB" sz="2400" b="1" dirty="0" smtClean="0">
                <a:solidFill>
                  <a:srgbClr val="3333CC"/>
                </a:solidFill>
                <a:latin typeface="Comic Sans MS"/>
              </a:rPr>
              <a:t> are subject to interference, whereas </a:t>
            </a:r>
            <a:r>
              <a:rPr lang="en-GB" sz="2400" b="1" dirty="0" smtClean="0">
                <a:solidFill>
                  <a:srgbClr val="D60093"/>
                </a:solidFill>
                <a:latin typeface="Comic Sans MS"/>
              </a:rPr>
              <a:t>fibre-optic signals are not</a:t>
            </a:r>
            <a:r>
              <a:rPr lang="en-GB" sz="2400" b="1" dirty="0" smtClean="0">
                <a:solidFill>
                  <a:srgbClr val="3333CC"/>
                </a:solidFill>
                <a:latin typeface="Comic Sans MS"/>
              </a:rPr>
              <a:t>. </a:t>
            </a:r>
            <a:r>
              <a:rPr lang="en-GB" sz="2400" dirty="0" smtClean="0">
                <a:solidFill>
                  <a:srgbClr val="3333CC"/>
                </a:solidFill>
                <a:latin typeface="Comic Sans MS"/>
              </a:rPr>
              <a:t> </a:t>
            </a:r>
            <a:r>
              <a:rPr lang="en-GB" sz="2400" b="1" dirty="0" smtClean="0">
                <a:solidFill>
                  <a:srgbClr val="D60093"/>
                </a:solidFill>
                <a:latin typeface="Comic Sans MS"/>
              </a:rPr>
              <a:t>Fibre-optic</a:t>
            </a:r>
            <a:r>
              <a:rPr lang="en-GB" sz="2400" dirty="0" smtClean="0">
                <a:solidFill>
                  <a:srgbClr val="3333CC"/>
                </a:solidFill>
                <a:latin typeface="Comic Sans MS"/>
              </a:rPr>
              <a:t> </a:t>
            </a:r>
            <a:r>
              <a:rPr lang="en-GB" sz="2400" b="1" dirty="0" smtClean="0">
                <a:solidFill>
                  <a:srgbClr val="D60093"/>
                </a:solidFill>
                <a:latin typeface="Comic Sans MS"/>
              </a:rPr>
              <a:t>cable also has a higher </a:t>
            </a:r>
            <a:r>
              <a:rPr lang="en-GB" sz="2400" b="1" dirty="0" err="1" smtClean="0">
                <a:solidFill>
                  <a:srgbClr val="D60093"/>
                </a:solidFill>
                <a:latin typeface="Comic Sans MS"/>
              </a:rPr>
              <a:t>bandwith</a:t>
            </a:r>
            <a:r>
              <a:rPr lang="en-GB" sz="2400" dirty="0" smtClean="0">
                <a:solidFill>
                  <a:srgbClr val="3333CC"/>
                </a:solidFill>
                <a:latin typeface="Comic Sans MS"/>
              </a:rPr>
              <a:t> – meaning it carries more data per second than </a:t>
            </a:r>
            <a:r>
              <a:rPr lang="en-GB" sz="2400" b="1" dirty="0" smtClean="0">
                <a:solidFill>
                  <a:srgbClr val="D60093"/>
                </a:solidFill>
                <a:latin typeface="Comic Sans MS"/>
              </a:rPr>
              <a:t>copper cable </a:t>
            </a:r>
            <a:r>
              <a:rPr lang="en-GB" sz="2400" dirty="0" smtClean="0">
                <a:solidFill>
                  <a:srgbClr val="3333CC"/>
                </a:solidFill>
                <a:latin typeface="Comic Sans MS"/>
              </a:rPr>
              <a:t>does.</a:t>
            </a:r>
            <a:endParaRPr lang="en-GB" sz="2400" dirty="0">
              <a:solidFill>
                <a:srgbClr val="3333CC"/>
              </a:solidFill>
              <a:latin typeface="Comic Sans MS"/>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4095750"/>
            <a:ext cx="2030218" cy="1776441"/>
          </a:xfrm>
          <a:prstGeom prst="rect">
            <a:avLst/>
          </a:prstGeom>
          <a:ln w="25400">
            <a:solidFill>
              <a:schemeClr val="tx1"/>
            </a:solidFill>
          </a:ln>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2375" y="3995931"/>
            <a:ext cx="1872208" cy="1872208"/>
          </a:xfrm>
          <a:prstGeom prst="rect">
            <a:avLst/>
          </a:prstGeom>
          <a:ln w="25400">
            <a:solidFill>
              <a:schemeClr val="tx1"/>
            </a:solidFill>
          </a:ln>
        </p:spPr>
      </p:pic>
      <p:sp>
        <p:nvSpPr>
          <p:cNvPr id="10" name="TextBox 9"/>
          <p:cNvSpPr txBox="1"/>
          <p:nvPr/>
        </p:nvSpPr>
        <p:spPr>
          <a:xfrm>
            <a:off x="3275856" y="4221088"/>
            <a:ext cx="2304256" cy="369332"/>
          </a:xfrm>
          <a:prstGeom prst="rect">
            <a:avLst/>
          </a:prstGeom>
          <a:noFill/>
        </p:spPr>
        <p:txBody>
          <a:bodyPr wrap="square" rtlCol="0">
            <a:spAutoFit/>
          </a:bodyPr>
          <a:lstStyle/>
          <a:p>
            <a:r>
              <a:rPr lang="en-GB" dirty="0" smtClean="0">
                <a:solidFill>
                  <a:srgbClr val="3333CC"/>
                </a:solidFill>
                <a:latin typeface="Comic Sans MS"/>
              </a:rPr>
              <a:t>Fibre Optic Cable</a:t>
            </a:r>
            <a:endParaRPr lang="en-GB" dirty="0">
              <a:solidFill>
                <a:srgbClr val="3333CC"/>
              </a:solidFill>
              <a:latin typeface="Comic Sans MS"/>
            </a:endParaRPr>
          </a:p>
        </p:txBody>
      </p:sp>
      <p:sp>
        <p:nvSpPr>
          <p:cNvPr id="11" name="TextBox 10"/>
          <p:cNvSpPr txBox="1"/>
          <p:nvPr/>
        </p:nvSpPr>
        <p:spPr>
          <a:xfrm>
            <a:off x="4625564" y="5157192"/>
            <a:ext cx="1746636" cy="369332"/>
          </a:xfrm>
          <a:prstGeom prst="rect">
            <a:avLst/>
          </a:prstGeom>
          <a:noFill/>
        </p:spPr>
        <p:txBody>
          <a:bodyPr wrap="square" rtlCol="0">
            <a:spAutoFit/>
          </a:bodyPr>
          <a:lstStyle/>
          <a:p>
            <a:r>
              <a:rPr lang="en-GB" dirty="0" smtClean="0">
                <a:solidFill>
                  <a:srgbClr val="3333CC"/>
                </a:solidFill>
                <a:latin typeface="Comic Sans MS"/>
              </a:rPr>
              <a:t>Copper Cable</a:t>
            </a:r>
            <a:endParaRPr lang="en-GB" dirty="0">
              <a:solidFill>
                <a:srgbClr val="3333CC"/>
              </a:solidFill>
              <a:latin typeface="Comic Sans MS"/>
            </a:endParaRPr>
          </a:p>
        </p:txBody>
      </p:sp>
      <p:cxnSp>
        <p:nvCxnSpPr>
          <p:cNvPr id="13" name="Straight Arrow Connector 12"/>
          <p:cNvCxnSpPr/>
          <p:nvPr/>
        </p:nvCxnSpPr>
        <p:spPr>
          <a:xfrm flipH="1">
            <a:off x="2843808" y="4590420"/>
            <a:ext cx="792088" cy="3935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012160" y="5526524"/>
            <a:ext cx="648072" cy="6271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Action Button: Home 11">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6" name="Action Button: Forward or Next 15">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4"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731596714"/>
      </p:ext>
    </p:extLst>
  </p:cSld>
  <p:clrMapOvr>
    <a:masterClrMapping/>
  </p:clrMapOvr>
  <p:transition/>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a:t>
            </a:r>
            <a:br>
              <a:rPr lang="en-GB" dirty="0" smtClean="0"/>
            </a:br>
            <a:r>
              <a:rPr lang="en-GB" dirty="0" smtClean="0"/>
              <a:t>Local Area Network (LAN) </a:t>
            </a:r>
            <a:br>
              <a:rPr lang="en-GB" dirty="0" smtClean="0"/>
            </a:br>
            <a:r>
              <a:rPr lang="en-GB" dirty="0" smtClean="0"/>
              <a:t>Transmission Mediums</a:t>
            </a:r>
            <a:endParaRPr lang="en-GB" dirty="0"/>
          </a:p>
        </p:txBody>
      </p:sp>
      <p:sp>
        <p:nvSpPr>
          <p:cNvPr id="8195" name="Rectangle 3"/>
          <p:cNvSpPr>
            <a:spLocks noGrp="1" noChangeArrowheads="1"/>
          </p:cNvSpPr>
          <p:nvPr>
            <p:ph type="body" sz="half" idx="4294967295"/>
          </p:nvPr>
        </p:nvSpPr>
        <p:spPr>
          <a:xfrm>
            <a:off x="574675" y="1700808"/>
            <a:ext cx="5509493" cy="1455082"/>
          </a:xfrm>
        </p:spPr>
        <p:txBody>
          <a:bodyPr/>
          <a:lstStyle/>
          <a:p>
            <a:pPr>
              <a:buFontTx/>
              <a:buNone/>
            </a:pPr>
            <a:r>
              <a:rPr lang="en-GB" sz="2400" dirty="0">
                <a:latin typeface="+mj-lt"/>
              </a:rPr>
              <a:t>	</a:t>
            </a:r>
            <a:endParaRPr lang="en-GB" sz="2400" b="1" dirty="0" smtClean="0">
              <a:solidFill>
                <a:srgbClr val="D60093"/>
              </a:solidFill>
              <a:latin typeface="+mj-lt"/>
            </a:endParaRPr>
          </a:p>
          <a:p>
            <a:pPr>
              <a:buFontTx/>
              <a:buNone/>
            </a:pPr>
            <a:endParaRPr lang="en-GB" sz="2400" b="1" dirty="0">
              <a:latin typeface="+mj-lt"/>
            </a:endParaRPr>
          </a:p>
        </p:txBody>
      </p:sp>
      <p:sp>
        <p:nvSpPr>
          <p:cNvPr id="4" name="TextBox 3"/>
          <p:cNvSpPr txBox="1"/>
          <p:nvPr/>
        </p:nvSpPr>
        <p:spPr>
          <a:xfrm>
            <a:off x="574674" y="1772816"/>
            <a:ext cx="8101781" cy="4154984"/>
          </a:xfrm>
          <a:prstGeom prst="rect">
            <a:avLst/>
          </a:prstGeom>
          <a:noFill/>
        </p:spPr>
        <p:txBody>
          <a:bodyPr wrap="square" rtlCol="0">
            <a:spAutoFit/>
          </a:bodyPr>
          <a:lstStyle/>
          <a:p>
            <a:r>
              <a:rPr lang="en-GB" sz="2400" b="1" dirty="0" smtClean="0">
                <a:solidFill>
                  <a:srgbClr val="D60093"/>
                </a:solidFill>
                <a:latin typeface="Comic Sans MS"/>
              </a:rPr>
              <a:t>Bluetooth</a:t>
            </a:r>
            <a:r>
              <a:rPr lang="en-GB" sz="2400" dirty="0" smtClean="0">
                <a:solidFill>
                  <a:srgbClr val="3333CC"/>
                </a:solidFill>
                <a:latin typeface="Comic Sans MS"/>
              </a:rPr>
              <a:t> and </a:t>
            </a:r>
            <a:r>
              <a:rPr lang="en-GB" sz="2400" b="1" dirty="0" smtClean="0">
                <a:solidFill>
                  <a:srgbClr val="D60093"/>
                </a:solidFill>
                <a:latin typeface="Comic Sans MS"/>
              </a:rPr>
              <a:t>Wi-Fi</a:t>
            </a:r>
            <a:r>
              <a:rPr lang="en-GB" sz="2400" dirty="0" smtClean="0">
                <a:solidFill>
                  <a:srgbClr val="3333CC"/>
                </a:solidFill>
                <a:latin typeface="Comic Sans MS"/>
              </a:rPr>
              <a:t> </a:t>
            </a:r>
            <a:r>
              <a:rPr lang="en-GB" sz="2400" b="1" dirty="0" smtClean="0">
                <a:solidFill>
                  <a:srgbClr val="3333CC"/>
                </a:solidFill>
                <a:latin typeface="Comic Sans MS"/>
              </a:rPr>
              <a:t>can be used for wireless connection in a LAN.  </a:t>
            </a:r>
            <a:r>
              <a:rPr lang="en-GB" sz="2400" b="1" dirty="0" smtClean="0">
                <a:solidFill>
                  <a:srgbClr val="D60093"/>
                </a:solidFill>
                <a:latin typeface="Comic Sans MS"/>
              </a:rPr>
              <a:t>Bluetooth</a:t>
            </a:r>
            <a:r>
              <a:rPr lang="en-GB" sz="2400" dirty="0" smtClean="0">
                <a:solidFill>
                  <a:srgbClr val="3333CC"/>
                </a:solidFill>
                <a:latin typeface="Comic Sans MS"/>
              </a:rPr>
              <a:t> makes short-range, temporary links between devices like mobile phones, palmtop and laptop computers.</a:t>
            </a:r>
          </a:p>
          <a:p>
            <a:endParaRPr lang="en-GB" sz="2400" dirty="0">
              <a:solidFill>
                <a:srgbClr val="3333CC"/>
              </a:solidFill>
              <a:latin typeface="Comic Sans MS"/>
            </a:endParaRPr>
          </a:p>
          <a:p>
            <a:endParaRPr lang="en-GB" sz="2400" dirty="0" smtClean="0">
              <a:solidFill>
                <a:srgbClr val="3333CC"/>
              </a:solidFill>
              <a:latin typeface="Comic Sans MS"/>
            </a:endParaRPr>
          </a:p>
          <a:p>
            <a:endParaRPr lang="en-GB" sz="2400" dirty="0" smtClean="0">
              <a:solidFill>
                <a:srgbClr val="3333CC"/>
              </a:solidFill>
              <a:latin typeface="Comic Sans MS"/>
            </a:endParaRPr>
          </a:p>
          <a:p>
            <a:r>
              <a:rPr lang="en-GB" sz="2400" b="1" dirty="0" smtClean="0">
                <a:solidFill>
                  <a:srgbClr val="D60093"/>
                </a:solidFill>
                <a:latin typeface="Comic Sans MS"/>
              </a:rPr>
              <a:t>Wi-Fi</a:t>
            </a:r>
            <a:r>
              <a:rPr lang="en-GB" sz="2400" dirty="0" smtClean="0">
                <a:solidFill>
                  <a:srgbClr val="3333CC"/>
                </a:solidFill>
                <a:latin typeface="Comic Sans MS"/>
              </a:rPr>
              <a:t> </a:t>
            </a:r>
            <a:r>
              <a:rPr lang="en-GB" sz="2400" b="1" dirty="0" smtClean="0">
                <a:solidFill>
                  <a:srgbClr val="3333CC"/>
                </a:solidFill>
                <a:latin typeface="Comic Sans MS"/>
              </a:rPr>
              <a:t>is used to wirelessly connect devices to one another.  </a:t>
            </a:r>
            <a:r>
              <a:rPr lang="en-GB" sz="2400" dirty="0" smtClean="0">
                <a:solidFill>
                  <a:srgbClr val="3333CC"/>
                </a:solidFill>
                <a:latin typeface="Comic Sans MS"/>
              </a:rPr>
              <a:t>The range is usually up to 200 metres and is used for routers, laptop  computers, games consoles etc.</a:t>
            </a:r>
            <a:endParaRPr lang="en-GB" sz="2400" dirty="0">
              <a:solidFill>
                <a:srgbClr val="3333CC"/>
              </a:solidFill>
              <a:latin typeface="Comic Sans M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3068960"/>
            <a:ext cx="1259582" cy="1259582"/>
          </a:xfrm>
          <a:prstGeom prst="rect">
            <a:avLst/>
          </a:prstGeom>
          <a:ln w="25400">
            <a:solidFill>
              <a:srgbClr val="D60093"/>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0" name="Action Button: Forward or Next 9">
            <a:hlinkClick r:id="" action="ppaction://hlinkshowjump?jump=nextslide" highlightClick="1"/>
          </p:cNvPr>
          <p:cNvSpPr/>
          <p:nvPr/>
        </p:nvSpPr>
        <p:spPr>
          <a:xfrm>
            <a:off x="8427546" y="6221089"/>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542225669"/>
      </p:ext>
    </p:extLst>
  </p:cSld>
  <p:clrMapOvr>
    <a:masterClrMapping/>
  </p:clrMapOvr>
  <p:transition/>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a:t>
            </a:r>
            <a:br>
              <a:rPr lang="en-GB" dirty="0" smtClean="0"/>
            </a:br>
            <a:r>
              <a:rPr lang="en-GB" dirty="0" smtClean="0"/>
              <a:t>Wide Area Network (WAN) </a:t>
            </a:r>
            <a:endParaRPr lang="en-GB" dirty="0"/>
          </a:p>
        </p:txBody>
      </p:sp>
      <p:sp>
        <p:nvSpPr>
          <p:cNvPr id="8195" name="Rectangle 3"/>
          <p:cNvSpPr>
            <a:spLocks noGrp="1" noChangeArrowheads="1"/>
          </p:cNvSpPr>
          <p:nvPr>
            <p:ph type="body" sz="half" idx="4294967295"/>
          </p:nvPr>
        </p:nvSpPr>
        <p:spPr>
          <a:xfrm>
            <a:off x="574675" y="1700808"/>
            <a:ext cx="5509493" cy="1455082"/>
          </a:xfrm>
        </p:spPr>
        <p:txBody>
          <a:bodyPr/>
          <a:lstStyle/>
          <a:p>
            <a:pPr>
              <a:buFontTx/>
              <a:buNone/>
            </a:pPr>
            <a:r>
              <a:rPr lang="en-GB" sz="2400" dirty="0">
                <a:latin typeface="+mj-lt"/>
              </a:rPr>
              <a:t>	</a:t>
            </a:r>
            <a:endParaRPr lang="en-GB" sz="2400" b="1" dirty="0" smtClean="0">
              <a:solidFill>
                <a:srgbClr val="D60093"/>
              </a:solidFill>
              <a:latin typeface="+mj-lt"/>
            </a:endParaRPr>
          </a:p>
          <a:p>
            <a:pPr>
              <a:buFontTx/>
              <a:buNone/>
            </a:pPr>
            <a:endParaRPr lang="en-GB" sz="2400" b="1" dirty="0">
              <a:latin typeface="+mj-lt"/>
            </a:endParaRPr>
          </a:p>
        </p:txBody>
      </p:sp>
      <p:sp>
        <p:nvSpPr>
          <p:cNvPr id="3" name="TextBox 2"/>
          <p:cNvSpPr txBox="1"/>
          <p:nvPr/>
        </p:nvSpPr>
        <p:spPr>
          <a:xfrm>
            <a:off x="606328" y="1582238"/>
            <a:ext cx="8214144" cy="4524315"/>
          </a:xfrm>
          <a:prstGeom prst="rect">
            <a:avLst/>
          </a:prstGeom>
          <a:noFill/>
        </p:spPr>
        <p:txBody>
          <a:bodyPr wrap="square" rtlCol="0">
            <a:spAutoFit/>
          </a:bodyPr>
          <a:lstStyle/>
          <a:p>
            <a:r>
              <a:rPr lang="en-GB" sz="2400" dirty="0" smtClean="0">
                <a:solidFill>
                  <a:srgbClr val="3333CC"/>
                </a:solidFill>
                <a:latin typeface="Comic Sans MS"/>
              </a:rPr>
              <a:t>A </a:t>
            </a:r>
            <a:r>
              <a:rPr lang="en-GB" sz="2400" b="1" dirty="0" smtClean="0">
                <a:solidFill>
                  <a:srgbClr val="D60093"/>
                </a:solidFill>
                <a:latin typeface="Comic Sans MS"/>
              </a:rPr>
              <a:t>Wide Are Network (WAN) </a:t>
            </a:r>
            <a:r>
              <a:rPr lang="en-GB" sz="2400" dirty="0" smtClean="0">
                <a:solidFill>
                  <a:srgbClr val="3333CC"/>
                </a:solidFill>
                <a:latin typeface="Comic Sans MS"/>
              </a:rPr>
              <a:t>covers a larger geographical area than a LAN – typically a country or a continent.  </a:t>
            </a:r>
          </a:p>
          <a:p>
            <a:endParaRPr lang="en-GB" sz="2400" dirty="0">
              <a:solidFill>
                <a:srgbClr val="3333CC"/>
              </a:solidFill>
              <a:latin typeface="Comic Sans MS"/>
            </a:endParaRPr>
          </a:p>
          <a:p>
            <a:endParaRPr lang="en-GB" sz="2400" dirty="0" smtClean="0">
              <a:solidFill>
                <a:srgbClr val="3333CC"/>
              </a:solidFill>
              <a:latin typeface="Comic Sans MS"/>
            </a:endParaRPr>
          </a:p>
          <a:p>
            <a:endParaRPr lang="en-GB" sz="2400" dirty="0" smtClean="0">
              <a:solidFill>
                <a:srgbClr val="3333CC"/>
              </a:solidFill>
              <a:latin typeface="Comic Sans MS"/>
            </a:endParaRPr>
          </a:p>
          <a:p>
            <a:endParaRPr lang="en-GB" sz="2400" dirty="0" smtClean="0">
              <a:solidFill>
                <a:srgbClr val="3333CC"/>
              </a:solidFill>
              <a:latin typeface="Comic Sans MS"/>
            </a:endParaRPr>
          </a:p>
          <a:p>
            <a:r>
              <a:rPr lang="en-GB" sz="2400" dirty="0" smtClean="0">
                <a:solidFill>
                  <a:srgbClr val="3333CC"/>
                </a:solidFill>
                <a:latin typeface="Comic Sans MS"/>
              </a:rPr>
              <a:t>The </a:t>
            </a:r>
            <a:r>
              <a:rPr lang="en-GB" sz="2400" b="1" dirty="0" smtClean="0">
                <a:solidFill>
                  <a:srgbClr val="D60093"/>
                </a:solidFill>
                <a:latin typeface="Comic Sans MS"/>
              </a:rPr>
              <a:t>Internet</a:t>
            </a:r>
            <a:r>
              <a:rPr lang="en-GB" sz="2400" dirty="0" smtClean="0">
                <a:solidFill>
                  <a:srgbClr val="3333CC"/>
                </a:solidFill>
                <a:latin typeface="Comic Sans MS"/>
              </a:rPr>
              <a:t> is a </a:t>
            </a:r>
            <a:r>
              <a:rPr lang="en-GB" sz="2400" b="1" dirty="0" smtClean="0">
                <a:solidFill>
                  <a:srgbClr val="D60093"/>
                </a:solidFill>
                <a:latin typeface="Comic Sans MS"/>
              </a:rPr>
              <a:t>WAN</a:t>
            </a:r>
            <a:r>
              <a:rPr lang="en-GB" sz="2400" dirty="0" smtClean="0">
                <a:solidFill>
                  <a:srgbClr val="3333CC"/>
                </a:solidFill>
                <a:latin typeface="Comic Sans MS"/>
              </a:rPr>
              <a:t> which spans the globe – the name </a:t>
            </a:r>
            <a:r>
              <a:rPr lang="en-GB" sz="2400" b="1" dirty="0" smtClean="0">
                <a:solidFill>
                  <a:srgbClr val="3333CC"/>
                </a:solidFill>
                <a:latin typeface="Comic Sans MS"/>
              </a:rPr>
              <a:t>Internet</a:t>
            </a:r>
            <a:r>
              <a:rPr lang="en-GB" sz="2400" dirty="0" smtClean="0">
                <a:solidFill>
                  <a:srgbClr val="3333CC"/>
                </a:solidFill>
                <a:latin typeface="Comic Sans MS"/>
              </a:rPr>
              <a:t> coming from </a:t>
            </a:r>
            <a:r>
              <a:rPr lang="en-GB" sz="2400" b="1" dirty="0" smtClean="0">
                <a:solidFill>
                  <a:srgbClr val="D60093"/>
                </a:solidFill>
                <a:latin typeface="Comic Sans MS"/>
              </a:rPr>
              <a:t>Inter</a:t>
            </a:r>
            <a:r>
              <a:rPr lang="en-GB" sz="2400" b="1" dirty="0" smtClean="0">
                <a:solidFill>
                  <a:srgbClr val="3333CC"/>
                </a:solidFill>
                <a:latin typeface="Comic Sans MS"/>
              </a:rPr>
              <a:t>connecting </a:t>
            </a:r>
            <a:r>
              <a:rPr lang="en-GB" sz="2400" b="1" dirty="0" smtClean="0">
                <a:solidFill>
                  <a:srgbClr val="D60093"/>
                </a:solidFill>
                <a:latin typeface="Comic Sans MS"/>
              </a:rPr>
              <a:t>Net</a:t>
            </a:r>
            <a:r>
              <a:rPr lang="en-GB" sz="2400" b="1" dirty="0" smtClean="0">
                <a:solidFill>
                  <a:srgbClr val="3333CC"/>
                </a:solidFill>
                <a:latin typeface="Comic Sans MS"/>
              </a:rPr>
              <a:t>works.  </a:t>
            </a:r>
            <a:r>
              <a:rPr lang="en-GB" sz="2400" dirty="0" smtClean="0">
                <a:solidFill>
                  <a:srgbClr val="3333CC"/>
                </a:solidFill>
                <a:latin typeface="Comic Sans MS"/>
              </a:rPr>
              <a:t>Each network can be located anywhere in the world and include: multinational companies, governments, individuals </a:t>
            </a:r>
            <a:r>
              <a:rPr lang="en-GB" sz="2400" dirty="0">
                <a:solidFill>
                  <a:srgbClr val="3333CC"/>
                </a:solidFill>
                <a:latin typeface="Comic Sans MS"/>
              </a:rPr>
              <a:t>u</a:t>
            </a:r>
            <a:r>
              <a:rPr lang="en-GB" sz="2400" dirty="0" smtClean="0">
                <a:solidFill>
                  <a:srgbClr val="3333CC"/>
                </a:solidFill>
                <a:latin typeface="Comic Sans MS"/>
              </a:rPr>
              <a:t>sing an </a:t>
            </a:r>
            <a:r>
              <a:rPr lang="en-GB" sz="2400" b="1" dirty="0" smtClean="0">
                <a:solidFill>
                  <a:srgbClr val="D60093"/>
                </a:solidFill>
                <a:latin typeface="Comic Sans MS"/>
              </a:rPr>
              <a:t>Internet Service Provider (ISP).</a:t>
            </a:r>
            <a:endParaRPr lang="en-GB" sz="2400" b="1" dirty="0">
              <a:solidFill>
                <a:srgbClr val="D60093"/>
              </a:solidFill>
              <a:latin typeface="Comic Sans MS"/>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3888" y="2492896"/>
            <a:ext cx="1862509" cy="1446184"/>
          </a:xfrm>
          <a:prstGeom prst="rect">
            <a:avLst/>
          </a:prstGeom>
          <a:ln w="25400">
            <a:solidFill>
              <a:srgbClr val="D60093"/>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29975062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646331"/>
          </a:xfrm>
          <a:prstGeom prst="rect">
            <a:avLst/>
          </a:prstGeom>
          <a:noFill/>
        </p:spPr>
        <p:txBody>
          <a:bodyPr wrap="square" rtlCol="0">
            <a:spAutoFit/>
          </a:bodyPr>
          <a:lstStyle/>
          <a:p>
            <a:r>
              <a:rPr lang="en-GB" b="1" dirty="0" smtClean="0">
                <a:solidFill>
                  <a:prstClr val="white"/>
                </a:solidFill>
              </a:rPr>
              <a:t>P</a:t>
            </a: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719512" y="1333672"/>
            <a:ext cx="5897635" cy="4247317"/>
          </a:xfrm>
          <a:prstGeom prst="rect">
            <a:avLst/>
          </a:prstGeom>
          <a:noFill/>
        </p:spPr>
        <p:txBody>
          <a:bodyPr wrap="square" rtlCol="0">
            <a:spAutoFit/>
          </a:bodyPr>
          <a:lstStyle/>
          <a:p>
            <a:r>
              <a:rPr lang="en-GB" b="1" dirty="0" smtClean="0">
                <a:solidFill>
                  <a:prstClr val="white"/>
                </a:solidFill>
                <a:hlinkClick r:id="rId3" action="ppaction://hlinksldjump"/>
              </a:rPr>
              <a:t>Palmtop Computer</a:t>
            </a:r>
            <a:endParaRPr lang="en-GB" b="1" dirty="0" smtClean="0">
              <a:solidFill>
                <a:prstClr val="white"/>
              </a:solidFill>
            </a:endParaRPr>
          </a:p>
          <a:p>
            <a:r>
              <a:rPr lang="en-GB" b="1" dirty="0" smtClean="0">
                <a:solidFill>
                  <a:prstClr val="white"/>
                </a:solidFill>
                <a:hlinkClick r:id="rId4" action="ppaction://hlinksldjump"/>
              </a:rPr>
              <a:t>Passwords</a:t>
            </a:r>
            <a:endParaRPr lang="en-GB" b="1" dirty="0" smtClean="0">
              <a:solidFill>
                <a:prstClr val="white"/>
              </a:solidFill>
            </a:endParaRPr>
          </a:p>
          <a:p>
            <a:r>
              <a:rPr lang="en-GB" b="1" dirty="0" smtClean="0">
                <a:solidFill>
                  <a:prstClr val="white"/>
                </a:solidFill>
                <a:hlinkClick r:id="rId5" action="ppaction://hlinksldjump"/>
              </a:rPr>
              <a:t>Peer-to-Peer Network</a:t>
            </a:r>
            <a:endParaRPr lang="en-GB" b="1" dirty="0" smtClean="0">
              <a:solidFill>
                <a:prstClr val="white"/>
              </a:solidFill>
            </a:endParaRPr>
          </a:p>
          <a:p>
            <a:r>
              <a:rPr lang="en-GB" b="1" dirty="0" smtClean="0">
                <a:solidFill>
                  <a:prstClr val="white"/>
                </a:solidFill>
                <a:hlinkClick r:id="rId6" action="ppaction://hlinksldjump"/>
              </a:rPr>
              <a:t>Perfective Maintenance</a:t>
            </a:r>
            <a:endParaRPr lang="en-GB" b="1" dirty="0" smtClean="0">
              <a:solidFill>
                <a:prstClr val="white"/>
              </a:solidFill>
            </a:endParaRPr>
          </a:p>
          <a:p>
            <a:r>
              <a:rPr lang="en-GB" b="1" dirty="0" smtClean="0">
                <a:solidFill>
                  <a:prstClr val="white"/>
                </a:solidFill>
                <a:hlinkClick r:id="rId7" action="ppaction://hlinksldjump"/>
              </a:rPr>
              <a:t>Peripherals</a:t>
            </a:r>
            <a:endParaRPr lang="en-GB" b="1" dirty="0" smtClean="0">
              <a:solidFill>
                <a:prstClr val="white"/>
              </a:solidFill>
            </a:endParaRPr>
          </a:p>
          <a:p>
            <a:r>
              <a:rPr lang="en-GB" b="1" dirty="0" smtClean="0">
                <a:solidFill>
                  <a:prstClr val="white"/>
                </a:solidFill>
                <a:hlinkClick r:id="rId8" action="ppaction://hlinksldjump"/>
              </a:rPr>
              <a:t>Pixel Resolution</a:t>
            </a:r>
            <a:endParaRPr lang="en-GB" b="1" dirty="0" smtClean="0">
              <a:solidFill>
                <a:prstClr val="white"/>
              </a:solidFill>
            </a:endParaRPr>
          </a:p>
          <a:p>
            <a:r>
              <a:rPr lang="en-GB" b="1" dirty="0" smtClean="0">
                <a:solidFill>
                  <a:prstClr val="white"/>
                </a:solidFill>
                <a:hlinkClick r:id="rId9" action="ppaction://hlinksldjump"/>
              </a:rPr>
              <a:t>Phising</a:t>
            </a:r>
            <a:endParaRPr lang="en-GB" b="1" dirty="0" smtClean="0">
              <a:solidFill>
                <a:prstClr val="white"/>
              </a:solidFill>
            </a:endParaRPr>
          </a:p>
          <a:p>
            <a:r>
              <a:rPr lang="en-GB" b="1" dirty="0" smtClean="0">
                <a:solidFill>
                  <a:prstClr val="white"/>
                </a:solidFill>
                <a:hlinkClick r:id="rId10" action="ppaction://hlinksldjump"/>
              </a:rPr>
              <a:t>Presentation Software</a:t>
            </a:r>
            <a:endParaRPr lang="en-GB" b="1" dirty="0" smtClean="0">
              <a:solidFill>
                <a:prstClr val="white"/>
              </a:solidFill>
            </a:endParaRPr>
          </a:p>
          <a:p>
            <a:r>
              <a:rPr lang="en-GB" b="1" dirty="0" smtClean="0">
                <a:solidFill>
                  <a:prstClr val="white"/>
                </a:solidFill>
                <a:hlinkClick r:id="rId11" action="ppaction://hlinksldjump"/>
              </a:rPr>
              <a:t>Pre Defined Functions</a:t>
            </a:r>
            <a:endParaRPr lang="en-GB" b="1" dirty="0" smtClean="0">
              <a:solidFill>
                <a:prstClr val="white"/>
              </a:solidFill>
            </a:endParaRPr>
          </a:p>
          <a:p>
            <a:r>
              <a:rPr lang="en-GB" b="1" dirty="0" smtClean="0">
                <a:solidFill>
                  <a:prstClr val="white"/>
                </a:solidFill>
                <a:hlinkClick r:id="rId12" action="ppaction://hlinksldjump"/>
              </a:rPr>
              <a:t>Primary Key</a:t>
            </a:r>
            <a:endParaRPr lang="en-GB" b="1" dirty="0" smtClean="0">
              <a:solidFill>
                <a:prstClr val="white"/>
              </a:solidFill>
            </a:endParaRPr>
          </a:p>
          <a:p>
            <a:r>
              <a:rPr lang="en-GB" b="1" dirty="0" smtClean="0">
                <a:solidFill>
                  <a:prstClr val="white"/>
                </a:solidFill>
                <a:hlinkClick r:id="rId13" action="ppaction://hlinksldjump"/>
              </a:rPr>
              <a:t>Printer Server</a:t>
            </a:r>
            <a:endParaRPr lang="en-GB" b="1" dirty="0" smtClean="0">
              <a:solidFill>
                <a:prstClr val="white"/>
              </a:solidFill>
            </a:endParaRPr>
          </a:p>
          <a:p>
            <a:r>
              <a:rPr lang="en-GB" b="1" dirty="0" smtClean="0">
                <a:solidFill>
                  <a:prstClr val="white"/>
                </a:solidFill>
                <a:hlinkClick r:id="rId14" action="ppaction://hlinksldjump"/>
              </a:rPr>
              <a:t>Procedures</a:t>
            </a:r>
            <a:endParaRPr lang="en-GB" b="1" dirty="0" smtClean="0">
              <a:solidFill>
                <a:prstClr val="white"/>
              </a:solidFill>
            </a:endParaRPr>
          </a:p>
          <a:p>
            <a:r>
              <a:rPr lang="en-GB" b="1" dirty="0" smtClean="0">
                <a:solidFill>
                  <a:prstClr val="white"/>
                </a:solidFill>
                <a:hlinkClick r:id="rId15" action="ppaction://hlinksldjump"/>
              </a:rPr>
              <a:t>Processors (Computer)</a:t>
            </a:r>
            <a:endParaRPr lang="en-GB" b="1" dirty="0" smtClean="0">
              <a:solidFill>
                <a:prstClr val="white"/>
              </a:solidFill>
            </a:endParaRPr>
          </a:p>
          <a:p>
            <a:r>
              <a:rPr lang="en-GB" b="1" dirty="0" smtClean="0">
                <a:solidFill>
                  <a:prstClr val="white"/>
                </a:solidFill>
                <a:hlinkClick r:id="rId16" action="ppaction://hlinksldjump"/>
              </a:rPr>
              <a:t>Programming Rules</a:t>
            </a:r>
            <a:endParaRPr lang="en-GB" b="1" dirty="0" smtClean="0">
              <a:solidFill>
                <a:prstClr val="white"/>
              </a:solidFill>
            </a:endParaRPr>
          </a:p>
          <a:p>
            <a:r>
              <a:rPr lang="en-GB" b="1" dirty="0" smtClean="0">
                <a:solidFill>
                  <a:prstClr val="white"/>
                </a:solidFill>
                <a:hlinkClick r:id="rId17" action="ppaction://hlinksldjump"/>
              </a:rPr>
              <a:t>Pseudocode</a:t>
            </a:r>
            <a:endParaRPr lang="en-GB" dirty="0">
              <a:solidFill>
                <a:prstClr val="white"/>
              </a:solidFill>
            </a:endParaRPr>
          </a:p>
        </p:txBody>
      </p:sp>
      <p:sp>
        <p:nvSpPr>
          <p:cNvPr id="7" name="Action Button: Back or Previous 6">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57564462"/>
      </p:ext>
    </p:extLst>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a:t>
            </a:r>
            <a:br>
              <a:rPr lang="en-GB" dirty="0" smtClean="0"/>
            </a:br>
            <a:r>
              <a:rPr lang="en-GB" dirty="0" smtClean="0"/>
              <a:t>Wide Area Network (WAN) </a:t>
            </a:r>
            <a:endParaRPr lang="en-GB" dirty="0"/>
          </a:p>
        </p:txBody>
      </p:sp>
      <p:sp>
        <p:nvSpPr>
          <p:cNvPr id="8195" name="Rectangle 3"/>
          <p:cNvSpPr>
            <a:spLocks noGrp="1" noChangeArrowheads="1"/>
          </p:cNvSpPr>
          <p:nvPr>
            <p:ph type="body" sz="half" idx="4294967295"/>
          </p:nvPr>
        </p:nvSpPr>
        <p:spPr>
          <a:xfrm>
            <a:off x="574675" y="1700808"/>
            <a:ext cx="5509493" cy="1455082"/>
          </a:xfrm>
        </p:spPr>
        <p:txBody>
          <a:bodyPr/>
          <a:lstStyle/>
          <a:p>
            <a:pPr>
              <a:buFontTx/>
              <a:buNone/>
            </a:pPr>
            <a:r>
              <a:rPr lang="en-GB" sz="2400" dirty="0">
                <a:latin typeface="+mj-lt"/>
              </a:rPr>
              <a:t>	</a:t>
            </a:r>
            <a:endParaRPr lang="en-GB" sz="2400" b="1" dirty="0" smtClean="0">
              <a:solidFill>
                <a:srgbClr val="D60093"/>
              </a:solidFill>
              <a:latin typeface="+mj-lt"/>
            </a:endParaRPr>
          </a:p>
          <a:p>
            <a:pPr>
              <a:buFontTx/>
              <a:buNone/>
            </a:pPr>
            <a:endParaRPr lang="en-GB" sz="2400" b="1" dirty="0">
              <a:latin typeface="+mj-lt"/>
            </a:endParaRPr>
          </a:p>
        </p:txBody>
      </p:sp>
      <p:sp>
        <p:nvSpPr>
          <p:cNvPr id="3" name="TextBox 2"/>
          <p:cNvSpPr txBox="1"/>
          <p:nvPr/>
        </p:nvSpPr>
        <p:spPr>
          <a:xfrm>
            <a:off x="606328" y="1582238"/>
            <a:ext cx="8214144" cy="4524315"/>
          </a:xfrm>
          <a:prstGeom prst="rect">
            <a:avLst/>
          </a:prstGeom>
          <a:noFill/>
        </p:spPr>
        <p:txBody>
          <a:bodyPr wrap="square" rtlCol="0">
            <a:spAutoFit/>
          </a:bodyPr>
          <a:lstStyle/>
          <a:p>
            <a:r>
              <a:rPr lang="en-GB" sz="2400" dirty="0" smtClean="0">
                <a:solidFill>
                  <a:srgbClr val="3333CC"/>
                </a:solidFill>
                <a:latin typeface="Comic Sans MS"/>
              </a:rPr>
              <a:t>A </a:t>
            </a:r>
            <a:r>
              <a:rPr lang="en-GB" sz="2400" b="1" dirty="0" smtClean="0">
                <a:solidFill>
                  <a:srgbClr val="D60093"/>
                </a:solidFill>
                <a:latin typeface="Comic Sans MS"/>
              </a:rPr>
              <a:t>Wide Are Network (WAN) </a:t>
            </a:r>
            <a:r>
              <a:rPr lang="en-GB" sz="2400" dirty="0" smtClean="0">
                <a:solidFill>
                  <a:srgbClr val="3333CC"/>
                </a:solidFill>
                <a:latin typeface="Comic Sans MS"/>
              </a:rPr>
              <a:t>can be used for:</a:t>
            </a:r>
          </a:p>
          <a:p>
            <a:pPr marL="342900" indent="-342900">
              <a:buFont typeface="Wingdings" pitchFamily="2" charset="2"/>
              <a:buChar char="v"/>
            </a:pPr>
            <a:r>
              <a:rPr lang="en-GB" sz="2400" dirty="0" smtClean="0">
                <a:solidFill>
                  <a:srgbClr val="3333CC"/>
                </a:solidFill>
                <a:latin typeface="Comic Sans MS"/>
              </a:rPr>
              <a:t>Data sharing</a:t>
            </a:r>
          </a:p>
          <a:p>
            <a:pPr marL="342900" indent="-342900">
              <a:buFont typeface="Wingdings" pitchFamily="2" charset="2"/>
              <a:buChar char="v"/>
            </a:pPr>
            <a:r>
              <a:rPr lang="en-GB" sz="2400" dirty="0" smtClean="0">
                <a:solidFill>
                  <a:srgbClr val="3333CC"/>
                </a:solidFill>
                <a:latin typeface="Comic Sans MS"/>
              </a:rPr>
              <a:t>Video conferencing</a:t>
            </a:r>
          </a:p>
          <a:p>
            <a:pPr marL="342900" indent="-342900">
              <a:buFont typeface="Wingdings" pitchFamily="2" charset="2"/>
              <a:buChar char="v"/>
            </a:pPr>
            <a:r>
              <a:rPr lang="en-GB" sz="2400" dirty="0" smtClean="0">
                <a:solidFill>
                  <a:srgbClr val="3333CC"/>
                </a:solidFill>
                <a:latin typeface="Comic Sans MS"/>
              </a:rPr>
              <a:t>E-mail</a:t>
            </a:r>
          </a:p>
          <a:p>
            <a:pPr marL="342900" indent="-342900">
              <a:buFont typeface="Wingdings" pitchFamily="2" charset="2"/>
              <a:buChar char="v"/>
            </a:pPr>
            <a:r>
              <a:rPr lang="en-GB" sz="2400" dirty="0" smtClean="0">
                <a:solidFill>
                  <a:srgbClr val="3333CC"/>
                </a:solidFill>
                <a:latin typeface="Comic Sans MS"/>
              </a:rPr>
              <a:t>Internet</a:t>
            </a:r>
            <a:endParaRPr lang="en-GB" sz="2400" dirty="0">
              <a:solidFill>
                <a:srgbClr val="3333CC"/>
              </a:solidFill>
              <a:latin typeface="Comic Sans MS"/>
            </a:endParaRPr>
          </a:p>
          <a:p>
            <a:endParaRPr lang="en-GB" sz="2400" dirty="0" smtClean="0">
              <a:solidFill>
                <a:srgbClr val="3333CC"/>
              </a:solidFill>
              <a:latin typeface="Comic Sans MS"/>
            </a:endParaRPr>
          </a:p>
          <a:p>
            <a:endParaRPr lang="en-GB" sz="2400" dirty="0" smtClean="0">
              <a:solidFill>
                <a:srgbClr val="3333CC"/>
              </a:solidFill>
              <a:latin typeface="Comic Sans MS"/>
            </a:endParaRPr>
          </a:p>
          <a:p>
            <a:r>
              <a:rPr lang="en-GB" sz="2400" dirty="0" smtClean="0">
                <a:solidFill>
                  <a:srgbClr val="3333CC"/>
                </a:solidFill>
                <a:latin typeface="Comic Sans MS"/>
              </a:rPr>
              <a:t>The </a:t>
            </a:r>
            <a:r>
              <a:rPr lang="en-GB" sz="2400" b="1" dirty="0" smtClean="0">
                <a:solidFill>
                  <a:srgbClr val="D60093"/>
                </a:solidFill>
                <a:latin typeface="Comic Sans MS"/>
              </a:rPr>
              <a:t>Internet</a:t>
            </a:r>
            <a:r>
              <a:rPr lang="en-GB" sz="2400" dirty="0" smtClean="0">
                <a:solidFill>
                  <a:srgbClr val="3333CC"/>
                </a:solidFill>
                <a:latin typeface="Comic Sans MS"/>
              </a:rPr>
              <a:t> is a </a:t>
            </a:r>
            <a:r>
              <a:rPr lang="en-GB" sz="2400" b="1" dirty="0" smtClean="0">
                <a:solidFill>
                  <a:srgbClr val="D60093"/>
                </a:solidFill>
                <a:latin typeface="Comic Sans MS"/>
              </a:rPr>
              <a:t>WAN</a:t>
            </a:r>
            <a:r>
              <a:rPr lang="en-GB" sz="2400" dirty="0" smtClean="0">
                <a:solidFill>
                  <a:srgbClr val="3333CC"/>
                </a:solidFill>
                <a:latin typeface="Comic Sans MS"/>
              </a:rPr>
              <a:t> which spans the glob – the name </a:t>
            </a:r>
            <a:r>
              <a:rPr lang="en-GB" sz="2400" b="1" dirty="0" smtClean="0">
                <a:solidFill>
                  <a:srgbClr val="D60093"/>
                </a:solidFill>
                <a:latin typeface="Comic Sans MS"/>
              </a:rPr>
              <a:t>Internet</a:t>
            </a:r>
            <a:r>
              <a:rPr lang="en-GB" sz="2400" dirty="0" smtClean="0">
                <a:solidFill>
                  <a:srgbClr val="3333CC"/>
                </a:solidFill>
                <a:latin typeface="Comic Sans MS"/>
              </a:rPr>
              <a:t> coming from </a:t>
            </a:r>
            <a:r>
              <a:rPr lang="en-GB" sz="2400" b="1" dirty="0" smtClean="0">
                <a:solidFill>
                  <a:srgbClr val="D60093"/>
                </a:solidFill>
                <a:latin typeface="Comic Sans MS"/>
              </a:rPr>
              <a:t>Inter</a:t>
            </a:r>
            <a:r>
              <a:rPr lang="en-GB" sz="2400" b="1" dirty="0" smtClean="0">
                <a:solidFill>
                  <a:srgbClr val="3333CC"/>
                </a:solidFill>
                <a:latin typeface="Comic Sans MS"/>
              </a:rPr>
              <a:t>connecting </a:t>
            </a:r>
            <a:r>
              <a:rPr lang="en-GB" sz="2400" b="1" dirty="0" smtClean="0">
                <a:solidFill>
                  <a:srgbClr val="D60093"/>
                </a:solidFill>
                <a:latin typeface="Comic Sans MS"/>
              </a:rPr>
              <a:t>Net</a:t>
            </a:r>
            <a:r>
              <a:rPr lang="en-GB" sz="2400" b="1" dirty="0" smtClean="0">
                <a:solidFill>
                  <a:srgbClr val="3333CC"/>
                </a:solidFill>
                <a:latin typeface="Comic Sans MS"/>
              </a:rPr>
              <a:t>works.  </a:t>
            </a:r>
            <a:r>
              <a:rPr lang="en-GB" sz="2400" dirty="0" smtClean="0">
                <a:solidFill>
                  <a:srgbClr val="3333CC"/>
                </a:solidFill>
                <a:latin typeface="Comic Sans MS"/>
              </a:rPr>
              <a:t>Each network can be located anywhere in the world and include: multinational companies, governments, individuals </a:t>
            </a:r>
            <a:r>
              <a:rPr lang="en-GB" sz="2400" dirty="0">
                <a:solidFill>
                  <a:srgbClr val="3333CC"/>
                </a:solidFill>
                <a:latin typeface="Comic Sans MS"/>
              </a:rPr>
              <a:t>u</a:t>
            </a:r>
            <a:r>
              <a:rPr lang="en-GB" sz="2400" dirty="0" smtClean="0">
                <a:solidFill>
                  <a:srgbClr val="3333CC"/>
                </a:solidFill>
                <a:latin typeface="Comic Sans MS"/>
              </a:rPr>
              <a:t>sing an </a:t>
            </a:r>
            <a:r>
              <a:rPr lang="en-GB" sz="2400" b="1" dirty="0" smtClean="0">
                <a:solidFill>
                  <a:srgbClr val="D60093"/>
                </a:solidFill>
                <a:latin typeface="Comic Sans MS"/>
              </a:rPr>
              <a:t>Internet Service Provider (ISP).</a:t>
            </a:r>
            <a:endParaRPr lang="en-GB" sz="2400" b="1" dirty="0">
              <a:solidFill>
                <a:srgbClr val="D60093"/>
              </a:solidFill>
              <a:latin typeface="Comic Sans MS"/>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6884" y="2060848"/>
            <a:ext cx="2228850" cy="2057400"/>
          </a:xfrm>
          <a:prstGeom prst="rect">
            <a:avLst/>
          </a:prstGeom>
          <a:ln w="25400">
            <a:solidFill>
              <a:srgbClr val="D60093"/>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951586491"/>
      </p:ext>
    </p:extLst>
  </p:cSld>
  <p:clrMapOvr>
    <a:masterClrMapping/>
  </p:clrMapOvr>
  <p:transition/>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a:t>
            </a:r>
            <a:br>
              <a:rPr lang="en-GB" dirty="0" smtClean="0"/>
            </a:br>
            <a:r>
              <a:rPr lang="en-GB" dirty="0" smtClean="0"/>
              <a:t>Wide Area Network (WAN) </a:t>
            </a:r>
            <a:br>
              <a:rPr lang="en-GB" dirty="0" smtClean="0"/>
            </a:br>
            <a:r>
              <a:rPr lang="en-GB" dirty="0" smtClean="0"/>
              <a:t>Transmission Mediums</a:t>
            </a:r>
            <a:endParaRPr lang="en-GB" dirty="0"/>
          </a:p>
        </p:txBody>
      </p:sp>
      <p:sp>
        <p:nvSpPr>
          <p:cNvPr id="8195" name="Rectangle 3"/>
          <p:cNvSpPr>
            <a:spLocks noGrp="1" noChangeArrowheads="1"/>
          </p:cNvSpPr>
          <p:nvPr>
            <p:ph type="body" sz="half" idx="4294967295"/>
          </p:nvPr>
        </p:nvSpPr>
        <p:spPr>
          <a:xfrm>
            <a:off x="574675" y="1700808"/>
            <a:ext cx="5509493" cy="1455082"/>
          </a:xfrm>
        </p:spPr>
        <p:txBody>
          <a:bodyPr/>
          <a:lstStyle/>
          <a:p>
            <a:pPr>
              <a:buFontTx/>
              <a:buNone/>
            </a:pPr>
            <a:r>
              <a:rPr lang="en-GB" sz="2400" dirty="0">
                <a:latin typeface="+mj-lt"/>
              </a:rPr>
              <a:t>	</a:t>
            </a:r>
            <a:endParaRPr lang="en-GB" sz="2400" b="1" dirty="0" smtClean="0">
              <a:solidFill>
                <a:srgbClr val="D60093"/>
              </a:solidFill>
              <a:latin typeface="+mj-lt"/>
            </a:endParaRPr>
          </a:p>
          <a:p>
            <a:pPr>
              <a:buFontTx/>
              <a:buNone/>
            </a:pPr>
            <a:endParaRPr lang="en-GB" sz="2400" b="1" dirty="0">
              <a:latin typeface="+mj-lt"/>
            </a:endParaRPr>
          </a:p>
        </p:txBody>
      </p:sp>
      <p:sp>
        <p:nvSpPr>
          <p:cNvPr id="2" name="TextBox 1"/>
          <p:cNvSpPr txBox="1"/>
          <p:nvPr/>
        </p:nvSpPr>
        <p:spPr>
          <a:xfrm>
            <a:off x="451667" y="1700808"/>
            <a:ext cx="8301806" cy="1938992"/>
          </a:xfrm>
          <a:prstGeom prst="rect">
            <a:avLst/>
          </a:prstGeom>
          <a:noFill/>
        </p:spPr>
        <p:txBody>
          <a:bodyPr wrap="square" rtlCol="0">
            <a:spAutoFit/>
          </a:bodyPr>
          <a:lstStyle/>
          <a:p>
            <a:r>
              <a:rPr lang="en-GB" sz="2400" dirty="0" smtClean="0">
                <a:solidFill>
                  <a:srgbClr val="3333CC"/>
                </a:solidFill>
                <a:latin typeface="Comic Sans MS"/>
              </a:rPr>
              <a:t>Telecommunication links are used to transmit and receive data in a </a:t>
            </a:r>
            <a:r>
              <a:rPr lang="en-GB" sz="2400" b="1" dirty="0" smtClean="0">
                <a:solidFill>
                  <a:srgbClr val="D60093"/>
                </a:solidFill>
                <a:latin typeface="Comic Sans MS"/>
              </a:rPr>
              <a:t>WAN.  </a:t>
            </a:r>
            <a:r>
              <a:rPr lang="en-GB" sz="2400" dirty="0" smtClean="0">
                <a:solidFill>
                  <a:srgbClr val="3333CC"/>
                </a:solidFill>
                <a:latin typeface="Comic Sans MS"/>
              </a:rPr>
              <a:t>These links include </a:t>
            </a:r>
            <a:r>
              <a:rPr lang="en-GB" sz="2400" b="1" dirty="0" smtClean="0">
                <a:solidFill>
                  <a:srgbClr val="D60093"/>
                </a:solidFill>
                <a:latin typeface="Comic Sans MS"/>
              </a:rPr>
              <a:t>fibre optic, satellite links and microwave transmission.</a:t>
            </a:r>
          </a:p>
          <a:p>
            <a:r>
              <a:rPr lang="en-GB" sz="2400" b="1" dirty="0" smtClean="0">
                <a:solidFill>
                  <a:srgbClr val="D60093"/>
                </a:solidFill>
                <a:latin typeface="Comic Sans MS"/>
              </a:rPr>
              <a:t>Fibre optic cables for WANs </a:t>
            </a:r>
            <a:r>
              <a:rPr lang="en-GB" sz="2400" dirty="0" smtClean="0">
                <a:solidFill>
                  <a:srgbClr val="3333CC"/>
                </a:solidFill>
                <a:latin typeface="Comic Sans MS"/>
              </a:rPr>
              <a:t>are frequently laid on the seabed.</a:t>
            </a:r>
            <a:endParaRPr lang="en-GB" sz="2400" dirty="0">
              <a:solidFill>
                <a:srgbClr val="3333CC"/>
              </a:solidFill>
              <a:latin typeface="Comic Sans MS"/>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2570" y="3853146"/>
            <a:ext cx="3207399" cy="1729480"/>
          </a:xfrm>
          <a:prstGeom prst="rect">
            <a:avLst/>
          </a:prstGeom>
          <a:ln w="25400">
            <a:solidFill>
              <a:srgbClr val="D60093"/>
            </a:solidFill>
          </a:ln>
        </p:spPr>
      </p:pic>
      <p:sp>
        <p:nvSpPr>
          <p:cNvPr id="4" name="TextBox 3"/>
          <p:cNvSpPr txBox="1"/>
          <p:nvPr/>
        </p:nvSpPr>
        <p:spPr>
          <a:xfrm>
            <a:off x="451667" y="3933056"/>
            <a:ext cx="4150903" cy="1569660"/>
          </a:xfrm>
          <a:prstGeom prst="rect">
            <a:avLst/>
          </a:prstGeom>
          <a:noFill/>
        </p:spPr>
        <p:txBody>
          <a:bodyPr wrap="square" rtlCol="0">
            <a:spAutoFit/>
          </a:bodyPr>
          <a:lstStyle/>
          <a:p>
            <a:r>
              <a:rPr lang="en-GB" sz="2400" dirty="0">
                <a:solidFill>
                  <a:srgbClr val="3333CC"/>
                </a:solidFill>
                <a:latin typeface="Comic Sans MS"/>
              </a:rPr>
              <a:t>A </a:t>
            </a:r>
            <a:r>
              <a:rPr lang="en-GB" sz="2400" b="1" dirty="0">
                <a:solidFill>
                  <a:srgbClr val="D60093"/>
                </a:solidFill>
                <a:latin typeface="Comic Sans MS"/>
              </a:rPr>
              <a:t>single satellite channel </a:t>
            </a:r>
            <a:r>
              <a:rPr lang="en-GB" sz="2400" dirty="0">
                <a:solidFill>
                  <a:srgbClr val="3333CC"/>
                </a:solidFill>
                <a:latin typeface="Comic Sans MS"/>
              </a:rPr>
              <a:t>is capable of carrying large numbers of separate transmissions.</a:t>
            </a:r>
          </a:p>
        </p:txBody>
      </p:sp>
      <p:sp>
        <p:nvSpPr>
          <p:cNvPr id="8" name="Action Button: Home 7">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63978003"/>
      </p:ext>
    </p:extLst>
  </p:cSld>
  <p:clrMapOvr>
    <a:masterClrMapping/>
  </p:clrMapOvr>
  <p:transition/>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a:t>
            </a:r>
            <a:br>
              <a:rPr lang="en-GB" dirty="0" smtClean="0"/>
            </a:br>
            <a:r>
              <a:rPr lang="en-GB" dirty="0" smtClean="0"/>
              <a:t>Wide Area Network (WAN) </a:t>
            </a:r>
            <a:br>
              <a:rPr lang="en-GB" dirty="0" smtClean="0"/>
            </a:br>
            <a:r>
              <a:rPr lang="en-GB" dirty="0" smtClean="0"/>
              <a:t>Transmission Mediums</a:t>
            </a:r>
            <a:endParaRPr lang="en-GB" dirty="0"/>
          </a:p>
        </p:txBody>
      </p:sp>
      <p:sp>
        <p:nvSpPr>
          <p:cNvPr id="8195" name="Rectangle 3"/>
          <p:cNvSpPr>
            <a:spLocks noGrp="1" noChangeArrowheads="1"/>
          </p:cNvSpPr>
          <p:nvPr>
            <p:ph type="body" sz="half" idx="4294967295"/>
          </p:nvPr>
        </p:nvSpPr>
        <p:spPr>
          <a:xfrm>
            <a:off x="574675" y="1700808"/>
            <a:ext cx="5509493" cy="1455082"/>
          </a:xfrm>
        </p:spPr>
        <p:txBody>
          <a:bodyPr/>
          <a:lstStyle/>
          <a:p>
            <a:pPr>
              <a:buFontTx/>
              <a:buNone/>
            </a:pPr>
            <a:r>
              <a:rPr lang="en-GB" sz="2400" dirty="0">
                <a:latin typeface="+mj-lt"/>
              </a:rPr>
              <a:t>	</a:t>
            </a:r>
            <a:endParaRPr lang="en-GB" sz="2400" b="1" dirty="0" smtClean="0">
              <a:solidFill>
                <a:srgbClr val="D60093"/>
              </a:solidFill>
              <a:latin typeface="+mj-lt"/>
            </a:endParaRPr>
          </a:p>
          <a:p>
            <a:pPr>
              <a:buFontTx/>
              <a:buNone/>
            </a:pPr>
            <a:endParaRPr lang="en-GB" sz="2400" b="1" dirty="0">
              <a:latin typeface="+mj-lt"/>
            </a:endParaRPr>
          </a:p>
        </p:txBody>
      </p:sp>
      <p:sp>
        <p:nvSpPr>
          <p:cNvPr id="5" name="TextBox 4"/>
          <p:cNvSpPr txBox="1"/>
          <p:nvPr/>
        </p:nvSpPr>
        <p:spPr>
          <a:xfrm>
            <a:off x="574675" y="1988840"/>
            <a:ext cx="7885757" cy="830997"/>
          </a:xfrm>
          <a:prstGeom prst="rect">
            <a:avLst/>
          </a:prstGeom>
          <a:noFill/>
        </p:spPr>
        <p:txBody>
          <a:bodyPr wrap="square" rtlCol="0">
            <a:spAutoFit/>
          </a:bodyPr>
          <a:lstStyle/>
          <a:p>
            <a:r>
              <a:rPr lang="en-GB" sz="2400" b="1" dirty="0" smtClean="0">
                <a:solidFill>
                  <a:srgbClr val="D60093"/>
                </a:solidFill>
                <a:latin typeface="Comic Sans MS"/>
              </a:rPr>
              <a:t>Microwave systems </a:t>
            </a:r>
            <a:r>
              <a:rPr lang="en-GB" sz="2400" dirty="0" smtClean="0">
                <a:solidFill>
                  <a:srgbClr val="3333CC"/>
                </a:solidFill>
                <a:latin typeface="Comic Sans MS"/>
              </a:rPr>
              <a:t>are use dish aerials to transmit data between locations. </a:t>
            </a:r>
            <a:endParaRPr lang="en-GB" sz="2400" dirty="0">
              <a:solidFill>
                <a:srgbClr val="3333CC"/>
              </a:solidFill>
              <a:latin typeface="Comic Sans MS"/>
            </a:endParaRP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3068960"/>
            <a:ext cx="5158439" cy="1656953"/>
          </a:xfrm>
          <a:prstGeom prst="rect">
            <a:avLst/>
          </a:prstGeom>
          <a:ln w="25400">
            <a:solidFill>
              <a:srgbClr val="D60093"/>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698988659"/>
      </p:ext>
    </p:extLst>
  </p:cSld>
  <p:clrMapOvr>
    <a:masterClrMapping/>
  </p:clrMapOvr>
  <p:transition/>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a:t>
            </a:r>
            <a:br>
              <a:rPr lang="en-GB" dirty="0" smtClean="0"/>
            </a:br>
            <a:r>
              <a:rPr lang="en-GB" dirty="0" smtClean="0"/>
              <a:t>Transmission </a:t>
            </a:r>
            <a:br>
              <a:rPr lang="en-GB" dirty="0" smtClean="0"/>
            </a:br>
            <a:r>
              <a:rPr lang="en-GB" dirty="0" smtClean="0"/>
              <a:t>Bandwidth</a:t>
            </a:r>
            <a:endParaRPr lang="en-GB" dirty="0"/>
          </a:p>
        </p:txBody>
      </p:sp>
      <p:sp>
        <p:nvSpPr>
          <p:cNvPr id="8195" name="Rectangle 3"/>
          <p:cNvSpPr>
            <a:spLocks noGrp="1" noChangeArrowheads="1"/>
          </p:cNvSpPr>
          <p:nvPr>
            <p:ph type="body" sz="half" idx="4294967295"/>
          </p:nvPr>
        </p:nvSpPr>
        <p:spPr>
          <a:xfrm>
            <a:off x="574675" y="1700808"/>
            <a:ext cx="5509493" cy="1455082"/>
          </a:xfrm>
        </p:spPr>
        <p:txBody>
          <a:bodyPr/>
          <a:lstStyle/>
          <a:p>
            <a:pPr>
              <a:buFontTx/>
              <a:buNone/>
            </a:pPr>
            <a:r>
              <a:rPr lang="en-GB" sz="2400" dirty="0">
                <a:latin typeface="+mj-lt"/>
              </a:rPr>
              <a:t>	</a:t>
            </a:r>
            <a:endParaRPr lang="en-GB" sz="2400" b="1" dirty="0" smtClean="0">
              <a:solidFill>
                <a:srgbClr val="D60093"/>
              </a:solidFill>
              <a:latin typeface="+mj-lt"/>
            </a:endParaRPr>
          </a:p>
          <a:p>
            <a:pPr>
              <a:buFontTx/>
              <a:buNone/>
            </a:pPr>
            <a:endParaRPr lang="en-GB" sz="2400" b="1" dirty="0">
              <a:latin typeface="+mj-lt"/>
            </a:endParaRPr>
          </a:p>
        </p:txBody>
      </p:sp>
      <p:sp>
        <p:nvSpPr>
          <p:cNvPr id="5" name="TextBox 4"/>
          <p:cNvSpPr txBox="1"/>
          <p:nvPr/>
        </p:nvSpPr>
        <p:spPr>
          <a:xfrm>
            <a:off x="574675" y="1988840"/>
            <a:ext cx="7885757" cy="2308324"/>
          </a:xfrm>
          <a:prstGeom prst="rect">
            <a:avLst/>
          </a:prstGeom>
          <a:noFill/>
        </p:spPr>
        <p:txBody>
          <a:bodyPr wrap="square" rtlCol="0">
            <a:spAutoFit/>
          </a:bodyPr>
          <a:lstStyle/>
          <a:p>
            <a:r>
              <a:rPr lang="en-GB" sz="2400" dirty="0" smtClean="0">
                <a:solidFill>
                  <a:srgbClr val="3333CC"/>
                </a:solidFill>
                <a:latin typeface="Comic Sans MS"/>
              </a:rPr>
              <a:t>On both </a:t>
            </a:r>
            <a:r>
              <a:rPr lang="en-GB" sz="2400" b="1" dirty="0" smtClean="0">
                <a:solidFill>
                  <a:srgbClr val="D60093"/>
                </a:solidFill>
                <a:latin typeface="Comic Sans MS"/>
              </a:rPr>
              <a:t>LANs and WANs </a:t>
            </a:r>
            <a:r>
              <a:rPr lang="en-GB" sz="2400" dirty="0" smtClean="0">
                <a:solidFill>
                  <a:srgbClr val="3333CC"/>
                </a:solidFill>
                <a:latin typeface="Comic Sans MS"/>
              </a:rPr>
              <a:t>– </a:t>
            </a:r>
            <a:r>
              <a:rPr lang="en-GB" sz="2400" b="1" dirty="0" smtClean="0">
                <a:solidFill>
                  <a:srgbClr val="D60093"/>
                </a:solidFill>
                <a:latin typeface="Comic Sans MS"/>
              </a:rPr>
              <a:t>bandwidth </a:t>
            </a:r>
            <a:r>
              <a:rPr lang="en-GB" sz="2400" b="1" dirty="0" smtClean="0">
                <a:solidFill>
                  <a:srgbClr val="3333CC"/>
                </a:solidFill>
                <a:latin typeface="Comic Sans MS"/>
              </a:rPr>
              <a:t>is the measure of the amount of data which can be carried by the communication channel at any one time.</a:t>
            </a:r>
          </a:p>
          <a:p>
            <a:r>
              <a:rPr lang="en-GB" sz="2400" b="1" dirty="0" smtClean="0">
                <a:solidFill>
                  <a:srgbClr val="D60093"/>
                </a:solidFill>
                <a:latin typeface="Comic Sans MS"/>
              </a:rPr>
              <a:t>Bandwidth</a:t>
            </a:r>
            <a:r>
              <a:rPr lang="en-GB" sz="2400" b="1" dirty="0" smtClean="0">
                <a:solidFill>
                  <a:srgbClr val="3333CC"/>
                </a:solidFill>
                <a:latin typeface="Comic Sans MS"/>
              </a:rPr>
              <a:t> is measured in either Megabits per second (Mbps) or Gigabits per second (</a:t>
            </a:r>
            <a:r>
              <a:rPr lang="en-GB" sz="2400" b="1" dirty="0" err="1" smtClean="0">
                <a:solidFill>
                  <a:srgbClr val="3333CC"/>
                </a:solidFill>
                <a:latin typeface="Comic Sans MS"/>
              </a:rPr>
              <a:t>Gbps</a:t>
            </a:r>
            <a:r>
              <a:rPr lang="en-GB" sz="2400" b="1" dirty="0" smtClean="0">
                <a:solidFill>
                  <a:srgbClr val="3333CC"/>
                </a:solidFill>
                <a:latin typeface="Comic Sans MS"/>
              </a:rPr>
              <a:t>).</a:t>
            </a:r>
            <a:endParaRPr lang="en-GB" sz="2400" b="1" dirty="0">
              <a:solidFill>
                <a:srgbClr val="3333CC"/>
              </a:solidFill>
              <a:latin typeface="Comic Sans MS"/>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54674" y="4482248"/>
            <a:ext cx="2125757" cy="1580108"/>
          </a:xfrm>
          <a:prstGeom prst="rect">
            <a:avLst/>
          </a:prstGeom>
          <a:ln w="25400">
            <a:solidFill>
              <a:srgbClr val="D60093"/>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945012520"/>
      </p:ext>
    </p:extLst>
  </p:cSld>
  <p:clrMapOvr>
    <a:masterClrMapping/>
  </p:clrMapOvr>
  <p:transition/>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a:t>
            </a:r>
            <a:br>
              <a:rPr lang="en-GB" dirty="0" smtClean="0"/>
            </a:br>
            <a:r>
              <a:rPr lang="en-GB" dirty="0" smtClean="0"/>
              <a:t>Client-server Network</a:t>
            </a:r>
            <a:endParaRPr lang="en-GB" dirty="0"/>
          </a:p>
        </p:txBody>
      </p:sp>
      <p:sp>
        <p:nvSpPr>
          <p:cNvPr id="2" name="TextBox 1"/>
          <p:cNvSpPr txBox="1"/>
          <p:nvPr/>
        </p:nvSpPr>
        <p:spPr>
          <a:xfrm>
            <a:off x="574675" y="2132856"/>
            <a:ext cx="8461821" cy="1938992"/>
          </a:xfrm>
          <a:prstGeom prst="rect">
            <a:avLst/>
          </a:prstGeom>
          <a:noFill/>
        </p:spPr>
        <p:txBody>
          <a:bodyPr wrap="square" rtlCol="0">
            <a:spAutoFit/>
          </a:bodyPr>
          <a:lstStyle/>
          <a:p>
            <a:r>
              <a:rPr lang="en-GB" sz="2400" dirty="0" smtClean="0">
                <a:solidFill>
                  <a:srgbClr val="3333CC"/>
                </a:solidFill>
                <a:latin typeface="Comic Sans MS"/>
              </a:rPr>
              <a:t>A </a:t>
            </a:r>
            <a:r>
              <a:rPr lang="en-GB" sz="2400" b="1" dirty="0" smtClean="0">
                <a:solidFill>
                  <a:srgbClr val="D60093"/>
                </a:solidFill>
                <a:latin typeface="Comic Sans MS"/>
              </a:rPr>
              <a:t>client-server network </a:t>
            </a:r>
            <a:r>
              <a:rPr lang="en-GB" sz="2400" dirty="0" smtClean="0">
                <a:solidFill>
                  <a:srgbClr val="3333CC"/>
                </a:solidFill>
                <a:latin typeface="Comic Sans MS"/>
              </a:rPr>
              <a:t>is formed when the client (workstation) is connected to and makes use of the resources available on the </a:t>
            </a:r>
            <a:r>
              <a:rPr lang="en-GB" sz="2400" b="1" dirty="0" smtClean="0">
                <a:solidFill>
                  <a:srgbClr val="D60093"/>
                </a:solidFill>
                <a:latin typeface="Comic Sans MS"/>
              </a:rPr>
              <a:t>server(s). </a:t>
            </a:r>
            <a:r>
              <a:rPr lang="en-GB" sz="2400" dirty="0" smtClean="0">
                <a:solidFill>
                  <a:srgbClr val="3333CC"/>
                </a:solidFill>
                <a:latin typeface="Comic Sans MS"/>
              </a:rPr>
              <a:t>The </a:t>
            </a:r>
            <a:r>
              <a:rPr lang="en-GB" sz="2400" b="1" dirty="0" smtClean="0">
                <a:solidFill>
                  <a:srgbClr val="D60093"/>
                </a:solidFill>
                <a:latin typeface="Comic Sans MS"/>
              </a:rPr>
              <a:t>client </a:t>
            </a:r>
            <a:r>
              <a:rPr lang="en-GB" sz="2400" dirty="0" smtClean="0">
                <a:solidFill>
                  <a:srgbClr val="3333CC"/>
                </a:solidFill>
                <a:latin typeface="Comic Sans MS"/>
              </a:rPr>
              <a:t>(workstation) requires a </a:t>
            </a:r>
            <a:r>
              <a:rPr lang="en-GB" sz="2400" b="1" dirty="0" smtClean="0">
                <a:solidFill>
                  <a:srgbClr val="3333CC"/>
                </a:solidFill>
                <a:latin typeface="Comic Sans MS"/>
              </a:rPr>
              <a:t>NIC (Network Interface Card) to connect it to the network.</a:t>
            </a:r>
            <a:endParaRPr lang="en-GB" sz="2400" b="1" dirty="0">
              <a:solidFill>
                <a:srgbClr val="D60093"/>
              </a:solidFill>
              <a:latin typeface="Comic Sans MS"/>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4512" y="3789040"/>
            <a:ext cx="2105025" cy="1943100"/>
          </a:xfrm>
          <a:prstGeom prst="rect">
            <a:avLst/>
          </a:prstGeom>
          <a:ln w="25400">
            <a:solidFill>
              <a:srgbClr val="D60093"/>
            </a:solidFill>
          </a:ln>
        </p:spPr>
      </p:pic>
      <p:sp>
        <p:nvSpPr>
          <p:cNvPr id="6" name="Action Button: Home 5">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070084158"/>
      </p:ext>
    </p:extLst>
  </p:cSld>
  <p:clrMapOvr>
    <a:masterClrMapping/>
  </p:clrMapOvr>
  <p:transition/>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a:t>
            </a:r>
            <a:br>
              <a:rPr lang="en-GB" dirty="0" smtClean="0"/>
            </a:br>
            <a:r>
              <a:rPr lang="en-GB" dirty="0" smtClean="0"/>
              <a:t>Peer-to-Peer Network</a:t>
            </a:r>
            <a:endParaRPr lang="en-GB" dirty="0"/>
          </a:p>
        </p:txBody>
      </p:sp>
      <p:sp>
        <p:nvSpPr>
          <p:cNvPr id="6" name="Action Button: Home 5">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3" name="TextBox 2"/>
          <p:cNvSpPr txBox="1"/>
          <p:nvPr/>
        </p:nvSpPr>
        <p:spPr>
          <a:xfrm>
            <a:off x="380626" y="1771222"/>
            <a:ext cx="8223448" cy="1938992"/>
          </a:xfrm>
          <a:prstGeom prst="rect">
            <a:avLst/>
          </a:prstGeom>
          <a:noFill/>
        </p:spPr>
        <p:txBody>
          <a:bodyPr wrap="square" rtlCol="0">
            <a:spAutoFit/>
          </a:bodyPr>
          <a:lstStyle/>
          <a:p>
            <a:r>
              <a:rPr lang="en-GB" sz="2000" dirty="0">
                <a:latin typeface="+mj-lt"/>
              </a:rPr>
              <a:t>A </a:t>
            </a:r>
            <a:r>
              <a:rPr lang="en-GB" sz="2000" b="1" dirty="0">
                <a:solidFill>
                  <a:srgbClr val="990099"/>
                </a:solidFill>
                <a:latin typeface="+mj-lt"/>
              </a:rPr>
              <a:t>peer-to-peer network </a:t>
            </a:r>
            <a:r>
              <a:rPr lang="en-GB" sz="2000" dirty="0">
                <a:latin typeface="+mj-lt"/>
              </a:rPr>
              <a:t>is created </a:t>
            </a:r>
            <a:r>
              <a:rPr lang="en-GB" sz="2000" b="1" dirty="0">
                <a:latin typeface="+mj-lt"/>
              </a:rPr>
              <a:t>when two or more computers are connected and share resources without going through a separate server computer. </a:t>
            </a:r>
            <a:r>
              <a:rPr lang="en-GB" sz="2000" dirty="0">
                <a:latin typeface="+mj-lt"/>
              </a:rPr>
              <a:t>A </a:t>
            </a:r>
            <a:r>
              <a:rPr lang="en-GB" sz="2000" b="1" dirty="0">
                <a:solidFill>
                  <a:srgbClr val="990099"/>
                </a:solidFill>
                <a:latin typeface="+mj-lt"/>
              </a:rPr>
              <a:t>peer-to-peer network </a:t>
            </a:r>
            <a:r>
              <a:rPr lang="en-GB" sz="2000" dirty="0">
                <a:latin typeface="+mj-lt"/>
              </a:rPr>
              <a:t>can be as simple as a couple of computers connected via a Universal Serial Bus to transfer files, or can be a permanent infrastructure that links a half-dozen computers in a small office over copper wires. </a:t>
            </a:r>
          </a:p>
        </p:txBody>
      </p:sp>
      <p:pic>
        <p:nvPicPr>
          <p:cNvPr id="5" name="Picture 4"/>
          <p:cNvPicPr>
            <a:picLocks noChangeAspect="1"/>
          </p:cNvPicPr>
          <p:nvPr/>
        </p:nvPicPr>
        <p:blipFill>
          <a:blip r:embed="rId3"/>
          <a:stretch>
            <a:fillRect/>
          </a:stretch>
        </p:blipFill>
        <p:spPr>
          <a:xfrm>
            <a:off x="606150" y="4121230"/>
            <a:ext cx="1908213" cy="1487553"/>
          </a:xfrm>
          <a:prstGeom prst="rect">
            <a:avLst/>
          </a:prstGeom>
          <a:ln w="25400">
            <a:solidFill>
              <a:srgbClr val="990099"/>
            </a:solidFill>
          </a:ln>
        </p:spPr>
      </p:pic>
      <p:sp>
        <p:nvSpPr>
          <p:cNvPr id="8" name="TextBox 7"/>
          <p:cNvSpPr txBox="1"/>
          <p:nvPr/>
        </p:nvSpPr>
        <p:spPr>
          <a:xfrm>
            <a:off x="2987824" y="3789040"/>
            <a:ext cx="5904656" cy="2246769"/>
          </a:xfrm>
          <a:prstGeom prst="rect">
            <a:avLst/>
          </a:prstGeom>
          <a:noFill/>
        </p:spPr>
        <p:txBody>
          <a:bodyPr wrap="square" rtlCol="0">
            <a:spAutoFit/>
          </a:bodyPr>
          <a:lstStyle/>
          <a:p>
            <a:r>
              <a:rPr lang="en-GB" sz="2000" dirty="0">
                <a:latin typeface="+mj-lt"/>
              </a:rPr>
              <a:t>The </a:t>
            </a:r>
            <a:r>
              <a:rPr lang="en-GB" sz="2000" b="1" dirty="0">
                <a:solidFill>
                  <a:srgbClr val="990099"/>
                </a:solidFill>
                <a:latin typeface="+mj-lt"/>
              </a:rPr>
              <a:t>main advantage of having a peer-to-peer network </a:t>
            </a:r>
            <a:r>
              <a:rPr lang="en-GB" sz="2000" dirty="0">
                <a:latin typeface="+mj-lt"/>
              </a:rPr>
              <a:t>is that you do not have the expense of buying a file server, as all the computers on the network have equal status.  However disadvantages include, making backups and file security, which are more difficult to implement than on a client/server network.</a:t>
            </a:r>
          </a:p>
        </p:txBody>
      </p:sp>
    </p:spTree>
    <p:extLst>
      <p:ext uri="{BB962C8B-B14F-4D97-AF65-F5344CB8AC3E}">
        <p14:creationId xmlns:p14="http://schemas.microsoft.com/office/powerpoint/2010/main" val="1035971134"/>
      </p:ext>
    </p:extLst>
  </p:cSld>
  <p:clrMapOvr>
    <a:masterClrMapping/>
  </p:clrMapOvr>
  <p:transition/>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 – Types of Server</a:t>
            </a:r>
            <a:br>
              <a:rPr lang="en-GB" dirty="0" smtClean="0"/>
            </a:br>
            <a:r>
              <a:rPr lang="en-GB" dirty="0" smtClean="0"/>
              <a:t>File Server</a:t>
            </a: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916832"/>
            <a:ext cx="4869473" cy="2322364"/>
          </a:xfrm>
          <a:prstGeom prst="rect">
            <a:avLst/>
          </a:prstGeom>
          <a:ln w="25400">
            <a:solidFill>
              <a:srgbClr val="FF33CC"/>
            </a:solidFill>
          </a:ln>
        </p:spPr>
      </p:pic>
      <p:sp>
        <p:nvSpPr>
          <p:cNvPr id="5" name="TextBox 4"/>
          <p:cNvSpPr txBox="1"/>
          <p:nvPr/>
        </p:nvSpPr>
        <p:spPr>
          <a:xfrm>
            <a:off x="5148064" y="2060848"/>
            <a:ext cx="3621286" cy="1938992"/>
          </a:xfrm>
          <a:prstGeom prst="rect">
            <a:avLst/>
          </a:prstGeom>
          <a:noFill/>
        </p:spPr>
        <p:txBody>
          <a:bodyPr wrap="square" rtlCol="0">
            <a:spAutoFit/>
          </a:bodyPr>
          <a:lstStyle/>
          <a:p>
            <a:r>
              <a:rPr lang="en-GB" sz="2400" dirty="0" smtClean="0">
                <a:solidFill>
                  <a:srgbClr val="3333CC"/>
                </a:solidFill>
                <a:latin typeface="Comic Sans MS"/>
              </a:rPr>
              <a:t>A </a:t>
            </a:r>
            <a:r>
              <a:rPr lang="en-GB" sz="2400" b="1" dirty="0" smtClean="0">
                <a:solidFill>
                  <a:srgbClr val="FF00FF"/>
                </a:solidFill>
                <a:latin typeface="Comic Sans MS"/>
              </a:rPr>
              <a:t>file server </a:t>
            </a:r>
            <a:r>
              <a:rPr lang="en-GB" sz="2400" dirty="0" smtClean="0">
                <a:solidFill>
                  <a:srgbClr val="3333CC"/>
                </a:solidFill>
                <a:latin typeface="Comic Sans MS"/>
              </a:rPr>
              <a:t>is used on a client/server network to provide </a:t>
            </a:r>
            <a:r>
              <a:rPr lang="en-GB" sz="2400" b="1" dirty="0" smtClean="0">
                <a:solidFill>
                  <a:srgbClr val="3333CC"/>
                </a:solidFill>
                <a:latin typeface="Comic Sans MS"/>
              </a:rPr>
              <a:t>centralised storage  for user’s data and programs. </a:t>
            </a:r>
            <a:endParaRPr lang="en-GB" sz="2400" b="1" dirty="0">
              <a:solidFill>
                <a:srgbClr val="3333CC"/>
              </a:solidFill>
              <a:latin typeface="Comic Sans MS"/>
            </a:endParaRPr>
          </a:p>
        </p:txBody>
      </p:sp>
      <p:sp>
        <p:nvSpPr>
          <p:cNvPr id="9" name="TextBox 8"/>
          <p:cNvSpPr txBox="1"/>
          <p:nvPr/>
        </p:nvSpPr>
        <p:spPr>
          <a:xfrm>
            <a:off x="304800" y="4365104"/>
            <a:ext cx="8587680" cy="1200329"/>
          </a:xfrm>
          <a:prstGeom prst="rect">
            <a:avLst/>
          </a:prstGeom>
          <a:noFill/>
        </p:spPr>
        <p:txBody>
          <a:bodyPr wrap="square" rtlCol="0">
            <a:spAutoFit/>
          </a:bodyPr>
          <a:lstStyle/>
          <a:p>
            <a:r>
              <a:rPr lang="en-GB" sz="2400" dirty="0" smtClean="0">
                <a:solidFill>
                  <a:srgbClr val="3333CC"/>
                </a:solidFill>
                <a:latin typeface="Comic Sans MS"/>
              </a:rPr>
              <a:t>Characteristics of a </a:t>
            </a:r>
            <a:r>
              <a:rPr lang="en-GB" sz="2400" b="1" dirty="0" smtClean="0">
                <a:solidFill>
                  <a:srgbClr val="FF00FF"/>
                </a:solidFill>
                <a:latin typeface="Comic Sans MS"/>
              </a:rPr>
              <a:t>file server </a:t>
            </a:r>
            <a:r>
              <a:rPr lang="en-GB" sz="2400" dirty="0" smtClean="0">
                <a:solidFill>
                  <a:srgbClr val="3333CC"/>
                </a:solidFill>
                <a:latin typeface="Comic Sans MS"/>
              </a:rPr>
              <a:t>include: large amount of </a:t>
            </a:r>
            <a:r>
              <a:rPr lang="en-GB" sz="2400" b="1" dirty="0" smtClean="0">
                <a:solidFill>
                  <a:srgbClr val="3333CC"/>
                </a:solidFill>
                <a:latin typeface="Comic Sans MS"/>
              </a:rPr>
              <a:t>RAM</a:t>
            </a:r>
            <a:r>
              <a:rPr lang="en-GB" sz="2400" dirty="0" smtClean="0">
                <a:solidFill>
                  <a:srgbClr val="3333CC"/>
                </a:solidFill>
                <a:latin typeface="Comic Sans MS"/>
              </a:rPr>
              <a:t> and </a:t>
            </a:r>
            <a:r>
              <a:rPr lang="en-GB" sz="2400" b="1" dirty="0" smtClean="0">
                <a:solidFill>
                  <a:srgbClr val="3333CC"/>
                </a:solidFill>
                <a:latin typeface="Comic Sans MS"/>
              </a:rPr>
              <a:t>backing storage </a:t>
            </a:r>
            <a:r>
              <a:rPr lang="en-GB" sz="2400" dirty="0" smtClean="0">
                <a:solidFill>
                  <a:srgbClr val="3333CC"/>
                </a:solidFill>
                <a:latin typeface="Comic Sans MS"/>
              </a:rPr>
              <a:t>and </a:t>
            </a:r>
            <a:r>
              <a:rPr lang="en-GB" sz="2400" b="1" dirty="0" smtClean="0">
                <a:solidFill>
                  <a:srgbClr val="3333CC"/>
                </a:solidFill>
                <a:latin typeface="Comic Sans MS"/>
              </a:rPr>
              <a:t>fast multiple processors </a:t>
            </a:r>
            <a:r>
              <a:rPr lang="en-GB" sz="2400" dirty="0" smtClean="0">
                <a:solidFill>
                  <a:srgbClr val="3333CC"/>
                </a:solidFill>
                <a:latin typeface="Comic Sans MS"/>
              </a:rPr>
              <a:t>– so that users can access it quickly.</a:t>
            </a:r>
            <a:endParaRPr lang="en-GB" sz="2400" dirty="0">
              <a:solidFill>
                <a:srgbClr val="3333CC"/>
              </a:solidFill>
              <a:latin typeface="Comic Sans MS"/>
            </a:endParaRPr>
          </a:p>
        </p:txBody>
      </p:sp>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603512089"/>
      </p:ext>
    </p:extLst>
  </p:cSld>
  <p:clrMapOvr>
    <a:masterClrMapping/>
  </p:clrMapOvr>
  <p:transition/>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 – Types of Server</a:t>
            </a:r>
            <a:br>
              <a:rPr lang="en-GB" dirty="0" smtClean="0"/>
            </a:br>
            <a:r>
              <a:rPr lang="en-GB" dirty="0" smtClean="0"/>
              <a:t>File Server Security</a:t>
            </a: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2467" y="1988840"/>
            <a:ext cx="2418415" cy="1944216"/>
          </a:xfrm>
          <a:prstGeom prst="rect">
            <a:avLst/>
          </a:prstGeom>
          <a:ln w="25400">
            <a:solidFill>
              <a:srgbClr val="D60093"/>
            </a:solidFill>
          </a:ln>
        </p:spPr>
      </p:pic>
      <p:sp>
        <p:nvSpPr>
          <p:cNvPr id="4" name="TextBox 3"/>
          <p:cNvSpPr txBox="1"/>
          <p:nvPr/>
        </p:nvSpPr>
        <p:spPr>
          <a:xfrm>
            <a:off x="574674" y="1772816"/>
            <a:ext cx="5221461" cy="3046988"/>
          </a:xfrm>
          <a:prstGeom prst="rect">
            <a:avLst/>
          </a:prstGeom>
          <a:noFill/>
        </p:spPr>
        <p:txBody>
          <a:bodyPr wrap="square" rtlCol="0">
            <a:spAutoFit/>
          </a:bodyPr>
          <a:lstStyle/>
          <a:p>
            <a:r>
              <a:rPr lang="en-GB" sz="2400" dirty="0" smtClean="0">
                <a:solidFill>
                  <a:srgbClr val="3333CC"/>
                </a:solidFill>
                <a:latin typeface="Comic Sans MS"/>
              </a:rPr>
              <a:t>Users on a network must identify themselves to the </a:t>
            </a:r>
            <a:r>
              <a:rPr lang="en-GB" sz="2400" b="1" dirty="0" smtClean="0">
                <a:solidFill>
                  <a:srgbClr val="D60093"/>
                </a:solidFill>
                <a:latin typeface="Comic Sans MS"/>
              </a:rPr>
              <a:t>file server </a:t>
            </a:r>
            <a:r>
              <a:rPr lang="en-GB" sz="2400" dirty="0" smtClean="0">
                <a:solidFill>
                  <a:srgbClr val="3333CC"/>
                </a:solidFill>
                <a:latin typeface="Comic Sans MS"/>
              </a:rPr>
              <a:t>by logging on, using their </a:t>
            </a:r>
            <a:r>
              <a:rPr lang="en-GB" sz="2400" b="1" dirty="0" smtClean="0">
                <a:solidFill>
                  <a:srgbClr val="D60093"/>
                </a:solidFill>
                <a:latin typeface="Comic Sans MS"/>
              </a:rPr>
              <a:t>identity (</a:t>
            </a:r>
            <a:r>
              <a:rPr lang="en-GB" sz="2400" b="1" dirty="0" err="1" smtClean="0">
                <a:solidFill>
                  <a:srgbClr val="D60093"/>
                </a:solidFill>
                <a:latin typeface="Comic Sans MS"/>
              </a:rPr>
              <a:t>usernane</a:t>
            </a:r>
            <a:r>
              <a:rPr lang="en-GB" sz="2400" b="1" dirty="0" smtClean="0">
                <a:solidFill>
                  <a:srgbClr val="D60093"/>
                </a:solidFill>
                <a:latin typeface="Comic Sans MS"/>
              </a:rPr>
              <a:t>) and password. </a:t>
            </a:r>
            <a:r>
              <a:rPr lang="en-GB" sz="2400" dirty="0" smtClean="0">
                <a:solidFill>
                  <a:srgbClr val="3333CC"/>
                </a:solidFill>
                <a:latin typeface="Comic Sans MS"/>
              </a:rPr>
              <a:t>Users must always remember to log off when they have finished using the network, to keep their user account secure.</a:t>
            </a:r>
            <a:endParaRPr lang="en-GB" sz="2400" b="1" dirty="0">
              <a:solidFill>
                <a:srgbClr val="D60093"/>
              </a:solidFill>
              <a:latin typeface="Comic Sans MS"/>
            </a:endParaRPr>
          </a:p>
        </p:txBody>
      </p:sp>
      <p:sp>
        <p:nvSpPr>
          <p:cNvPr id="10" name="TextBox 9"/>
          <p:cNvSpPr txBox="1"/>
          <p:nvPr/>
        </p:nvSpPr>
        <p:spPr>
          <a:xfrm>
            <a:off x="683568" y="4819804"/>
            <a:ext cx="7992888" cy="1200329"/>
          </a:xfrm>
          <a:prstGeom prst="rect">
            <a:avLst/>
          </a:prstGeom>
          <a:noFill/>
        </p:spPr>
        <p:txBody>
          <a:bodyPr wrap="square" rtlCol="0">
            <a:spAutoFit/>
          </a:bodyPr>
          <a:lstStyle/>
          <a:p>
            <a:r>
              <a:rPr lang="en-GB" sz="2400" dirty="0" smtClean="0">
                <a:solidFill>
                  <a:srgbClr val="3333CC"/>
                </a:solidFill>
                <a:latin typeface="Comic Sans MS"/>
              </a:rPr>
              <a:t>A </a:t>
            </a:r>
            <a:r>
              <a:rPr lang="en-GB" sz="2400" b="1" dirty="0" smtClean="0">
                <a:solidFill>
                  <a:srgbClr val="D60093"/>
                </a:solidFill>
                <a:latin typeface="Comic Sans MS"/>
              </a:rPr>
              <a:t>file server </a:t>
            </a:r>
            <a:r>
              <a:rPr lang="en-GB" sz="2400" dirty="0" smtClean="0">
                <a:solidFill>
                  <a:srgbClr val="3333CC"/>
                </a:solidFill>
                <a:latin typeface="Comic Sans MS"/>
              </a:rPr>
              <a:t>will have a battery power supply back-up in case of power cuts and usually a magnetic tape drive to keep </a:t>
            </a:r>
            <a:r>
              <a:rPr lang="en-GB" sz="2400" b="1" dirty="0" smtClean="0">
                <a:solidFill>
                  <a:srgbClr val="D60093"/>
                </a:solidFill>
                <a:latin typeface="Comic Sans MS"/>
              </a:rPr>
              <a:t>back up copy of users data and programs.</a:t>
            </a:r>
            <a:endParaRPr lang="en-GB" sz="2400" b="1" dirty="0">
              <a:solidFill>
                <a:srgbClr val="D60093"/>
              </a:solidFill>
              <a:latin typeface="Comic Sans MS"/>
            </a:endParaRPr>
          </a:p>
        </p:txBody>
      </p:sp>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015602882"/>
      </p:ext>
    </p:extLst>
  </p:cSld>
  <p:clrMapOvr>
    <a:masterClrMapping/>
  </p:clrMapOvr>
  <p:transition/>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 – Types of Server</a:t>
            </a:r>
            <a:br>
              <a:rPr lang="en-GB" dirty="0" smtClean="0"/>
            </a:br>
            <a:r>
              <a:rPr lang="en-GB" dirty="0" smtClean="0"/>
              <a:t>Printer Server</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844824"/>
            <a:ext cx="3005723" cy="2091482"/>
          </a:xfrm>
          <a:prstGeom prst="rect">
            <a:avLst/>
          </a:prstGeom>
          <a:ln w="25400">
            <a:solidFill>
              <a:srgbClr val="D60093"/>
            </a:solidFill>
          </a:ln>
        </p:spPr>
      </p:pic>
      <p:sp>
        <p:nvSpPr>
          <p:cNvPr id="9" name="TextBox 8"/>
          <p:cNvSpPr txBox="1"/>
          <p:nvPr/>
        </p:nvSpPr>
        <p:spPr>
          <a:xfrm>
            <a:off x="3779912" y="1988840"/>
            <a:ext cx="4989438" cy="1569660"/>
          </a:xfrm>
          <a:prstGeom prst="rect">
            <a:avLst/>
          </a:prstGeom>
          <a:noFill/>
        </p:spPr>
        <p:txBody>
          <a:bodyPr wrap="square" rtlCol="0">
            <a:spAutoFit/>
          </a:bodyPr>
          <a:lstStyle/>
          <a:p>
            <a:r>
              <a:rPr lang="en-GB" sz="2400" dirty="0" smtClean="0">
                <a:solidFill>
                  <a:srgbClr val="3333CC"/>
                </a:solidFill>
                <a:latin typeface="Comic Sans MS"/>
              </a:rPr>
              <a:t>A </a:t>
            </a:r>
            <a:r>
              <a:rPr lang="en-GB" sz="2400" b="1" dirty="0" smtClean="0">
                <a:solidFill>
                  <a:srgbClr val="D60093"/>
                </a:solidFill>
                <a:latin typeface="Comic Sans MS"/>
              </a:rPr>
              <a:t>printer server </a:t>
            </a:r>
            <a:r>
              <a:rPr lang="en-GB" sz="2400" dirty="0" smtClean="0">
                <a:solidFill>
                  <a:srgbClr val="3333CC"/>
                </a:solidFill>
                <a:latin typeface="Comic Sans MS"/>
              </a:rPr>
              <a:t>is used to allow all the </a:t>
            </a:r>
            <a:r>
              <a:rPr lang="en-GB" sz="2400" b="1" dirty="0" smtClean="0">
                <a:solidFill>
                  <a:srgbClr val="3333CC"/>
                </a:solidFill>
                <a:latin typeface="Comic Sans MS"/>
              </a:rPr>
              <a:t>clients (workstations) </a:t>
            </a:r>
            <a:r>
              <a:rPr lang="en-GB" sz="2400" dirty="0" smtClean="0">
                <a:solidFill>
                  <a:srgbClr val="3333CC"/>
                </a:solidFill>
                <a:latin typeface="Comic Sans MS"/>
              </a:rPr>
              <a:t>on a network access to printers controlled by the </a:t>
            </a:r>
            <a:r>
              <a:rPr lang="en-GB" sz="2400" b="1" dirty="0" smtClean="0">
                <a:solidFill>
                  <a:srgbClr val="D60093"/>
                </a:solidFill>
                <a:latin typeface="Comic Sans MS"/>
              </a:rPr>
              <a:t>printer server.</a:t>
            </a:r>
            <a:endParaRPr lang="en-GB" sz="2400" b="1" dirty="0">
              <a:solidFill>
                <a:srgbClr val="D60093"/>
              </a:solidFill>
              <a:latin typeface="Comic Sans MS"/>
            </a:endParaRPr>
          </a:p>
        </p:txBody>
      </p:sp>
      <p:sp>
        <p:nvSpPr>
          <p:cNvPr id="11" name="TextBox 10"/>
          <p:cNvSpPr txBox="1"/>
          <p:nvPr/>
        </p:nvSpPr>
        <p:spPr>
          <a:xfrm>
            <a:off x="844550" y="4158727"/>
            <a:ext cx="7653734" cy="1938992"/>
          </a:xfrm>
          <a:prstGeom prst="rect">
            <a:avLst/>
          </a:prstGeom>
          <a:noFill/>
        </p:spPr>
        <p:txBody>
          <a:bodyPr wrap="square" rtlCol="0">
            <a:spAutoFit/>
          </a:bodyPr>
          <a:lstStyle/>
          <a:p>
            <a:r>
              <a:rPr lang="en-GB" sz="2400" dirty="0" smtClean="0">
                <a:solidFill>
                  <a:srgbClr val="3333CC"/>
                </a:solidFill>
                <a:latin typeface="Comic Sans MS"/>
              </a:rPr>
              <a:t>The </a:t>
            </a:r>
            <a:r>
              <a:rPr lang="en-GB" sz="2400" b="1" dirty="0" smtClean="0">
                <a:solidFill>
                  <a:srgbClr val="D60093"/>
                </a:solidFill>
                <a:latin typeface="Comic Sans MS"/>
              </a:rPr>
              <a:t>printer server </a:t>
            </a:r>
            <a:r>
              <a:rPr lang="en-GB" sz="2400" dirty="0" smtClean="0">
                <a:solidFill>
                  <a:srgbClr val="3333CC"/>
                </a:solidFill>
                <a:latin typeface="Comic Sans MS"/>
              </a:rPr>
              <a:t>also provides a facility for </a:t>
            </a:r>
            <a:r>
              <a:rPr lang="en-GB" sz="2400" b="1" dirty="0" smtClean="0">
                <a:solidFill>
                  <a:srgbClr val="3333CC"/>
                </a:solidFill>
                <a:latin typeface="Comic Sans MS"/>
              </a:rPr>
              <a:t>queuing up printing requests so that they are printed out in turn.</a:t>
            </a:r>
            <a:r>
              <a:rPr lang="en-GB" sz="2400" dirty="0" smtClean="0">
                <a:solidFill>
                  <a:srgbClr val="3333CC"/>
                </a:solidFill>
                <a:latin typeface="Comic Sans MS"/>
              </a:rPr>
              <a:t>  </a:t>
            </a:r>
            <a:r>
              <a:rPr lang="en-GB" sz="2400" b="1" dirty="0" smtClean="0">
                <a:solidFill>
                  <a:srgbClr val="D60093"/>
                </a:solidFill>
                <a:latin typeface="Comic Sans MS"/>
              </a:rPr>
              <a:t>It will have its own processor and enough RAM to hold print jobs which are sent to it.</a:t>
            </a:r>
            <a:endParaRPr lang="en-GB" sz="2400" b="1" dirty="0">
              <a:solidFill>
                <a:srgbClr val="D60093"/>
              </a:solidFill>
              <a:latin typeface="Comic Sans MS"/>
            </a:endParaRPr>
          </a:p>
        </p:txBody>
      </p:sp>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824269358"/>
      </p:ext>
    </p:extLst>
  </p:cSld>
  <p:clrMapOvr>
    <a:masterClrMapping/>
  </p:clrMapOvr>
  <p:transition/>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14852" y="101149"/>
            <a:ext cx="7772400" cy="1440160"/>
          </a:xfrm>
          <a:ln>
            <a:solidFill>
              <a:schemeClr val="accent2"/>
            </a:solidFill>
            <a:miter lim="800000"/>
            <a:headEnd/>
            <a:tailEnd/>
          </a:ln>
        </p:spPr>
        <p:txBody>
          <a:bodyPr/>
          <a:lstStyle/>
          <a:p>
            <a:r>
              <a:rPr lang="en-GB" dirty="0" smtClean="0"/>
              <a:t>Networks – Types of Server</a:t>
            </a:r>
            <a:br>
              <a:rPr lang="en-GB" dirty="0" smtClean="0"/>
            </a:br>
            <a:r>
              <a:rPr lang="en-GB" dirty="0" smtClean="0"/>
              <a:t>Web Server</a:t>
            </a:r>
            <a:endParaRPr lang="en-GB" dirty="0"/>
          </a:p>
        </p:txBody>
      </p:sp>
      <p:sp>
        <p:nvSpPr>
          <p:cNvPr id="9" name="TextBox 8"/>
          <p:cNvSpPr txBox="1"/>
          <p:nvPr/>
        </p:nvSpPr>
        <p:spPr>
          <a:xfrm>
            <a:off x="107504" y="1541309"/>
            <a:ext cx="8568952" cy="4247317"/>
          </a:xfrm>
          <a:prstGeom prst="rect">
            <a:avLst/>
          </a:prstGeom>
          <a:noFill/>
        </p:spPr>
        <p:txBody>
          <a:bodyPr wrap="square" rtlCol="0">
            <a:spAutoFit/>
          </a:bodyPr>
          <a:lstStyle/>
          <a:p>
            <a:r>
              <a:rPr lang="en-GB" dirty="0">
                <a:solidFill>
                  <a:srgbClr val="3F1CD4"/>
                </a:solidFill>
                <a:latin typeface="Comic Sans MS"/>
              </a:rPr>
              <a:t>The term </a:t>
            </a:r>
            <a:r>
              <a:rPr lang="en-GB" b="1" dirty="0">
                <a:solidFill>
                  <a:srgbClr val="3F1CD4"/>
                </a:solidFill>
                <a:latin typeface="Comic Sans MS"/>
              </a:rPr>
              <a:t>web server </a:t>
            </a:r>
            <a:r>
              <a:rPr lang="en-GB" dirty="0">
                <a:solidFill>
                  <a:srgbClr val="3F1CD4"/>
                </a:solidFill>
                <a:latin typeface="Comic Sans MS"/>
              </a:rPr>
              <a:t>can refer to either the hardware (the computer) or the software (the computer application) that helps to deliver web content that can be accessed through the Internet</a:t>
            </a:r>
            <a:r>
              <a:rPr lang="en-GB" dirty="0" smtClean="0">
                <a:solidFill>
                  <a:srgbClr val="3F1CD4"/>
                </a:solidFill>
                <a:latin typeface="Comic Sans MS"/>
              </a:rPr>
              <a:t>.  The </a:t>
            </a:r>
            <a:r>
              <a:rPr lang="en-GB" dirty="0">
                <a:solidFill>
                  <a:srgbClr val="3F1CD4"/>
                </a:solidFill>
                <a:latin typeface="Comic Sans MS"/>
              </a:rPr>
              <a:t>most common use of </a:t>
            </a:r>
            <a:r>
              <a:rPr lang="en-GB" b="1" dirty="0">
                <a:solidFill>
                  <a:srgbClr val="990099"/>
                </a:solidFill>
                <a:latin typeface="Comic Sans MS"/>
              </a:rPr>
              <a:t>web servers </a:t>
            </a:r>
            <a:r>
              <a:rPr lang="en-GB" dirty="0">
                <a:solidFill>
                  <a:srgbClr val="3F1CD4"/>
                </a:solidFill>
                <a:latin typeface="Comic Sans MS"/>
              </a:rPr>
              <a:t>is to host websites, but there are other uses such as gaming, data storage or running enterprise applications.</a:t>
            </a:r>
          </a:p>
          <a:p>
            <a:r>
              <a:rPr lang="en-GB" dirty="0">
                <a:solidFill>
                  <a:srgbClr val="3F1CD4"/>
                </a:solidFill>
                <a:latin typeface="Comic Sans MS"/>
              </a:rPr>
              <a:t>A </a:t>
            </a:r>
            <a:r>
              <a:rPr lang="en-GB" b="1" dirty="0">
                <a:solidFill>
                  <a:srgbClr val="990099"/>
                </a:solidFill>
                <a:latin typeface="Comic Sans MS"/>
              </a:rPr>
              <a:t>web server </a:t>
            </a:r>
            <a:r>
              <a:rPr lang="en-GB" dirty="0">
                <a:solidFill>
                  <a:srgbClr val="3F1CD4"/>
                </a:solidFill>
                <a:latin typeface="Comic Sans MS"/>
              </a:rPr>
              <a:t>is used to provide web pages requested by clients (computers), using the Hypertext Transfer Protocol (HTTP). This means delivery of HTML documents and any additional content that may be included by a document, such as images, style sheets and scripts.</a:t>
            </a:r>
          </a:p>
          <a:p>
            <a:r>
              <a:rPr lang="en-GB" dirty="0">
                <a:solidFill>
                  <a:srgbClr val="3F1CD4"/>
                </a:solidFill>
                <a:latin typeface="Comic Sans MS"/>
              </a:rPr>
              <a:t>A web browser or web crawler, initiates communication by making a request for a specific resource using HTTP and the server responds with the content of that resource or an error message if unable to do so. </a:t>
            </a:r>
          </a:p>
          <a:p>
            <a:r>
              <a:rPr lang="en-GB" dirty="0">
                <a:solidFill>
                  <a:srgbClr val="3F1CD4"/>
                </a:solidFill>
                <a:latin typeface="Comic Sans MS"/>
              </a:rPr>
              <a:t>While the primary function is to serve content, a full implementation of HTTP also includes ways of receiving content from clients. This feature is used for submitting web forms, including uploading of files.</a:t>
            </a:r>
          </a:p>
        </p:txBody>
      </p:sp>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pic>
        <p:nvPicPr>
          <p:cNvPr id="2" name="Picture 1"/>
          <p:cNvPicPr>
            <a:picLocks noChangeAspect="1"/>
          </p:cNvPicPr>
          <p:nvPr/>
        </p:nvPicPr>
        <p:blipFill>
          <a:blip r:embed="rId4"/>
          <a:stretch>
            <a:fillRect/>
          </a:stretch>
        </p:blipFill>
        <p:spPr>
          <a:xfrm>
            <a:off x="6444208" y="5504702"/>
            <a:ext cx="1403648" cy="1341949"/>
          </a:xfrm>
          <a:prstGeom prst="rect">
            <a:avLst/>
          </a:prstGeom>
        </p:spPr>
      </p:pic>
    </p:spTree>
    <p:extLst>
      <p:ext uri="{BB962C8B-B14F-4D97-AF65-F5344CB8AC3E}">
        <p14:creationId xmlns:p14="http://schemas.microsoft.com/office/powerpoint/2010/main" val="2047317580"/>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646331"/>
          </a:xfrm>
          <a:prstGeom prst="rect">
            <a:avLst/>
          </a:prstGeom>
          <a:noFill/>
        </p:spPr>
        <p:txBody>
          <a:bodyPr wrap="square" rtlCol="0">
            <a:spAutoFit/>
          </a:bodyPr>
          <a:lstStyle/>
          <a:p>
            <a:r>
              <a:rPr lang="en-GB" b="1" dirty="0">
                <a:solidFill>
                  <a:prstClr val="white"/>
                </a:solidFill>
              </a:rPr>
              <a:t>Q</a:t>
            </a:r>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273667890"/>
      </p:ext>
    </p:extLst>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 – Hub</a:t>
            </a:r>
            <a:endParaRPr lang="en-GB" dirty="0"/>
          </a:p>
        </p:txBody>
      </p:sp>
      <p:sp>
        <p:nvSpPr>
          <p:cNvPr id="9" name="TextBox 8"/>
          <p:cNvSpPr txBox="1"/>
          <p:nvPr/>
        </p:nvSpPr>
        <p:spPr>
          <a:xfrm>
            <a:off x="3789244" y="2724615"/>
            <a:ext cx="4989438" cy="1200329"/>
          </a:xfrm>
          <a:prstGeom prst="rect">
            <a:avLst/>
          </a:prstGeom>
          <a:noFill/>
        </p:spPr>
        <p:txBody>
          <a:bodyPr wrap="square" rtlCol="0">
            <a:spAutoFit/>
          </a:bodyPr>
          <a:lstStyle/>
          <a:p>
            <a:r>
              <a:rPr lang="en-GB" sz="2400" b="1" dirty="0">
                <a:solidFill>
                  <a:srgbClr val="3F1CD4"/>
                </a:solidFill>
                <a:latin typeface="Comic Sans MS"/>
              </a:rPr>
              <a:t>In a </a:t>
            </a:r>
            <a:r>
              <a:rPr lang="en-GB" sz="2400" b="1" dirty="0">
                <a:solidFill>
                  <a:srgbClr val="990099"/>
                </a:solidFill>
                <a:latin typeface="Comic Sans MS"/>
              </a:rPr>
              <a:t>peer-to-peer network, </a:t>
            </a:r>
            <a:r>
              <a:rPr lang="en-GB" sz="2400" b="1" dirty="0">
                <a:solidFill>
                  <a:srgbClr val="3F1CD4"/>
                </a:solidFill>
                <a:latin typeface="Comic Sans MS"/>
              </a:rPr>
              <a:t>the computers use a </a:t>
            </a:r>
            <a:r>
              <a:rPr lang="en-GB" sz="2400" b="1" dirty="0">
                <a:solidFill>
                  <a:srgbClr val="990099"/>
                </a:solidFill>
                <a:latin typeface="Comic Sans MS"/>
              </a:rPr>
              <a:t>hub</a:t>
            </a:r>
            <a:r>
              <a:rPr lang="en-GB" sz="2400" b="1" dirty="0">
                <a:solidFill>
                  <a:srgbClr val="3F1CD4"/>
                </a:solidFill>
                <a:latin typeface="Comic Sans MS"/>
              </a:rPr>
              <a:t> to connect to available printers. </a:t>
            </a:r>
          </a:p>
        </p:txBody>
      </p:sp>
      <p:sp>
        <p:nvSpPr>
          <p:cNvPr id="7" name="Action Button: Home 6">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pic>
        <p:nvPicPr>
          <p:cNvPr id="2" name="Picture 1"/>
          <p:cNvPicPr>
            <a:picLocks noChangeAspect="1"/>
          </p:cNvPicPr>
          <p:nvPr/>
        </p:nvPicPr>
        <p:blipFill>
          <a:blip r:embed="rId3"/>
          <a:stretch>
            <a:fillRect/>
          </a:stretch>
        </p:blipFill>
        <p:spPr>
          <a:xfrm>
            <a:off x="381000" y="1968202"/>
            <a:ext cx="3048264" cy="2286198"/>
          </a:xfrm>
          <a:prstGeom prst="rect">
            <a:avLst/>
          </a:prstGeom>
        </p:spPr>
      </p:pic>
    </p:spTree>
    <p:extLst>
      <p:ext uri="{BB962C8B-B14F-4D97-AF65-F5344CB8AC3E}">
        <p14:creationId xmlns:p14="http://schemas.microsoft.com/office/powerpoint/2010/main" val="3856314667"/>
      </p:ext>
    </p:extLst>
  </p:cSld>
  <p:clrMapOvr>
    <a:masterClrMapping/>
  </p:clrMapOvr>
  <p:transition/>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6150" y="188640"/>
            <a:ext cx="7772400" cy="1440160"/>
          </a:xfrm>
          <a:ln>
            <a:solidFill>
              <a:schemeClr val="accent2"/>
            </a:solidFill>
            <a:miter lim="800000"/>
            <a:headEnd/>
            <a:tailEnd/>
          </a:ln>
        </p:spPr>
        <p:txBody>
          <a:bodyPr/>
          <a:lstStyle/>
          <a:p>
            <a:r>
              <a:rPr lang="en-GB" dirty="0" smtClean="0"/>
              <a:t>Networks – Bandwidth</a:t>
            </a:r>
            <a:endParaRPr lang="en-GB" dirty="0"/>
          </a:p>
        </p:txBody>
      </p:sp>
      <p:sp>
        <p:nvSpPr>
          <p:cNvPr id="7" name="Action Button: Home 6">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2" name="TextBox 1"/>
          <p:cNvSpPr txBox="1"/>
          <p:nvPr/>
        </p:nvSpPr>
        <p:spPr>
          <a:xfrm>
            <a:off x="950486" y="1988840"/>
            <a:ext cx="4680520" cy="3139321"/>
          </a:xfrm>
          <a:prstGeom prst="rect">
            <a:avLst/>
          </a:prstGeom>
          <a:noFill/>
        </p:spPr>
        <p:txBody>
          <a:bodyPr wrap="square" rtlCol="0">
            <a:spAutoFit/>
          </a:bodyPr>
          <a:lstStyle/>
          <a:p>
            <a:r>
              <a:rPr lang="en-GB" sz="2200" b="1" dirty="0">
                <a:solidFill>
                  <a:srgbClr val="990099"/>
                </a:solidFill>
                <a:latin typeface="+mj-lt"/>
              </a:rPr>
              <a:t>Bandwidth</a:t>
            </a:r>
            <a:r>
              <a:rPr lang="en-GB" sz="2200" dirty="0">
                <a:latin typeface="+mj-lt"/>
              </a:rPr>
              <a:t> is the measure of the amount of data which can be carried by the communication channel at any one time on both LANs and WANs. </a:t>
            </a:r>
            <a:endParaRPr lang="en-GB" sz="2200" dirty="0" smtClean="0">
              <a:latin typeface="+mj-lt"/>
            </a:endParaRPr>
          </a:p>
          <a:p>
            <a:endParaRPr lang="en-GB" sz="2200" dirty="0">
              <a:latin typeface="+mj-lt"/>
            </a:endParaRPr>
          </a:p>
          <a:p>
            <a:r>
              <a:rPr lang="en-GB" sz="2200" b="1" dirty="0">
                <a:solidFill>
                  <a:srgbClr val="990099"/>
                </a:solidFill>
                <a:latin typeface="+mj-lt"/>
              </a:rPr>
              <a:t>Bandwidth</a:t>
            </a:r>
            <a:r>
              <a:rPr lang="en-GB" sz="2200" dirty="0">
                <a:latin typeface="+mj-lt"/>
              </a:rPr>
              <a:t> is measured in either Megabits per second (Mbps) or Gigabits per second (</a:t>
            </a:r>
            <a:r>
              <a:rPr lang="en-GB" sz="2200" dirty="0" err="1">
                <a:latin typeface="+mj-lt"/>
              </a:rPr>
              <a:t>Gbps</a:t>
            </a:r>
            <a:r>
              <a:rPr lang="en-GB" sz="2200" dirty="0">
                <a:latin typeface="+mj-lt"/>
              </a:rPr>
              <a:t>).</a:t>
            </a:r>
          </a:p>
        </p:txBody>
      </p:sp>
      <p:pic>
        <p:nvPicPr>
          <p:cNvPr id="3" name="Picture 2"/>
          <p:cNvPicPr>
            <a:picLocks noChangeAspect="1"/>
          </p:cNvPicPr>
          <p:nvPr/>
        </p:nvPicPr>
        <p:blipFill>
          <a:blip r:embed="rId3"/>
          <a:stretch>
            <a:fillRect/>
          </a:stretch>
        </p:blipFill>
        <p:spPr>
          <a:xfrm>
            <a:off x="5940152" y="2636912"/>
            <a:ext cx="1975275" cy="1475360"/>
          </a:xfrm>
          <a:prstGeom prst="rect">
            <a:avLst/>
          </a:prstGeom>
          <a:ln w="25400">
            <a:solidFill>
              <a:srgbClr val="D60093"/>
            </a:solidFill>
          </a:ln>
        </p:spPr>
      </p:pic>
    </p:spTree>
    <p:extLst>
      <p:ext uri="{BB962C8B-B14F-4D97-AF65-F5344CB8AC3E}">
        <p14:creationId xmlns:p14="http://schemas.microsoft.com/office/powerpoint/2010/main" val="2304294064"/>
      </p:ext>
    </p:extLst>
  </p:cSld>
  <p:clrMapOvr>
    <a:masterClrMapping/>
  </p:clrMapOvr>
  <p:transition/>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96758" y="188640"/>
            <a:ext cx="7772400" cy="936104"/>
          </a:xfrm>
          <a:ln>
            <a:solidFill>
              <a:schemeClr val="tx1"/>
            </a:solidFill>
            <a:miter lim="800000"/>
            <a:headEnd/>
            <a:tailEnd/>
          </a:ln>
        </p:spPr>
        <p:txBody>
          <a:bodyPr/>
          <a:lstStyle/>
          <a:p>
            <a:r>
              <a:rPr lang="en-US" dirty="0" smtClean="0"/>
              <a:t>PERIPHERALS</a:t>
            </a:r>
            <a:endParaRPr lang="en-US" dirty="0"/>
          </a:p>
        </p:txBody>
      </p:sp>
      <p:sp>
        <p:nvSpPr>
          <p:cNvPr id="9228"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3" name="AutoShape 2" descr="data:image/jpg;base64,/9j/4AAQSkZJRgABAQAAAQABAAD/2wBDAAkGBwgHBgkIBwgKCgkLDRYPDQwMDRsUFRAWIB0iIiAdHx8kKDQsJCYxJx8fLT0tMTU3Ojo6Iys/RD84QzQ5Ojf/2wBDAQoKCg0MDRoPDxo3JR8lNzc3Nzc3Nzc3Nzc3Nzc3Nzc3Nzc3Nzc3Nzc3Nzc3Nzc3Nzc3Nzc3Nzc3Nzc3Nzc3Nzf/wAARCABIAIcDASIAAhEBAxEB/8QAHAAAAQQDAQAAAAAAAAAAAAAABAACAwYBBQcI/8QAPxAAAgEDAQQGBwUFCQEAAAAAAQIDAAQRBQYSITETIkFRYXEHFDKBkaGxI0JyssEzNENS0RckU2KCkqKz4fD/xAAXAQEBAQEAAAAAAAAAAAAAAAABAAID/8QAGxEBAQEBAQEBAQAAAAAAAAAAAAERMRIhAkH/2gAMAwEAAhEDEQA/ACbi6cqQr7o7+2tZK7kndck95FbptPs4Yt+6nljAUsSYxjA5nJblQ+qaxomkM0d1HbmRYVlVFVy7qQCuCGK8Qc864z9W8bsgO00nVLxOkt1DKT2uqn4E5oqHSLrTX6XUtLW4QnGJXYDP+kiq7d7Z6UhVrXSpZVZQW6WTcKnuA62fM/ChpNuJzcQPplnFaKqtvpIFlDkcc8hw48vCqeqNi9ra6Zc89nZIm74LxgPgwNB3GilWZx/dYR2SyByPM4H0rn2p7VbQy3kdzb6hcQuVyfV26JQc44BcAcKIuNp9q0sYl1HXnltbsbhiNysrFTwIYDO6cHk2DT5tWxdYrHTjC88u0GlRxxnrCW6Ctw7ABxNBR7RbMQyBDJcTAHi6RHdHxwflVGF2sUSiNELABd1CpYnlyBz8qFlkleRjLE8ZwuBICCRx48qfI9OyaJe6PrErxaSBcyxp0jR9GVIXIGetjtI+NbhdZ06ydre40eRHAGd0kEd3bXBrO/u7CbprK5nt5MY34ZShx3ZGKfcand3d4bu7up5blsBpncljgADjz5AVT85w+tdpudobVnAtLSVc/wCLIB+n1qWR9aFuLiLTVki/milEuP8AaTWjm272KS3Mh0+63v5Nw5/PihP7QtjzGRDo98ZOeWhQj/srP1a2se0l6jgqioR3A5FbFdsNQlTo3MJB4EtHmqtaek3Z8xOp0kLg4AFqjEjvzvA08+kXZ4x5i0q5WQcyYIiv5qfp+LjIt2LT1mPULCVcZ3EcBseRA4+HOgF1SYDryAL2kgULabT6Y8sIiaNJZG3UQ2wyTjPfjspX+3ehWs8ltfAi5j4HctlwMjPHA8e+s9PG0ttVVuHTK5HHAIPClVEl9KNum9u6KhUcsuM/lpVeafUUeaeSeZHnkaWQ5O87Fj2Hn76ElffUk4z0ZA4AUmkzJH7/AKDzqJmBjI5ZUju/StyOSaCaW2eCW3keKRXBV0YqR1ewimyOS0RJyd1/0qN26kX4h+U1hmyIj/kf9K0ksjEqnl+tRXKv0ETbp3elXjjhzpFuqvl+prM87mGGEn7MSqceOap1Xg71vowFa9eAK38HJZePdvj6UPLKsjuyXM0+cdeYYOePDmfrUkk7RzuBdCLdkI3lzleP4qhuJWlkLPcm4IAG+QR38ONN6IaWppemnlTCeBqWoJZizbgJ40oJQu+G7VI99Ck5lFZU1JJatgv5ii1koCA8WoiMnB7uFSb3VpSYowGb2s8/CteLmVJkdJXVwpG8rEH41NfvlVHnQ1xJbs8YtoZIwI8P0kocse8dUY8uNEKInKtSqMN1W86VIGOjh1BBJzjFYPs4Ge0cM1ettdgNW0EtcNGs9oHLeswqSAOPtL2e/h4mqayEjl97mOPy7KyQhOYoj4r9KwThYj4P9KeUPq6nuZPrimspEcP4mH/GlET1VpjMCY8dki5+NPI6inzqIjqse6VfpVOijriRhey7rxriU43hnHE//cqjkZizFmjY8OKLgdvgKde/v84+z9v71Rvwz1VXl7Pvrd7QYTTW9k+VZNYb2T5UJrv4lOXhnA7DTc9enL2+VCYi+9mp4uI7M5FRjAU7tT2ah5o0P3pFHzqIy6OR8aDzhyuByBz210fRvRxe7TwTTafe20AiIBEysQxPcRy5fOh9b9E20ej6fd6hO+nSwW0TSyNHcNvbqjJwCgonC5+ozGc8iaVJP2YB76VaD1zo2uQakghmAjuMYKHk3l/Sq5tV6MNH1nfuNPA068OTvRL9mx8V7Pdj31XfWiDkAhgeBzVn0La9kKwarkpyWccSPxd/nR0uMbUbGa5s8ZFvbMtbZ6tzDl0ODnu5/PwquNuSCMIwP2/yIIr14rQ3duCpjlhkHgysP1qhbV+ijR9YLXGmu+m3Z4gxcYz5r2e74UYnn8JmBT40PKuIZz3Mh+tWzaXYbaTZsO11aG4tAc+sQLvL5nHL3gVU5ZAYp1bKllXAPA5BqnUJ1D9+myU4sOBHgKhxgNwA5cu3nU1wZJJDLu5RsYLDhy7/AP2omHVbq44jl763u1n+I6fbp0k8aMODOFI8zTOQJo7R7K6u7yFreBmRZFZnPVXAIPM1YlrXY+zul3Utd1e8cPnzpk+wkLjiJI8YGYyOOB5VcLeVUjDFjy9lcnFO9dibgcjzp8wqHJsPAJE3HmjjU9cEAlx59lBSbHTxuphuFHXJO8MkDPDHefhXSukiYe0KGkliY9ZSPHdzVfzDqtabJqujIEsbqdEByQJWAJ7zU20O1uu3GgXtnPcyvHNEUcFs9U8+fhW9CWrn21HnkVE0UAZgVOOXEc6MxOOjio3ePlSrp9xs7pNyxZraAMeP7MD6UqMGN+pDNkjFZkQd1KlURmkaxf6TJm1cGInLRP7J/ofEV0HRdobPVVCq3RXGOMLnj7j2ilSqTbMAwIIyDVO2l9GuzuvBnNqLO4PHpbYBcnxXkaVKpOYa96Kde0hml00evQD71sd2THih5+7NVGTRNUuMx+qBGVsOzxGNvIjhSpVnPqGWGzLxOpmiaVx/MMge7lVptbVoEA6PHlSpV0gFqWHLh4VIPtB11B86VKlJEiVTlFANS7itzVaVKlMizMihkjUYPOpEhkU9ZaVKjEkaOMgAwqT+EUqVKlP/2Q==">
            <a:hlinkClick r:id="rId2"/>
          </p:cNvPr>
          <p:cNvSpPr>
            <a:spLocks noChangeAspect="1" noChangeArrowheads="1"/>
          </p:cNvSpPr>
          <p:nvPr/>
        </p:nvSpPr>
        <p:spPr bwMode="auto">
          <a:xfrm>
            <a:off x="77788" y="-360363"/>
            <a:ext cx="1285875" cy="685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3333CC"/>
              </a:solidFill>
            </a:endParaRPr>
          </a:p>
        </p:txBody>
      </p:sp>
      <p:sp>
        <p:nvSpPr>
          <p:cNvPr id="6" name="AutoShape 4" descr="data:image/jpg;base64,/9j/4AAQSkZJRgABAQAAAQABAAD/2wBDAAkGBwgHBgkIBwgKCgkLDRYPDQwMDRsUFRAWIB0iIiAdHx8kKDQsJCYxJx8fLT0tMTU3Ojo6Iys/RD84QzQ5Ojf/2wBDAQoKCg0MDRoPDxo3JR8lNzc3Nzc3Nzc3Nzc3Nzc3Nzc3Nzc3Nzc3Nzc3Nzc3Nzc3Nzc3Nzc3Nzc3Nzc3Nzc3Nzf/wAARCABIAIcDASIAAhEBAxEB/8QAHAAAAQQDAQAAAAAAAAAAAAAABAACAwYBBQcI/8QAPxAAAgEDAQQGBwUFCQEAAAAAAQIDAAQRBQYSITETIkFRYXEHFDKBkaGxI0JyssEzNENS0RckU2KCkqKz4fD/xAAXAQEBAQEAAAAAAAAAAAAAAAABAAID/8QAGxEBAQEBAQEBAQAAAAAAAAAAAAERMRIhAkH/2gAMAwEAAhEDEQA/ACbi6cqQr7o7+2tZK7kndck95FbptPs4Yt+6nljAUsSYxjA5nJblQ+qaxomkM0d1HbmRYVlVFVy7qQCuCGK8Qc864z9W8bsgO00nVLxOkt1DKT2uqn4E5oqHSLrTX6XUtLW4QnGJXYDP+kiq7d7Z6UhVrXSpZVZQW6WTcKnuA62fM/ChpNuJzcQPplnFaKqtvpIFlDkcc8hw48vCqeqNi9ra6Zc89nZIm74LxgPgwNB3GilWZx/dYR2SyByPM4H0rn2p7VbQy3kdzb6hcQuVyfV26JQc44BcAcKIuNp9q0sYl1HXnltbsbhiNysrFTwIYDO6cHk2DT5tWxdYrHTjC88u0GlRxxnrCW6Ctw7ABxNBR7RbMQyBDJcTAHi6RHdHxwflVGF2sUSiNELABd1CpYnlyBz8qFlkleRjLE8ZwuBICCRx48qfI9OyaJe6PrErxaSBcyxp0jR9GVIXIGetjtI+NbhdZ06ydre40eRHAGd0kEd3bXBrO/u7CbprK5nt5MY34ZShx3ZGKfcand3d4bu7up5blsBpncljgADjz5AVT85w+tdpudobVnAtLSVc/wCLIB+n1qWR9aFuLiLTVki/milEuP8AaTWjm272KS3Mh0+63v5Nw5/PihP7QtjzGRDo98ZOeWhQj/srP1a2se0l6jgqioR3A5FbFdsNQlTo3MJB4EtHmqtaek3Z8xOp0kLg4AFqjEjvzvA08+kXZ4x5i0q5WQcyYIiv5qfp+LjIt2LT1mPULCVcZ3EcBseRA4+HOgF1SYDryAL2kgULabT6Y8sIiaNJZG3UQ2wyTjPfjspX+3ehWs8ltfAi5j4HctlwMjPHA8e+s9PG0ttVVuHTK5HHAIPClVEl9KNum9u6KhUcsuM/lpVeafUUeaeSeZHnkaWQ5O87Fj2Hn76ElffUk4z0ZA4AUmkzJH7/AKDzqJmBjI5ZUju/StyOSaCaW2eCW3keKRXBV0YqR1ewimyOS0RJyd1/0qN26kX4h+U1hmyIj/kf9K0ksjEqnl+tRXKv0ETbp3elXjjhzpFuqvl+prM87mGGEn7MSqceOap1Xg71vowFa9eAK38HJZePdvj6UPLKsjuyXM0+cdeYYOePDmfrUkk7RzuBdCLdkI3lzleP4qhuJWlkLPcm4IAG+QR38ONN6IaWppemnlTCeBqWoJZizbgJ40oJQu+G7VI99Ck5lFZU1JJatgv5ii1koCA8WoiMnB7uFSb3VpSYowGb2s8/CteLmVJkdJXVwpG8rEH41NfvlVHnQ1xJbs8YtoZIwI8P0kocse8dUY8uNEKInKtSqMN1W86VIGOjh1BBJzjFYPs4Ge0cM1ettdgNW0EtcNGs9oHLeswqSAOPtL2e/h4mqayEjl97mOPy7KyQhOYoj4r9KwThYj4P9KeUPq6nuZPrimspEcP4mH/GlET1VpjMCY8dki5+NPI6inzqIjqse6VfpVOijriRhey7rxriU43hnHE//cqjkZizFmjY8OKLgdvgKde/v84+z9v71Rvwz1VXl7Pvrd7QYTTW9k+VZNYb2T5UJrv4lOXhnA7DTc9enL2+VCYi+9mp4uI7M5FRjAU7tT2ah5o0P3pFHzqIy6OR8aDzhyuByBz210fRvRxe7TwTTafe20AiIBEysQxPcRy5fOh9b9E20ej6fd6hO+nSwW0TSyNHcNvbqjJwCgonC5+ozGc8iaVJP2YB76VaD1zo2uQakghmAjuMYKHk3l/Sq5tV6MNH1nfuNPA068OTvRL9mx8V7Pdj31XfWiDkAhgeBzVn0La9kKwarkpyWccSPxd/nR0uMbUbGa5s8ZFvbMtbZ6tzDl0ODnu5/PwquNuSCMIwP2/yIIr14rQ3duCpjlhkHgysP1qhbV+ijR9YLXGmu+m3Z4gxcYz5r2e74UYnn8JmBT40PKuIZz3Mh+tWzaXYbaTZsO11aG4tAc+sQLvL5nHL3gVU5ZAYp1bKllXAPA5BqnUJ1D9+myU4sOBHgKhxgNwA5cu3nU1wZJJDLu5RsYLDhy7/AP2omHVbq44jl763u1n+I6fbp0k8aMODOFI8zTOQJo7R7K6u7yFreBmRZFZnPVXAIPM1YlrXY+zul3Utd1e8cPnzpk+wkLjiJI8YGYyOOB5VcLeVUjDFjy9lcnFO9dibgcjzp8wqHJsPAJE3HmjjU9cEAlx59lBSbHTxuphuFHXJO8MkDPDHefhXSukiYe0KGkliY9ZSPHdzVfzDqtabJqujIEsbqdEByQJWAJ7zU20O1uu3GgXtnPcyvHNEUcFs9U8+fhW9CWrn21HnkVE0UAZgVOOXEc6MxOOjio3ePlSrp9xs7pNyxZraAMeP7MD6UqMGN+pDNkjFZkQd1KlURmkaxf6TJm1cGInLRP7J/ofEV0HRdobPVVCq3RXGOMLnj7j2ilSqTbMAwIIyDVO2l9GuzuvBnNqLO4PHpbYBcnxXkaVKpOYa96Kde0hml00evQD71sd2THih5+7NVGTRNUuMx+qBGVsOzxGNvIjhSpVnPqGWGzLxOpmiaVx/MMge7lVptbVoEA6PHlSpV0gFqWHLh4VIPtB11B86VKlJEiVTlFANS7itzVaVKlMizMihkjUYPOpEhkU9ZaVKjEkaOMgAwqT+EUqVKlP/2Q==">
            <a:hlinkClick r:id="rId2"/>
          </p:cNvPr>
          <p:cNvSpPr>
            <a:spLocks noChangeAspect="1" noChangeArrowheads="1"/>
          </p:cNvSpPr>
          <p:nvPr/>
        </p:nvSpPr>
        <p:spPr bwMode="auto">
          <a:xfrm>
            <a:off x="230188" y="-207963"/>
            <a:ext cx="1285875" cy="685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3333CC"/>
              </a:solidFill>
            </a:endParaRPr>
          </a:p>
        </p:txBody>
      </p:sp>
      <p:sp>
        <p:nvSpPr>
          <p:cNvPr id="4" name="TextBox 3"/>
          <p:cNvSpPr txBox="1"/>
          <p:nvPr/>
        </p:nvSpPr>
        <p:spPr>
          <a:xfrm>
            <a:off x="720725" y="1700808"/>
            <a:ext cx="8171755" cy="2308324"/>
          </a:xfrm>
          <a:prstGeom prst="rect">
            <a:avLst/>
          </a:prstGeom>
          <a:noFill/>
        </p:spPr>
        <p:txBody>
          <a:bodyPr wrap="square" rtlCol="0">
            <a:spAutoFit/>
          </a:bodyPr>
          <a:lstStyle/>
          <a:p>
            <a:r>
              <a:rPr lang="en-GB" sz="2400" dirty="0" smtClean="0">
                <a:solidFill>
                  <a:srgbClr val="3333CC"/>
                </a:solidFill>
                <a:latin typeface="Comic Sans MS"/>
              </a:rPr>
              <a:t>The physical parts of the computer – that is the parts we can see and touch, are </a:t>
            </a:r>
            <a:r>
              <a:rPr lang="en-GB" sz="2400" b="1" dirty="0" smtClean="0">
                <a:solidFill>
                  <a:srgbClr val="D60093"/>
                </a:solidFill>
                <a:latin typeface="Comic Sans MS"/>
              </a:rPr>
              <a:t>hardware.  </a:t>
            </a:r>
            <a:r>
              <a:rPr lang="en-GB" sz="2400" b="1" dirty="0" smtClean="0">
                <a:solidFill>
                  <a:srgbClr val="3333CC"/>
                </a:solidFill>
                <a:latin typeface="Comic Sans MS"/>
              </a:rPr>
              <a:t>The actual computer consists of the systems box. </a:t>
            </a:r>
            <a:r>
              <a:rPr lang="en-GB" sz="2400" dirty="0" smtClean="0">
                <a:solidFill>
                  <a:srgbClr val="3333CC"/>
                </a:solidFill>
                <a:latin typeface="Comic Sans MS"/>
              </a:rPr>
              <a:t> The </a:t>
            </a:r>
            <a:r>
              <a:rPr lang="en-GB" sz="2400" b="1" dirty="0" smtClean="0">
                <a:solidFill>
                  <a:srgbClr val="3333CC"/>
                </a:solidFill>
                <a:latin typeface="Comic Sans MS"/>
              </a:rPr>
              <a:t>devices which are attached to the systems box for </a:t>
            </a:r>
            <a:r>
              <a:rPr lang="en-GB" sz="2400" b="1" dirty="0" smtClean="0">
                <a:solidFill>
                  <a:srgbClr val="D60093"/>
                </a:solidFill>
                <a:latin typeface="Comic Sans MS"/>
              </a:rPr>
              <a:t>input, output and backing storag</a:t>
            </a:r>
            <a:r>
              <a:rPr lang="en-GB" sz="2400" b="1" dirty="0" smtClean="0">
                <a:solidFill>
                  <a:srgbClr val="3333CC"/>
                </a:solidFill>
                <a:latin typeface="Comic Sans MS"/>
              </a:rPr>
              <a:t>e are known as </a:t>
            </a:r>
            <a:r>
              <a:rPr lang="en-GB" sz="2400" b="1" dirty="0" smtClean="0">
                <a:solidFill>
                  <a:srgbClr val="D60093"/>
                </a:solidFill>
                <a:latin typeface="Comic Sans MS"/>
              </a:rPr>
              <a:t>peripheral devices.</a:t>
            </a:r>
            <a:endParaRPr lang="en-GB" sz="2400" b="1" dirty="0">
              <a:solidFill>
                <a:srgbClr val="D60093"/>
              </a:solidFill>
              <a:latin typeface="Comic Sans MS"/>
            </a:endParaRPr>
          </a:p>
        </p:txBody>
      </p:sp>
      <p:pic>
        <p:nvPicPr>
          <p:cNvPr id="1026" name="Picture 2" descr="http://t0.gstatic.com/images?q=tbn:ANd9GcS2Ja_q2NT78LYwDJ9WEXMwRxJD7eXDPLwSV23x90haHJn71r3w"/>
          <p:cNvPicPr>
            <a:picLocks noChangeAspect="1" noChangeArrowheads="1"/>
          </p:cNvPicPr>
          <p:nvPr/>
        </p:nvPicPr>
        <p:blipFill rotWithShape="1">
          <a:blip r:embed="rId3">
            <a:extLst>
              <a:ext uri="{28A0092B-C50C-407E-A947-70E740481C1C}">
                <a14:useLocalDpi xmlns:a14="http://schemas.microsoft.com/office/drawing/2010/main" val="0"/>
              </a:ext>
            </a:extLst>
          </a:blip>
          <a:srcRect l="13510" r="15217"/>
          <a:stretch/>
        </p:blipFill>
        <p:spPr bwMode="auto">
          <a:xfrm>
            <a:off x="2309090" y="3933056"/>
            <a:ext cx="1357745" cy="1905000"/>
          </a:xfrm>
          <a:prstGeom prst="rect">
            <a:avLst/>
          </a:prstGeom>
          <a:noFill/>
          <a:ln w="25400">
            <a:solidFill>
              <a:srgbClr val="D60093"/>
            </a:solid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355976" y="4581127"/>
            <a:ext cx="2736304" cy="461665"/>
          </a:xfrm>
          <a:prstGeom prst="rect">
            <a:avLst/>
          </a:prstGeom>
          <a:noFill/>
        </p:spPr>
        <p:txBody>
          <a:bodyPr wrap="square" rtlCol="0">
            <a:spAutoFit/>
          </a:bodyPr>
          <a:lstStyle/>
          <a:p>
            <a:r>
              <a:rPr lang="en-GB" sz="2400" b="1" dirty="0" smtClean="0">
                <a:solidFill>
                  <a:srgbClr val="D60093"/>
                </a:solidFill>
                <a:latin typeface="Comic Sans MS"/>
              </a:rPr>
              <a:t>Systems Box</a:t>
            </a:r>
            <a:endParaRPr lang="en-GB" sz="2400" b="1" dirty="0">
              <a:solidFill>
                <a:srgbClr val="D60093"/>
              </a:solidFill>
              <a:latin typeface="Comic Sans MS"/>
            </a:endParaRPr>
          </a:p>
        </p:txBody>
      </p:sp>
      <p:cxnSp>
        <p:nvCxnSpPr>
          <p:cNvPr id="7" name="Straight Arrow Connector 6"/>
          <p:cNvCxnSpPr/>
          <p:nvPr/>
        </p:nvCxnSpPr>
        <p:spPr>
          <a:xfrm flipH="1">
            <a:off x="3779912" y="4811959"/>
            <a:ext cx="4872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Action Button: Home 9">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1" name="Action Button: Forward or Next 10">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Tree>
    <p:extLst>
      <p:ext uri="{BB962C8B-B14F-4D97-AF65-F5344CB8AC3E}">
        <p14:creationId xmlns:p14="http://schemas.microsoft.com/office/powerpoint/2010/main" val="436084458"/>
      </p:ext>
    </p:extLst>
  </p:cSld>
  <p:clrMapOvr>
    <a:masterClrMapping/>
  </p:clrMapOvr>
  <p:transition/>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27075" y="332656"/>
            <a:ext cx="7772400" cy="1143000"/>
          </a:xfrm>
          <a:ln>
            <a:solidFill>
              <a:schemeClr val="accent2"/>
            </a:solidFill>
            <a:miter lim="800000"/>
            <a:headEnd/>
            <a:tailEnd/>
          </a:ln>
        </p:spPr>
        <p:txBody>
          <a:bodyPr/>
          <a:lstStyle/>
          <a:p>
            <a:r>
              <a:rPr lang="en-GB"/>
              <a:t>HARDWARE</a:t>
            </a:r>
            <a:br>
              <a:rPr lang="en-GB"/>
            </a:br>
            <a:r>
              <a:rPr lang="en-GB"/>
              <a:t>Input Devices</a:t>
            </a:r>
          </a:p>
        </p:txBody>
      </p:sp>
      <p:sp>
        <p:nvSpPr>
          <p:cNvPr id="6147" name="Rectangle 3"/>
          <p:cNvSpPr>
            <a:spLocks noGrp="1" noChangeArrowheads="1"/>
          </p:cNvSpPr>
          <p:nvPr>
            <p:ph type="body" sz="half" idx="1"/>
          </p:nvPr>
        </p:nvSpPr>
        <p:spPr>
          <a:xfrm>
            <a:off x="611560" y="1653772"/>
            <a:ext cx="5040560" cy="4114800"/>
          </a:xfrm>
        </p:spPr>
        <p:txBody>
          <a:bodyPr/>
          <a:lstStyle/>
          <a:p>
            <a:pPr>
              <a:lnSpc>
                <a:spcPct val="90000"/>
              </a:lnSpc>
              <a:buFontTx/>
              <a:buNone/>
            </a:pPr>
            <a:r>
              <a:rPr lang="en-GB" sz="2400" dirty="0"/>
              <a:t>	</a:t>
            </a:r>
            <a:r>
              <a:rPr lang="en-GB" sz="2200" b="1" dirty="0">
                <a:solidFill>
                  <a:srgbClr val="D60093"/>
                </a:solidFill>
                <a:latin typeface="+mj-lt"/>
              </a:rPr>
              <a:t>Input Devices</a:t>
            </a:r>
            <a:r>
              <a:rPr lang="en-GB" sz="2200" dirty="0">
                <a:solidFill>
                  <a:srgbClr val="D60093"/>
                </a:solidFill>
                <a:latin typeface="+mj-lt"/>
              </a:rPr>
              <a:t> </a:t>
            </a:r>
            <a:r>
              <a:rPr lang="en-GB" sz="2200" dirty="0">
                <a:latin typeface="+mj-lt"/>
              </a:rPr>
              <a:t>consist </a:t>
            </a:r>
            <a:r>
              <a:rPr lang="en-GB" sz="2200" dirty="0" smtClean="0">
                <a:latin typeface="+mj-lt"/>
              </a:rPr>
              <a:t> </a:t>
            </a:r>
            <a:r>
              <a:rPr lang="en-GB" sz="2200" dirty="0">
                <a:latin typeface="+mj-lt"/>
              </a:rPr>
              <a:t>of </a:t>
            </a:r>
            <a:r>
              <a:rPr lang="en-GB" sz="2200" b="1" dirty="0" smtClean="0">
                <a:solidFill>
                  <a:srgbClr val="D60093"/>
                </a:solidFill>
                <a:latin typeface="+mj-lt"/>
              </a:rPr>
              <a:t>hardware peripheral devices</a:t>
            </a:r>
            <a:r>
              <a:rPr lang="en-GB" sz="2200" dirty="0" smtClean="0">
                <a:solidFill>
                  <a:srgbClr val="D60093"/>
                </a:solidFill>
                <a:latin typeface="+mj-lt"/>
              </a:rPr>
              <a:t> </a:t>
            </a:r>
            <a:r>
              <a:rPr lang="en-GB" sz="2200" dirty="0">
                <a:latin typeface="+mj-lt"/>
              </a:rPr>
              <a:t>such as:</a:t>
            </a:r>
          </a:p>
          <a:p>
            <a:pPr>
              <a:lnSpc>
                <a:spcPct val="90000"/>
              </a:lnSpc>
              <a:buClr>
                <a:srgbClr val="FF0000"/>
              </a:buClr>
              <a:buFont typeface="Symbol" pitchFamily="18" charset="2"/>
              <a:buChar char="*"/>
            </a:pPr>
            <a:r>
              <a:rPr lang="en-GB" sz="2200" dirty="0">
                <a:latin typeface="+mj-lt"/>
              </a:rPr>
              <a:t>Keyboard</a:t>
            </a:r>
          </a:p>
          <a:p>
            <a:pPr>
              <a:lnSpc>
                <a:spcPct val="90000"/>
              </a:lnSpc>
              <a:buClr>
                <a:srgbClr val="FF0000"/>
              </a:buClr>
              <a:buFont typeface="Symbol" pitchFamily="18" charset="2"/>
              <a:buChar char="*"/>
            </a:pPr>
            <a:r>
              <a:rPr lang="en-GB" sz="2200" dirty="0" smtClean="0">
                <a:latin typeface="+mj-lt"/>
              </a:rPr>
              <a:t>Mouse</a:t>
            </a:r>
          </a:p>
          <a:p>
            <a:pPr>
              <a:lnSpc>
                <a:spcPct val="90000"/>
              </a:lnSpc>
              <a:buClr>
                <a:srgbClr val="FF0000"/>
              </a:buClr>
            </a:pPr>
            <a:r>
              <a:rPr lang="en-GB" sz="2200" dirty="0" smtClean="0">
                <a:latin typeface="+mj-lt"/>
              </a:rPr>
              <a:t>Touchpad</a:t>
            </a:r>
          </a:p>
          <a:p>
            <a:pPr>
              <a:lnSpc>
                <a:spcPct val="90000"/>
              </a:lnSpc>
              <a:buClr>
                <a:srgbClr val="FF0000"/>
              </a:buClr>
              <a:buFont typeface="Symbol" pitchFamily="18" charset="2"/>
              <a:buChar char="*"/>
            </a:pPr>
            <a:r>
              <a:rPr lang="en-GB" sz="2200" dirty="0" smtClean="0">
                <a:latin typeface="+mj-lt"/>
              </a:rPr>
              <a:t>Microphone</a:t>
            </a:r>
            <a:endParaRPr lang="en-GB" sz="2200" dirty="0">
              <a:latin typeface="+mj-lt"/>
            </a:endParaRPr>
          </a:p>
          <a:p>
            <a:pPr>
              <a:lnSpc>
                <a:spcPct val="90000"/>
              </a:lnSpc>
              <a:buClr>
                <a:srgbClr val="FF0000"/>
              </a:buClr>
              <a:buFont typeface="Symbol" pitchFamily="18" charset="2"/>
              <a:buChar char="*"/>
            </a:pPr>
            <a:r>
              <a:rPr lang="en-GB" sz="2200" dirty="0" smtClean="0">
                <a:latin typeface="+mj-lt"/>
              </a:rPr>
              <a:t>Digital Camera</a:t>
            </a:r>
          </a:p>
          <a:p>
            <a:pPr>
              <a:lnSpc>
                <a:spcPct val="90000"/>
              </a:lnSpc>
              <a:buClr>
                <a:srgbClr val="FF0000"/>
              </a:buClr>
              <a:buFont typeface="Symbol" pitchFamily="18" charset="2"/>
              <a:buChar char="*"/>
            </a:pPr>
            <a:r>
              <a:rPr lang="en-GB" sz="2200" dirty="0" smtClean="0">
                <a:latin typeface="+mj-lt"/>
              </a:rPr>
              <a:t>Digital Video Camera</a:t>
            </a:r>
          </a:p>
          <a:p>
            <a:pPr>
              <a:lnSpc>
                <a:spcPct val="90000"/>
              </a:lnSpc>
              <a:buClr>
                <a:srgbClr val="FF0000"/>
              </a:buClr>
              <a:buFont typeface="Symbol" pitchFamily="18" charset="2"/>
              <a:buChar char="*"/>
            </a:pPr>
            <a:r>
              <a:rPr lang="en-GB" sz="2200" dirty="0" smtClean="0">
                <a:latin typeface="+mj-lt"/>
              </a:rPr>
              <a:t>Webcam</a:t>
            </a:r>
            <a:endParaRPr lang="en-GB" sz="2200" dirty="0">
              <a:latin typeface="+mj-lt"/>
            </a:endParaRPr>
          </a:p>
          <a:p>
            <a:pPr>
              <a:lnSpc>
                <a:spcPct val="90000"/>
              </a:lnSpc>
              <a:buClr>
                <a:srgbClr val="FF0000"/>
              </a:buClr>
              <a:buFont typeface="Symbol" pitchFamily="18" charset="2"/>
              <a:buChar char="*"/>
            </a:pPr>
            <a:r>
              <a:rPr lang="en-GB" sz="2200" dirty="0" smtClean="0">
                <a:latin typeface="+mj-lt"/>
              </a:rPr>
              <a:t>Scanner</a:t>
            </a:r>
          </a:p>
          <a:p>
            <a:pPr>
              <a:lnSpc>
                <a:spcPct val="90000"/>
              </a:lnSpc>
              <a:buClr>
                <a:srgbClr val="FF0000"/>
              </a:buClr>
              <a:buFont typeface="Symbol" pitchFamily="18" charset="2"/>
              <a:buChar char="*"/>
            </a:pPr>
            <a:r>
              <a:rPr lang="en-GB" sz="2200" dirty="0" smtClean="0">
                <a:latin typeface="+mj-lt"/>
              </a:rPr>
              <a:t>Graphics Tablet</a:t>
            </a:r>
          </a:p>
          <a:p>
            <a:pPr>
              <a:lnSpc>
                <a:spcPct val="90000"/>
              </a:lnSpc>
              <a:buClr>
                <a:srgbClr val="FF0000"/>
              </a:buClr>
              <a:buFont typeface="Symbol" pitchFamily="18" charset="2"/>
              <a:buChar char="*"/>
            </a:pPr>
            <a:r>
              <a:rPr lang="en-GB" sz="2200" dirty="0" smtClean="0">
                <a:latin typeface="+mj-lt"/>
              </a:rPr>
              <a:t>Joystick/Joypad</a:t>
            </a:r>
            <a:endParaRPr lang="en-GB" sz="2200" dirty="0">
              <a:latin typeface="+mj-lt"/>
            </a:endParaRPr>
          </a:p>
          <a:p>
            <a:pPr>
              <a:lnSpc>
                <a:spcPct val="90000"/>
              </a:lnSpc>
              <a:buClr>
                <a:srgbClr val="FF0000"/>
              </a:buClr>
              <a:buFont typeface="Symbol" pitchFamily="18" charset="2"/>
              <a:buChar char="*"/>
            </a:pPr>
            <a:endParaRPr lang="en-GB" sz="2400" dirty="0"/>
          </a:p>
        </p:txBody>
      </p:sp>
      <p:pic>
        <p:nvPicPr>
          <p:cNvPr id="5" name="Content Placeholder 4"/>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6012160" y="1804628"/>
            <a:ext cx="1981200" cy="1981200"/>
          </a:xfrm>
          <a:ln w="25400">
            <a:solidFill>
              <a:srgbClr val="D60093"/>
            </a:solidFill>
          </a:ln>
        </p:spPr>
      </p:pic>
      <p:pic>
        <p:nvPicPr>
          <p:cNvPr id="4" name="Content Placeholder 3"/>
          <p:cNvPicPr>
            <a:picLocks noGrp="1" noChangeAspect="1"/>
          </p:cNvPicPr>
          <p:nvPr>
            <p:ph sz="quarter" idx="3"/>
          </p:nvPr>
        </p:nvPicPr>
        <p:blipFill>
          <a:blip r:embed="rId3">
            <a:extLst>
              <a:ext uri="{28A0092B-C50C-407E-A947-70E740481C1C}">
                <a14:useLocalDpi xmlns:a14="http://schemas.microsoft.com/office/drawing/2010/main" val="0"/>
              </a:ext>
            </a:extLst>
          </a:blip>
          <a:stretch>
            <a:fillRect/>
          </a:stretch>
        </p:blipFill>
        <p:spPr>
          <a:xfrm>
            <a:off x="6028428" y="3843435"/>
            <a:ext cx="1981200" cy="1981200"/>
          </a:xfrm>
          <a:ln w="25400">
            <a:solidFill>
              <a:srgbClr val="D60093"/>
            </a:solidFill>
          </a:ln>
        </p:spPr>
      </p:pic>
      <p:cxnSp>
        <p:nvCxnSpPr>
          <p:cNvPr id="9" name="Straight Arrow Connector 8"/>
          <p:cNvCxnSpPr/>
          <p:nvPr/>
        </p:nvCxnSpPr>
        <p:spPr>
          <a:xfrm flipV="1">
            <a:off x="3857191" y="3284984"/>
            <a:ext cx="2063225" cy="1386543"/>
          </a:xfrm>
          <a:prstGeom prst="straightConnector1">
            <a:avLst/>
          </a:prstGeom>
          <a:ln w="25400">
            <a:solidFill>
              <a:srgbClr val="D60093"/>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519772" y="5013784"/>
            <a:ext cx="3348372" cy="411924"/>
          </a:xfrm>
          <a:prstGeom prst="straightConnector1">
            <a:avLst/>
          </a:prstGeom>
          <a:ln w="25400">
            <a:solidFill>
              <a:srgbClr val="D60093"/>
            </a:solidFill>
            <a:tailEnd type="arrow"/>
          </a:ln>
        </p:spPr>
        <p:style>
          <a:lnRef idx="1">
            <a:schemeClr val="accent1"/>
          </a:lnRef>
          <a:fillRef idx="0">
            <a:schemeClr val="accent1"/>
          </a:fillRef>
          <a:effectRef idx="0">
            <a:schemeClr val="accent1"/>
          </a:effectRef>
          <a:fontRef idx="minor">
            <a:schemeClr val="tx1"/>
          </a:fontRef>
        </p:style>
      </p:cxnSp>
      <p:sp>
        <p:nvSpPr>
          <p:cNvPr id="10" name="Action Button: Home 9">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2" name="Action Button: Forward or Next 11">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1" name="AutoShape 12">
            <a:hlinkClick r:id="" action="ppaction://hlinkshowjump?jump=lastslideviewed" highlightClick="1"/>
          </p:cNvPr>
          <p:cNvSpPr>
            <a:spLocks noChangeArrowheads="1"/>
          </p:cNvSpPr>
          <p:nvPr/>
        </p:nvSpPr>
        <p:spPr bwMode="auto">
          <a:xfrm>
            <a:off x="179512" y="6142231"/>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3782805508"/>
      </p:ext>
    </p:extLst>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27075" y="332656"/>
            <a:ext cx="7772400" cy="1143000"/>
          </a:xfrm>
          <a:ln>
            <a:solidFill>
              <a:schemeClr val="accent2"/>
            </a:solidFill>
            <a:miter lim="800000"/>
            <a:headEnd/>
            <a:tailEnd/>
          </a:ln>
        </p:spPr>
        <p:txBody>
          <a:bodyPr/>
          <a:lstStyle/>
          <a:p>
            <a:r>
              <a:rPr lang="en-GB" dirty="0"/>
              <a:t>HARDWARE</a:t>
            </a:r>
            <a:br>
              <a:rPr lang="en-GB" dirty="0"/>
            </a:br>
            <a:r>
              <a:rPr lang="en-GB" dirty="0"/>
              <a:t>Input </a:t>
            </a:r>
            <a:r>
              <a:rPr lang="en-GB" dirty="0" smtClean="0"/>
              <a:t>Devices - Keyboard</a:t>
            </a:r>
            <a:endParaRPr lang="en-GB" dirty="0"/>
          </a:p>
        </p:txBody>
      </p:sp>
      <p:sp>
        <p:nvSpPr>
          <p:cNvPr id="6147" name="Rectangle 3"/>
          <p:cNvSpPr>
            <a:spLocks noGrp="1" noChangeArrowheads="1"/>
          </p:cNvSpPr>
          <p:nvPr>
            <p:ph type="body" sz="half" idx="1"/>
          </p:nvPr>
        </p:nvSpPr>
        <p:spPr>
          <a:xfrm>
            <a:off x="728322" y="1702722"/>
            <a:ext cx="3810000" cy="4114800"/>
          </a:xfrm>
        </p:spPr>
        <p:txBody>
          <a:bodyPr/>
          <a:lstStyle/>
          <a:p>
            <a:pPr>
              <a:lnSpc>
                <a:spcPct val="90000"/>
              </a:lnSpc>
              <a:buFontTx/>
              <a:buNone/>
            </a:pPr>
            <a:r>
              <a:rPr lang="en-GB" sz="2400" dirty="0"/>
              <a:t>	</a:t>
            </a:r>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267200" y="2996952"/>
            <a:ext cx="4500500" cy="1800200"/>
          </a:xfrm>
          <a:ln w="25400">
            <a:solidFill>
              <a:srgbClr val="D60093"/>
            </a:solidFill>
          </a:ln>
        </p:spPr>
      </p:pic>
      <p:sp>
        <p:nvSpPr>
          <p:cNvPr id="3" name="Content Placeholder 2"/>
          <p:cNvSpPr>
            <a:spLocks noGrp="1"/>
          </p:cNvSpPr>
          <p:nvPr>
            <p:ph sz="quarter" idx="3"/>
          </p:nvPr>
        </p:nvSpPr>
        <p:spPr/>
        <p:txBody>
          <a:bodyPr/>
          <a:lstStyle/>
          <a:p>
            <a:endParaRPr lang="en-GB" dirty="0"/>
          </a:p>
        </p:txBody>
      </p:sp>
      <p:sp>
        <p:nvSpPr>
          <p:cNvPr id="6" name="TextBox 5"/>
          <p:cNvSpPr txBox="1"/>
          <p:nvPr/>
        </p:nvSpPr>
        <p:spPr>
          <a:xfrm>
            <a:off x="548570" y="1988840"/>
            <a:ext cx="3960440" cy="4154984"/>
          </a:xfrm>
          <a:prstGeom prst="rect">
            <a:avLst/>
          </a:prstGeom>
          <a:noFill/>
        </p:spPr>
        <p:txBody>
          <a:bodyPr wrap="square" rtlCol="0">
            <a:spAutoFit/>
          </a:bodyPr>
          <a:lstStyle/>
          <a:p>
            <a:r>
              <a:rPr lang="en-GB" sz="2400" dirty="0" smtClean="0">
                <a:solidFill>
                  <a:srgbClr val="3333CC"/>
                </a:solidFill>
                <a:latin typeface="Comic Sans MS"/>
              </a:rPr>
              <a:t>The most common </a:t>
            </a:r>
            <a:r>
              <a:rPr lang="en-GB" sz="2400" b="1" dirty="0" smtClean="0">
                <a:solidFill>
                  <a:srgbClr val="D60093"/>
                </a:solidFill>
                <a:latin typeface="Comic Sans MS"/>
              </a:rPr>
              <a:t>input device </a:t>
            </a:r>
            <a:r>
              <a:rPr lang="en-GB" sz="2400" dirty="0" smtClean="0">
                <a:solidFill>
                  <a:srgbClr val="3333CC"/>
                </a:solidFill>
                <a:latin typeface="Comic Sans MS"/>
              </a:rPr>
              <a:t>to be used with a computer is a </a:t>
            </a:r>
            <a:r>
              <a:rPr lang="en-GB" sz="2400" b="1" dirty="0" smtClean="0">
                <a:solidFill>
                  <a:srgbClr val="D60093"/>
                </a:solidFill>
                <a:latin typeface="Comic Sans MS"/>
              </a:rPr>
              <a:t>keyboard.</a:t>
            </a:r>
            <a:r>
              <a:rPr lang="en-GB" sz="2400" dirty="0" smtClean="0">
                <a:solidFill>
                  <a:srgbClr val="3333CC"/>
                </a:solidFill>
                <a:latin typeface="Comic Sans MS"/>
              </a:rPr>
              <a:t>  Every key has switch beneath it, which, when pressed sends the appropriate ASCII code into the computer.  </a:t>
            </a:r>
            <a:r>
              <a:rPr lang="en-GB" sz="2400" b="1" dirty="0" smtClean="0">
                <a:solidFill>
                  <a:srgbClr val="D60093"/>
                </a:solidFill>
                <a:latin typeface="Comic Sans MS"/>
              </a:rPr>
              <a:t>Keyboards</a:t>
            </a:r>
            <a:r>
              <a:rPr lang="en-GB" sz="2400" dirty="0" smtClean="0">
                <a:solidFill>
                  <a:srgbClr val="3333CC"/>
                </a:solidFill>
                <a:latin typeface="Comic Sans MS"/>
              </a:rPr>
              <a:t> are used to enter text into the computer.</a:t>
            </a:r>
            <a:endParaRPr lang="en-GB" sz="2400" dirty="0">
              <a:solidFill>
                <a:srgbClr val="3333CC"/>
              </a:solidFill>
              <a:latin typeface="Comic Sans MS"/>
            </a:endParaRPr>
          </a:p>
        </p:txBody>
      </p:sp>
      <p:sp>
        <p:nvSpPr>
          <p:cNvPr id="8" name="Action Button: Home 7">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05024083"/>
      </p:ext>
    </p:extLst>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27075" y="332656"/>
            <a:ext cx="7772400" cy="1143000"/>
          </a:xfrm>
          <a:ln>
            <a:solidFill>
              <a:schemeClr val="accent2"/>
            </a:solidFill>
            <a:miter lim="800000"/>
            <a:headEnd/>
            <a:tailEnd/>
          </a:ln>
        </p:spPr>
        <p:txBody>
          <a:bodyPr/>
          <a:lstStyle/>
          <a:p>
            <a:r>
              <a:rPr lang="en-GB" dirty="0"/>
              <a:t>HARDWARE</a:t>
            </a:r>
            <a:br>
              <a:rPr lang="en-GB" dirty="0"/>
            </a:br>
            <a:r>
              <a:rPr lang="en-GB" dirty="0"/>
              <a:t>Input </a:t>
            </a:r>
            <a:r>
              <a:rPr lang="en-GB" dirty="0" smtClean="0"/>
              <a:t>Devices - Mouse</a:t>
            </a:r>
            <a:endParaRPr lang="en-GB" dirty="0"/>
          </a:p>
        </p:txBody>
      </p:sp>
      <p:sp>
        <p:nvSpPr>
          <p:cNvPr id="6147" name="Rectangle 3"/>
          <p:cNvSpPr>
            <a:spLocks noGrp="1" noChangeArrowheads="1"/>
          </p:cNvSpPr>
          <p:nvPr>
            <p:ph type="body" sz="half" idx="1"/>
          </p:nvPr>
        </p:nvSpPr>
        <p:spPr>
          <a:xfrm>
            <a:off x="703167" y="1700808"/>
            <a:ext cx="3810000" cy="4114800"/>
          </a:xfrm>
        </p:spPr>
        <p:txBody>
          <a:bodyPr/>
          <a:lstStyle/>
          <a:p>
            <a:pPr>
              <a:lnSpc>
                <a:spcPct val="90000"/>
              </a:lnSpc>
              <a:buFontTx/>
              <a:buNone/>
            </a:pPr>
            <a:r>
              <a:rPr lang="en-GB" sz="2400" dirty="0"/>
              <a:t>	</a:t>
            </a:r>
          </a:p>
        </p:txBody>
      </p:sp>
      <p:sp>
        <p:nvSpPr>
          <p:cNvPr id="3" name="Content Placeholder 2"/>
          <p:cNvSpPr>
            <a:spLocks noGrp="1"/>
          </p:cNvSpPr>
          <p:nvPr>
            <p:ph sz="quarter" idx="3"/>
          </p:nvPr>
        </p:nvSpPr>
        <p:spPr/>
        <p:txBody>
          <a:bodyPr/>
          <a:lstStyle/>
          <a:p>
            <a:endParaRPr lang="en-GB" dirty="0"/>
          </a:p>
        </p:txBody>
      </p:sp>
      <p:sp>
        <p:nvSpPr>
          <p:cNvPr id="2" name="Content Placeholder 1"/>
          <p:cNvSpPr>
            <a:spLocks noGrp="1"/>
          </p:cNvSpPr>
          <p:nvPr>
            <p:ph sz="quarter" idx="2"/>
          </p:nvPr>
        </p:nvSpPr>
        <p:spPr>
          <a:xfrm>
            <a:off x="2339752" y="1981200"/>
            <a:ext cx="6118448" cy="2095872"/>
          </a:xfrm>
        </p:spPr>
        <p:txBody>
          <a:bodyPr/>
          <a:lstStyle/>
          <a:p>
            <a:pPr marL="0" indent="0">
              <a:buNone/>
            </a:pPr>
            <a:r>
              <a:rPr lang="en-GB" dirty="0" smtClean="0">
                <a:latin typeface="+mj-lt"/>
              </a:rPr>
              <a:t>Various types of </a:t>
            </a:r>
            <a:r>
              <a:rPr lang="en-GB" b="1" dirty="0" smtClean="0">
                <a:solidFill>
                  <a:srgbClr val="D60093"/>
                </a:solidFill>
                <a:latin typeface="+mj-lt"/>
              </a:rPr>
              <a:t>mouse </a:t>
            </a:r>
            <a:r>
              <a:rPr lang="en-GB" dirty="0" smtClean="0">
                <a:latin typeface="+mj-lt"/>
              </a:rPr>
              <a:t>can be used to </a:t>
            </a:r>
            <a:r>
              <a:rPr lang="en-GB" b="1" dirty="0" smtClean="0">
                <a:latin typeface="+mj-lt"/>
              </a:rPr>
              <a:t>point and select on the computer screen.  </a:t>
            </a:r>
            <a:r>
              <a:rPr lang="en-GB" dirty="0" smtClean="0">
                <a:latin typeface="+mj-lt"/>
              </a:rPr>
              <a:t>They can be </a:t>
            </a:r>
            <a:r>
              <a:rPr lang="en-GB" b="1" dirty="0" smtClean="0">
                <a:latin typeface="+mj-lt"/>
              </a:rPr>
              <a:t>either connected to the computer with a wire or be wireless.  </a:t>
            </a:r>
            <a:r>
              <a:rPr lang="en-GB" dirty="0" smtClean="0">
                <a:latin typeface="+mj-lt"/>
              </a:rPr>
              <a:t>They can also be </a:t>
            </a:r>
            <a:r>
              <a:rPr lang="en-GB" b="1" dirty="0" smtClean="0">
                <a:solidFill>
                  <a:srgbClr val="D60093"/>
                </a:solidFill>
                <a:latin typeface="+mj-lt"/>
              </a:rPr>
              <a:t>optical</a:t>
            </a:r>
            <a:r>
              <a:rPr lang="en-GB" dirty="0" smtClean="0">
                <a:latin typeface="+mj-lt"/>
              </a:rPr>
              <a:t> – with a light under the </a:t>
            </a:r>
            <a:r>
              <a:rPr lang="en-GB" b="1" dirty="0" smtClean="0">
                <a:solidFill>
                  <a:srgbClr val="D60093"/>
                </a:solidFill>
                <a:latin typeface="+mj-lt"/>
              </a:rPr>
              <a:t>mouse</a:t>
            </a:r>
            <a:r>
              <a:rPr lang="en-GB" dirty="0" smtClean="0">
                <a:latin typeface="+mj-lt"/>
              </a:rPr>
              <a:t>, where any movement is detected by a sensor or have a </a:t>
            </a:r>
            <a:r>
              <a:rPr lang="en-GB" b="1" dirty="0" smtClean="0">
                <a:solidFill>
                  <a:srgbClr val="D60093"/>
                </a:solidFill>
                <a:latin typeface="+mj-lt"/>
              </a:rPr>
              <a:t>ball </a:t>
            </a:r>
            <a:r>
              <a:rPr lang="en-GB" dirty="0" smtClean="0">
                <a:latin typeface="+mj-lt"/>
              </a:rPr>
              <a:t>underneath it, which, when the mouse is moved operates the mechanisms inside the </a:t>
            </a:r>
            <a:r>
              <a:rPr lang="en-GB" b="1" dirty="0" smtClean="0">
                <a:solidFill>
                  <a:srgbClr val="D60093"/>
                </a:solidFill>
                <a:latin typeface="+mj-lt"/>
              </a:rPr>
              <a:t>mouse.</a:t>
            </a:r>
            <a:endParaRPr lang="en-GB" b="1" dirty="0">
              <a:solidFill>
                <a:srgbClr val="D60093"/>
              </a:solidFill>
              <a:latin typeface="+mj-lt"/>
            </a:endParaRPr>
          </a:p>
        </p:txBody>
      </p:sp>
      <p:pic>
        <p:nvPicPr>
          <p:cNvPr id="2050" name="Picture 2" descr="C:\Users\mfeldman139\AppData\Local\Microsoft\Windows\Temporary Internet Files\Content.IE5\JWMEETZN\MP90043097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6891" y="1988840"/>
            <a:ext cx="1620813" cy="1080120"/>
          </a:xfrm>
          <a:prstGeom prst="rect">
            <a:avLst/>
          </a:prstGeom>
          <a:noFill/>
          <a:ln w="25400">
            <a:solidFill>
              <a:srgbClr val="D60093"/>
            </a:solidFill>
          </a:ln>
          <a:extLst>
            <a:ext uri="{909E8E84-426E-40DD-AFC4-6F175D3DCCD1}">
              <a14:hiddenFill xmlns:a14="http://schemas.microsoft.com/office/drawing/2010/main">
                <a:solidFill>
                  <a:srgbClr val="FFFFFF"/>
                </a:solidFill>
              </a14:hiddenFill>
            </a:ext>
          </a:extLst>
        </p:spPr>
      </p:pic>
      <p:pic>
        <p:nvPicPr>
          <p:cNvPr id="2053" name="Picture 5" descr="C:\Users\mfeldman139\AppData\Local\Microsoft\Windows\Temporary Internet Files\Content.IE5\7WA3QBL2\MC90043156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580" y="3501008"/>
            <a:ext cx="1277434" cy="1285950"/>
          </a:xfrm>
          <a:prstGeom prst="rect">
            <a:avLst/>
          </a:prstGeom>
          <a:noFill/>
          <a:ln w="25400">
            <a:solidFill>
              <a:srgbClr val="D60093"/>
            </a:solidFill>
          </a:ln>
          <a:extLst>
            <a:ext uri="{909E8E84-426E-40DD-AFC4-6F175D3DCCD1}">
              <a14:hiddenFill xmlns:a14="http://schemas.microsoft.com/office/drawing/2010/main">
                <a:solidFill>
                  <a:srgbClr val="FFFFFF"/>
                </a:solidFill>
              </a14:hiddenFill>
            </a:ext>
          </a:extLst>
        </p:spPr>
      </p:pic>
      <p:sp>
        <p:nvSpPr>
          <p:cNvPr id="9" name="Action Button: Home 8">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0" name="Action Button: Forward or Next 9">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1"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3184454198"/>
      </p:ext>
    </p:extLst>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27075" y="332656"/>
            <a:ext cx="7772400" cy="1143000"/>
          </a:xfrm>
          <a:ln>
            <a:solidFill>
              <a:schemeClr val="accent2"/>
            </a:solidFill>
            <a:miter lim="800000"/>
            <a:headEnd/>
            <a:tailEnd/>
          </a:ln>
        </p:spPr>
        <p:txBody>
          <a:bodyPr/>
          <a:lstStyle/>
          <a:p>
            <a:r>
              <a:rPr lang="en-GB" dirty="0"/>
              <a:t>HARDWARE</a:t>
            </a:r>
            <a:br>
              <a:rPr lang="en-GB" dirty="0"/>
            </a:br>
            <a:r>
              <a:rPr lang="en-GB" dirty="0"/>
              <a:t>Input </a:t>
            </a:r>
            <a:r>
              <a:rPr lang="en-GB" dirty="0" smtClean="0"/>
              <a:t>Devices - Touchpad</a:t>
            </a:r>
            <a:endParaRPr lang="en-GB" dirty="0"/>
          </a:p>
        </p:txBody>
      </p:sp>
      <p:sp>
        <p:nvSpPr>
          <p:cNvPr id="6147" name="Rectangle 3"/>
          <p:cNvSpPr>
            <a:spLocks noGrp="1" noChangeArrowheads="1"/>
          </p:cNvSpPr>
          <p:nvPr>
            <p:ph type="body" sz="half" idx="1"/>
          </p:nvPr>
        </p:nvSpPr>
        <p:spPr>
          <a:xfrm>
            <a:off x="703167" y="1700808"/>
            <a:ext cx="3810000" cy="4114800"/>
          </a:xfrm>
        </p:spPr>
        <p:txBody>
          <a:bodyPr/>
          <a:lstStyle/>
          <a:p>
            <a:pPr>
              <a:lnSpc>
                <a:spcPct val="90000"/>
              </a:lnSpc>
              <a:buFontTx/>
              <a:buNone/>
            </a:pPr>
            <a:r>
              <a:rPr lang="en-GB" sz="2400" dirty="0"/>
              <a:t>	</a:t>
            </a:r>
          </a:p>
        </p:txBody>
      </p:sp>
      <p:sp>
        <p:nvSpPr>
          <p:cNvPr id="2" name="Content Placeholder 1"/>
          <p:cNvSpPr>
            <a:spLocks noGrp="1"/>
          </p:cNvSpPr>
          <p:nvPr>
            <p:ph sz="quarter" idx="2"/>
          </p:nvPr>
        </p:nvSpPr>
        <p:spPr>
          <a:xfrm>
            <a:off x="755576" y="1916832"/>
            <a:ext cx="5472608" cy="2095872"/>
          </a:xfrm>
        </p:spPr>
        <p:txBody>
          <a:bodyPr/>
          <a:lstStyle/>
          <a:p>
            <a:pPr marL="0" indent="0">
              <a:buNone/>
            </a:pPr>
            <a:r>
              <a:rPr lang="en-GB" b="1" dirty="0" smtClean="0">
                <a:solidFill>
                  <a:srgbClr val="D60093"/>
                </a:solidFill>
                <a:latin typeface="+mj-lt"/>
              </a:rPr>
              <a:t>Touchpads </a:t>
            </a:r>
            <a:r>
              <a:rPr lang="en-GB" dirty="0" smtClean="0">
                <a:solidFill>
                  <a:schemeClr val="accent2"/>
                </a:solidFill>
                <a:latin typeface="+mj-lt"/>
              </a:rPr>
              <a:t>are usually used instead of a mouse on laptop computers.  The user moves their finger over the </a:t>
            </a:r>
            <a:r>
              <a:rPr lang="en-GB" b="1" dirty="0" smtClean="0">
                <a:solidFill>
                  <a:srgbClr val="D60093"/>
                </a:solidFill>
                <a:latin typeface="+mj-lt"/>
              </a:rPr>
              <a:t>touchpad </a:t>
            </a:r>
            <a:r>
              <a:rPr lang="en-GB" dirty="0" smtClean="0">
                <a:solidFill>
                  <a:schemeClr val="accent2"/>
                </a:solidFill>
                <a:latin typeface="+mj-lt"/>
              </a:rPr>
              <a:t>which, (as the name suggests, is touch sensitive), to control the movement of the pointer on the monitor.</a:t>
            </a:r>
            <a:r>
              <a:rPr lang="en-GB" b="1" dirty="0" smtClean="0">
                <a:solidFill>
                  <a:schemeClr val="accent2"/>
                </a:solidFill>
                <a:latin typeface="+mj-lt"/>
              </a:rPr>
              <a:t>  </a:t>
            </a:r>
            <a:r>
              <a:rPr lang="en-GB" dirty="0" smtClean="0">
                <a:solidFill>
                  <a:schemeClr val="accent2"/>
                </a:solidFill>
                <a:latin typeface="+mj-lt"/>
              </a:rPr>
              <a:t>Having a </a:t>
            </a:r>
            <a:r>
              <a:rPr lang="en-GB" b="1" dirty="0" smtClean="0">
                <a:solidFill>
                  <a:srgbClr val="D60093"/>
                </a:solidFill>
                <a:latin typeface="+mj-lt"/>
              </a:rPr>
              <a:t>touchpad</a:t>
            </a:r>
            <a:r>
              <a:rPr lang="en-GB" dirty="0" smtClean="0">
                <a:solidFill>
                  <a:schemeClr val="accent2"/>
                </a:solidFill>
                <a:latin typeface="+mj-lt"/>
              </a:rPr>
              <a:t> means that you do not need the extra space required for a mouse.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8224" y="2347911"/>
            <a:ext cx="2114550" cy="2162175"/>
          </a:xfrm>
          <a:prstGeom prst="rect">
            <a:avLst/>
          </a:prstGeom>
          <a:ln w="25400">
            <a:solidFill>
              <a:srgbClr val="D60093"/>
            </a:solidFill>
          </a:ln>
        </p:spPr>
      </p:pic>
      <p:sp>
        <p:nvSpPr>
          <p:cNvPr id="7" name="Action Button: Home 6">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78857784"/>
      </p:ext>
    </p:extLst>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27075" y="332656"/>
            <a:ext cx="7772400" cy="1143000"/>
          </a:xfrm>
          <a:ln>
            <a:solidFill>
              <a:schemeClr val="accent2"/>
            </a:solidFill>
            <a:miter lim="800000"/>
            <a:headEnd/>
            <a:tailEnd/>
          </a:ln>
        </p:spPr>
        <p:txBody>
          <a:bodyPr/>
          <a:lstStyle/>
          <a:p>
            <a:r>
              <a:rPr lang="en-GB" dirty="0"/>
              <a:t>HARDWARE</a:t>
            </a:r>
            <a:br>
              <a:rPr lang="en-GB" dirty="0"/>
            </a:br>
            <a:r>
              <a:rPr lang="en-GB" dirty="0"/>
              <a:t>Input </a:t>
            </a:r>
            <a:r>
              <a:rPr lang="en-GB" dirty="0" smtClean="0"/>
              <a:t>Devices - Microphone</a:t>
            </a:r>
            <a:endParaRPr lang="en-GB" dirty="0"/>
          </a:p>
        </p:txBody>
      </p:sp>
      <p:sp>
        <p:nvSpPr>
          <p:cNvPr id="6147" name="Rectangle 3"/>
          <p:cNvSpPr>
            <a:spLocks noGrp="1" noChangeArrowheads="1"/>
          </p:cNvSpPr>
          <p:nvPr>
            <p:ph type="body" sz="half" idx="1"/>
          </p:nvPr>
        </p:nvSpPr>
        <p:spPr>
          <a:xfrm>
            <a:off x="703167" y="1700808"/>
            <a:ext cx="3810000" cy="4114800"/>
          </a:xfrm>
        </p:spPr>
        <p:txBody>
          <a:bodyPr/>
          <a:lstStyle/>
          <a:p>
            <a:pPr>
              <a:lnSpc>
                <a:spcPct val="90000"/>
              </a:lnSpc>
              <a:buFontTx/>
              <a:buNone/>
            </a:pPr>
            <a:r>
              <a:rPr lang="en-GB" sz="2400" dirty="0"/>
              <a:t>	</a:t>
            </a:r>
          </a:p>
        </p:txBody>
      </p:sp>
      <p:sp>
        <p:nvSpPr>
          <p:cNvPr id="4" name="TextBox 3"/>
          <p:cNvSpPr txBox="1"/>
          <p:nvPr/>
        </p:nvSpPr>
        <p:spPr>
          <a:xfrm>
            <a:off x="539552" y="1988840"/>
            <a:ext cx="5616624" cy="3785652"/>
          </a:xfrm>
          <a:prstGeom prst="rect">
            <a:avLst/>
          </a:prstGeom>
          <a:noFill/>
        </p:spPr>
        <p:txBody>
          <a:bodyPr wrap="square" rtlCol="0">
            <a:spAutoFit/>
          </a:bodyPr>
          <a:lstStyle/>
          <a:p>
            <a:r>
              <a:rPr lang="en-GB" sz="2400" dirty="0" smtClean="0">
                <a:solidFill>
                  <a:srgbClr val="3333CC"/>
                </a:solidFill>
                <a:latin typeface="Comic Sans MS"/>
              </a:rPr>
              <a:t>If any type of sound is required to be input to a computer system a </a:t>
            </a:r>
            <a:r>
              <a:rPr lang="en-GB" sz="2400" b="1" dirty="0" smtClean="0">
                <a:solidFill>
                  <a:srgbClr val="D60093"/>
                </a:solidFill>
                <a:latin typeface="Comic Sans MS"/>
              </a:rPr>
              <a:t>microphone</a:t>
            </a:r>
            <a:r>
              <a:rPr lang="en-GB" sz="2400" dirty="0" smtClean="0">
                <a:solidFill>
                  <a:srgbClr val="3333CC"/>
                </a:solidFill>
                <a:latin typeface="Comic Sans MS"/>
              </a:rPr>
              <a:t> is needed.</a:t>
            </a:r>
          </a:p>
          <a:p>
            <a:endParaRPr lang="en-GB" sz="2400" dirty="0">
              <a:solidFill>
                <a:srgbClr val="3333CC"/>
              </a:solidFill>
              <a:latin typeface="Comic Sans MS"/>
            </a:endParaRPr>
          </a:p>
          <a:p>
            <a:r>
              <a:rPr lang="en-GB" sz="2400" dirty="0" smtClean="0">
                <a:solidFill>
                  <a:srgbClr val="3333CC"/>
                </a:solidFill>
                <a:latin typeface="Comic Sans MS"/>
              </a:rPr>
              <a:t>Sometimes a </a:t>
            </a:r>
            <a:r>
              <a:rPr lang="en-GB" sz="2400" b="1" dirty="0" smtClean="0">
                <a:solidFill>
                  <a:srgbClr val="D60093"/>
                </a:solidFill>
                <a:latin typeface="Comic Sans MS"/>
              </a:rPr>
              <a:t>microphone</a:t>
            </a:r>
            <a:r>
              <a:rPr lang="en-GB" sz="2400" dirty="0" smtClean="0">
                <a:solidFill>
                  <a:srgbClr val="3333CC"/>
                </a:solidFill>
                <a:latin typeface="Comic Sans MS"/>
              </a:rPr>
              <a:t> is used along with </a:t>
            </a:r>
            <a:r>
              <a:rPr lang="en-GB" sz="2400" b="1" dirty="0" smtClean="0">
                <a:solidFill>
                  <a:srgbClr val="D60093"/>
                </a:solidFill>
                <a:latin typeface="Comic Sans MS"/>
              </a:rPr>
              <a:t>voice recognition software </a:t>
            </a:r>
            <a:r>
              <a:rPr lang="en-GB" sz="2400" dirty="0" smtClean="0">
                <a:solidFill>
                  <a:srgbClr val="3333CC"/>
                </a:solidFill>
                <a:latin typeface="Comic Sans MS"/>
              </a:rPr>
              <a:t>so that instructions can e given to the computer or text dictated.</a:t>
            </a:r>
          </a:p>
          <a:p>
            <a:endParaRPr lang="en-GB" sz="2400" dirty="0">
              <a:solidFill>
                <a:srgbClr val="3333CC"/>
              </a:solidFill>
              <a:latin typeface="Comic Sans MS"/>
            </a:endParaRPr>
          </a:p>
          <a:p>
            <a:endParaRPr lang="en-GB" sz="2400" dirty="0">
              <a:solidFill>
                <a:srgbClr val="3333CC"/>
              </a:solidFill>
              <a:latin typeface="Comic Sans MS"/>
            </a:endParaRPr>
          </a:p>
        </p:txBody>
      </p:sp>
      <p:pic>
        <p:nvPicPr>
          <p:cNvPr id="3074" name="Picture 2" descr="C:\Users\mfeldman139\AppData\Local\Microsoft\Windows\Temporary Internet Files\Content.IE5\JWMEETZN\MC90009609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07025" y="2420888"/>
            <a:ext cx="2725034" cy="2016490"/>
          </a:xfrm>
          <a:prstGeom prst="rect">
            <a:avLst/>
          </a:prstGeom>
          <a:noFill/>
          <a:extLst>
            <a:ext uri="{909E8E84-426E-40DD-AFC4-6F175D3DCCD1}">
              <a14:hiddenFill xmlns:a14="http://schemas.microsoft.com/office/drawing/2010/main">
                <a:solidFill>
                  <a:srgbClr val="FFFFFF"/>
                </a:solidFill>
              </a14:hiddenFill>
            </a:ext>
          </a:extLst>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415477494"/>
      </p:ext>
    </p:extLst>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27075" y="188640"/>
            <a:ext cx="7772400" cy="1143000"/>
          </a:xfrm>
          <a:ln>
            <a:solidFill>
              <a:schemeClr val="accent2"/>
            </a:solidFill>
            <a:miter lim="800000"/>
            <a:headEnd/>
            <a:tailEnd/>
          </a:ln>
        </p:spPr>
        <p:txBody>
          <a:bodyPr/>
          <a:lstStyle/>
          <a:p>
            <a:r>
              <a:rPr lang="en-GB" dirty="0"/>
              <a:t>HARDWARE</a:t>
            </a:r>
            <a:br>
              <a:rPr lang="en-GB" dirty="0"/>
            </a:br>
            <a:r>
              <a:rPr lang="en-GB" dirty="0"/>
              <a:t>Input </a:t>
            </a:r>
            <a:r>
              <a:rPr lang="en-GB" dirty="0" smtClean="0"/>
              <a:t>Devices – Digital Camera</a:t>
            </a:r>
            <a:endParaRPr lang="en-GB" dirty="0"/>
          </a:p>
        </p:txBody>
      </p:sp>
      <p:sp>
        <p:nvSpPr>
          <p:cNvPr id="6147" name="Rectangle 3"/>
          <p:cNvSpPr>
            <a:spLocks noGrp="1" noChangeArrowheads="1"/>
          </p:cNvSpPr>
          <p:nvPr>
            <p:ph type="body" sz="half" idx="1"/>
          </p:nvPr>
        </p:nvSpPr>
        <p:spPr>
          <a:xfrm>
            <a:off x="703167" y="1700808"/>
            <a:ext cx="3810000" cy="4114800"/>
          </a:xfrm>
        </p:spPr>
        <p:txBody>
          <a:bodyPr/>
          <a:lstStyle/>
          <a:p>
            <a:pPr>
              <a:lnSpc>
                <a:spcPct val="90000"/>
              </a:lnSpc>
              <a:buFontTx/>
              <a:buNone/>
            </a:pPr>
            <a:r>
              <a:rPr lang="en-GB" sz="2400" dirty="0"/>
              <a:t>	</a:t>
            </a:r>
          </a:p>
        </p:txBody>
      </p:sp>
      <p:sp>
        <p:nvSpPr>
          <p:cNvPr id="4" name="TextBox 3"/>
          <p:cNvSpPr txBox="1"/>
          <p:nvPr/>
        </p:nvSpPr>
        <p:spPr>
          <a:xfrm>
            <a:off x="539552" y="1988840"/>
            <a:ext cx="5616624" cy="830997"/>
          </a:xfrm>
          <a:prstGeom prst="rect">
            <a:avLst/>
          </a:prstGeom>
          <a:noFill/>
        </p:spPr>
        <p:txBody>
          <a:bodyPr wrap="square" rtlCol="0">
            <a:spAutoFit/>
          </a:bodyPr>
          <a:lstStyle/>
          <a:p>
            <a:endParaRPr lang="en-GB" sz="2400" dirty="0">
              <a:solidFill>
                <a:srgbClr val="3333CC"/>
              </a:solidFill>
              <a:latin typeface="Comic Sans MS"/>
            </a:endParaRPr>
          </a:p>
          <a:p>
            <a:endParaRPr lang="en-GB" sz="2400" dirty="0">
              <a:solidFill>
                <a:srgbClr val="3333CC"/>
              </a:solidFill>
              <a:latin typeface="Comic Sans MS"/>
            </a:endParaRPr>
          </a:p>
        </p:txBody>
      </p:sp>
      <p:sp>
        <p:nvSpPr>
          <p:cNvPr id="2" name="TextBox 1"/>
          <p:cNvSpPr txBox="1"/>
          <p:nvPr/>
        </p:nvSpPr>
        <p:spPr>
          <a:xfrm>
            <a:off x="179512" y="1389271"/>
            <a:ext cx="5581501" cy="3046988"/>
          </a:xfrm>
          <a:prstGeom prst="rect">
            <a:avLst/>
          </a:prstGeom>
          <a:noFill/>
        </p:spPr>
        <p:txBody>
          <a:bodyPr wrap="square" rtlCol="0">
            <a:spAutoFit/>
          </a:bodyPr>
          <a:lstStyle/>
          <a:p>
            <a:r>
              <a:rPr lang="en-GB" sz="2400" b="1" dirty="0" smtClean="0">
                <a:solidFill>
                  <a:srgbClr val="D60093"/>
                </a:solidFill>
                <a:latin typeface="Comic Sans MS"/>
              </a:rPr>
              <a:t>Digital Cameras </a:t>
            </a:r>
            <a:r>
              <a:rPr lang="en-GB" sz="2400" dirty="0" smtClean="0">
                <a:solidFill>
                  <a:srgbClr val="3333CC"/>
                </a:solidFill>
                <a:latin typeface="Comic Sans MS"/>
              </a:rPr>
              <a:t>use a lens which focuses  reflected light from the subject being photographed into a sensor called a </a:t>
            </a:r>
            <a:r>
              <a:rPr lang="en-GB" sz="2400" b="1" dirty="0" smtClean="0">
                <a:solidFill>
                  <a:srgbClr val="D60093"/>
                </a:solidFill>
                <a:latin typeface="Comic Sans MS"/>
              </a:rPr>
              <a:t>Charged Coupled Device (CCD).</a:t>
            </a:r>
            <a:r>
              <a:rPr lang="en-GB" sz="2400" dirty="0" smtClean="0">
                <a:solidFill>
                  <a:srgbClr val="3333CC"/>
                </a:solidFill>
                <a:latin typeface="Comic Sans MS"/>
              </a:rPr>
              <a:t>  The information captured by the </a:t>
            </a:r>
            <a:r>
              <a:rPr lang="en-GB" sz="2400" b="1" dirty="0" smtClean="0">
                <a:solidFill>
                  <a:srgbClr val="D60093"/>
                </a:solidFill>
                <a:latin typeface="Comic Sans MS"/>
              </a:rPr>
              <a:t>CCD</a:t>
            </a:r>
            <a:r>
              <a:rPr lang="en-GB" sz="2400" dirty="0" smtClean="0">
                <a:solidFill>
                  <a:srgbClr val="3333CC"/>
                </a:solidFill>
                <a:latin typeface="Comic Sans MS"/>
              </a:rPr>
              <a:t> is digitised and stored in the camera’s memory – usually on removable </a:t>
            </a:r>
            <a:r>
              <a:rPr lang="en-GB" sz="2400" b="1" dirty="0" smtClean="0">
                <a:solidFill>
                  <a:srgbClr val="D60093"/>
                </a:solidFill>
                <a:latin typeface="Comic Sans MS"/>
              </a:rPr>
              <a:t>memory cards.  </a:t>
            </a:r>
            <a:endParaRPr lang="en-GB" sz="2400" b="1" dirty="0">
              <a:solidFill>
                <a:srgbClr val="D60093"/>
              </a:solidFill>
              <a:latin typeface="Comic Sans MS"/>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1988840"/>
            <a:ext cx="2466975" cy="1847850"/>
          </a:xfrm>
          <a:prstGeom prst="rect">
            <a:avLst/>
          </a:prstGeom>
          <a:ln w="25400">
            <a:solidFill>
              <a:srgbClr val="D60093"/>
            </a:solidFill>
          </a:ln>
        </p:spPr>
      </p:pic>
      <p:sp>
        <p:nvSpPr>
          <p:cNvPr id="5" name="TextBox 4"/>
          <p:cNvSpPr txBox="1"/>
          <p:nvPr/>
        </p:nvSpPr>
        <p:spPr>
          <a:xfrm>
            <a:off x="107504" y="4273107"/>
            <a:ext cx="8856983" cy="1938992"/>
          </a:xfrm>
          <a:prstGeom prst="rect">
            <a:avLst/>
          </a:prstGeom>
          <a:noFill/>
        </p:spPr>
        <p:txBody>
          <a:bodyPr wrap="square" rtlCol="0">
            <a:spAutoFit/>
          </a:bodyPr>
          <a:lstStyle/>
          <a:p>
            <a:r>
              <a:rPr lang="en-GB" sz="2400" b="1" dirty="0" smtClean="0">
                <a:solidFill>
                  <a:srgbClr val="D60093"/>
                </a:solidFill>
                <a:latin typeface="Comic Sans MS"/>
              </a:rPr>
              <a:t>Memory Cards </a:t>
            </a:r>
            <a:r>
              <a:rPr lang="en-GB" sz="2400" dirty="0" smtClean="0">
                <a:solidFill>
                  <a:srgbClr val="3333CC"/>
                </a:solidFill>
                <a:latin typeface="Comic Sans MS"/>
              </a:rPr>
              <a:t>have a large </a:t>
            </a:r>
            <a:r>
              <a:rPr lang="en-GB" sz="2400" b="1" dirty="0" smtClean="0">
                <a:solidFill>
                  <a:srgbClr val="3333CC"/>
                </a:solidFill>
                <a:latin typeface="Comic Sans MS"/>
              </a:rPr>
              <a:t>backing storage capacity </a:t>
            </a:r>
            <a:r>
              <a:rPr lang="en-GB" sz="2400" dirty="0" smtClean="0">
                <a:solidFill>
                  <a:srgbClr val="3333CC"/>
                </a:solidFill>
                <a:latin typeface="Comic Sans MS"/>
              </a:rPr>
              <a:t>– meaning the can store a large number of photographs – the number depends on the </a:t>
            </a:r>
            <a:r>
              <a:rPr lang="en-GB" sz="2400" b="1" dirty="0" smtClean="0">
                <a:solidFill>
                  <a:srgbClr val="3333CC"/>
                </a:solidFill>
                <a:latin typeface="Comic Sans MS"/>
              </a:rPr>
              <a:t>resolution of the photos and the compression used – most </a:t>
            </a:r>
            <a:r>
              <a:rPr lang="en-GB" sz="2400" b="1" dirty="0" smtClean="0">
                <a:solidFill>
                  <a:srgbClr val="D60093"/>
                </a:solidFill>
                <a:latin typeface="Comic Sans MS"/>
              </a:rPr>
              <a:t>digital cameras </a:t>
            </a:r>
            <a:r>
              <a:rPr lang="en-GB" sz="2400" b="1" dirty="0" smtClean="0">
                <a:solidFill>
                  <a:srgbClr val="3333CC"/>
                </a:solidFill>
                <a:latin typeface="Comic Sans MS"/>
              </a:rPr>
              <a:t>will use JPEG compression.</a:t>
            </a:r>
            <a:endParaRPr lang="en-GB" sz="2400" b="1" dirty="0">
              <a:solidFill>
                <a:srgbClr val="3333CC"/>
              </a:solidFill>
              <a:latin typeface="Comic Sans MS"/>
            </a:endParaRPr>
          </a:p>
        </p:txBody>
      </p:sp>
      <p:sp>
        <p:nvSpPr>
          <p:cNvPr id="9" name="Action Button: Home 8">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0" name="Action Button: Forward or Next 9">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1" name="AutoShape 12">
            <a:hlinkClick r:id="" action="ppaction://hlinkshowjump?jump=lastslideviewed" highlightClick="1"/>
          </p:cNvPr>
          <p:cNvSpPr>
            <a:spLocks noChangeArrowheads="1"/>
          </p:cNvSpPr>
          <p:nvPr/>
        </p:nvSpPr>
        <p:spPr bwMode="auto">
          <a:xfrm>
            <a:off x="107504" y="6212099"/>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565158635"/>
      </p:ext>
    </p:extLst>
  </p:cSld>
  <p:clrMapOvr>
    <a:masterClrMapping/>
  </p:clrMapOvr>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27075" y="188640"/>
            <a:ext cx="7772400" cy="1143000"/>
          </a:xfrm>
          <a:ln>
            <a:solidFill>
              <a:schemeClr val="accent2"/>
            </a:solidFill>
            <a:miter lim="800000"/>
            <a:headEnd/>
            <a:tailEnd/>
          </a:ln>
        </p:spPr>
        <p:txBody>
          <a:bodyPr/>
          <a:lstStyle/>
          <a:p>
            <a:r>
              <a:rPr lang="en-GB" dirty="0"/>
              <a:t>HARDWARE</a:t>
            </a:r>
            <a:br>
              <a:rPr lang="en-GB" dirty="0"/>
            </a:br>
            <a:r>
              <a:rPr lang="en-GB" dirty="0"/>
              <a:t>Input </a:t>
            </a:r>
            <a:r>
              <a:rPr lang="en-GB" dirty="0" smtClean="0"/>
              <a:t>Devices – Digital Camera</a:t>
            </a:r>
            <a:endParaRPr lang="en-GB" dirty="0"/>
          </a:p>
        </p:txBody>
      </p:sp>
      <p:sp>
        <p:nvSpPr>
          <p:cNvPr id="6147" name="Rectangle 3"/>
          <p:cNvSpPr>
            <a:spLocks noGrp="1" noChangeArrowheads="1"/>
          </p:cNvSpPr>
          <p:nvPr>
            <p:ph type="body" sz="half" idx="1"/>
          </p:nvPr>
        </p:nvSpPr>
        <p:spPr>
          <a:xfrm>
            <a:off x="703167" y="1700808"/>
            <a:ext cx="3810000" cy="4114800"/>
          </a:xfrm>
        </p:spPr>
        <p:txBody>
          <a:bodyPr/>
          <a:lstStyle/>
          <a:p>
            <a:pPr>
              <a:lnSpc>
                <a:spcPct val="90000"/>
              </a:lnSpc>
              <a:buFontTx/>
              <a:buNone/>
            </a:pPr>
            <a:r>
              <a:rPr lang="en-GB" sz="2400" dirty="0"/>
              <a:t>	</a:t>
            </a:r>
          </a:p>
        </p:txBody>
      </p:sp>
      <p:sp>
        <p:nvSpPr>
          <p:cNvPr id="4" name="TextBox 3"/>
          <p:cNvSpPr txBox="1"/>
          <p:nvPr/>
        </p:nvSpPr>
        <p:spPr>
          <a:xfrm>
            <a:off x="539552" y="1988840"/>
            <a:ext cx="5616624" cy="830997"/>
          </a:xfrm>
          <a:prstGeom prst="rect">
            <a:avLst/>
          </a:prstGeom>
          <a:noFill/>
        </p:spPr>
        <p:txBody>
          <a:bodyPr wrap="square" rtlCol="0">
            <a:spAutoFit/>
          </a:bodyPr>
          <a:lstStyle/>
          <a:p>
            <a:endParaRPr lang="en-GB" sz="2400" dirty="0">
              <a:solidFill>
                <a:srgbClr val="3333CC"/>
              </a:solidFill>
              <a:latin typeface="Comic Sans MS"/>
            </a:endParaRPr>
          </a:p>
          <a:p>
            <a:endParaRPr lang="en-GB" sz="2400" dirty="0">
              <a:solidFill>
                <a:srgbClr val="3333CC"/>
              </a:solidFill>
              <a:latin typeface="Comic Sans MS"/>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412776"/>
            <a:ext cx="1656184" cy="1656184"/>
          </a:xfrm>
          <a:prstGeom prst="rect">
            <a:avLst/>
          </a:prstGeom>
          <a:ln w="25400">
            <a:solidFill>
              <a:srgbClr val="D60093"/>
            </a:solidFill>
          </a:ln>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2708920"/>
            <a:ext cx="1647627" cy="1647627"/>
          </a:xfrm>
          <a:prstGeom prst="rect">
            <a:avLst/>
          </a:prstGeom>
          <a:ln w="25400">
            <a:solidFill>
              <a:srgbClr val="D60093"/>
            </a:solidFill>
          </a:ln>
        </p:spPr>
      </p:pic>
      <p:sp>
        <p:nvSpPr>
          <p:cNvPr id="8" name="TextBox 7"/>
          <p:cNvSpPr txBox="1"/>
          <p:nvPr/>
        </p:nvSpPr>
        <p:spPr>
          <a:xfrm>
            <a:off x="3181966" y="1563766"/>
            <a:ext cx="5184576" cy="4524315"/>
          </a:xfrm>
          <a:prstGeom prst="rect">
            <a:avLst/>
          </a:prstGeom>
          <a:noFill/>
        </p:spPr>
        <p:txBody>
          <a:bodyPr wrap="square" rtlCol="0">
            <a:spAutoFit/>
          </a:bodyPr>
          <a:lstStyle/>
          <a:p>
            <a:r>
              <a:rPr lang="en-GB" sz="2400" dirty="0" smtClean="0">
                <a:solidFill>
                  <a:srgbClr val="3333CC"/>
                </a:solidFill>
                <a:latin typeface="Comic Sans MS"/>
              </a:rPr>
              <a:t>A </a:t>
            </a:r>
            <a:r>
              <a:rPr lang="en-GB" sz="2400" b="1" dirty="0" smtClean="0">
                <a:solidFill>
                  <a:srgbClr val="D60093"/>
                </a:solidFill>
                <a:latin typeface="Comic Sans MS"/>
              </a:rPr>
              <a:t>Digital Video Camera </a:t>
            </a:r>
            <a:r>
              <a:rPr lang="en-GB" sz="2400" dirty="0" smtClean="0">
                <a:solidFill>
                  <a:srgbClr val="3333CC"/>
                </a:solidFill>
                <a:latin typeface="Comic Sans MS"/>
              </a:rPr>
              <a:t>works in much the same way as a digital camera – using a </a:t>
            </a:r>
            <a:r>
              <a:rPr lang="en-GB" sz="2400" b="1" dirty="0" smtClean="0">
                <a:solidFill>
                  <a:srgbClr val="D60093"/>
                </a:solidFill>
                <a:latin typeface="Comic Sans MS"/>
              </a:rPr>
              <a:t>CCD.</a:t>
            </a:r>
            <a:r>
              <a:rPr lang="en-GB" sz="2400" dirty="0" smtClean="0">
                <a:solidFill>
                  <a:srgbClr val="3333CC"/>
                </a:solidFill>
                <a:latin typeface="Comic Sans MS"/>
              </a:rPr>
              <a:t>  A </a:t>
            </a:r>
            <a:r>
              <a:rPr lang="en-GB" sz="2400" b="1" dirty="0" smtClean="0">
                <a:solidFill>
                  <a:srgbClr val="D60093"/>
                </a:solidFill>
                <a:latin typeface="Comic Sans MS"/>
              </a:rPr>
              <a:t>digital video camera is used to capture moving pictures.  </a:t>
            </a:r>
            <a:r>
              <a:rPr lang="en-GB" sz="2400" b="1" dirty="0" smtClean="0">
                <a:solidFill>
                  <a:srgbClr val="3333CC"/>
                </a:solidFill>
                <a:latin typeface="Comic Sans MS"/>
              </a:rPr>
              <a:t>Storage mediums used by digital video cameras include – DVD-R, Hard Disk, Flash ROM.</a:t>
            </a:r>
            <a:r>
              <a:rPr lang="en-GB" sz="2400" dirty="0" smtClean="0">
                <a:solidFill>
                  <a:srgbClr val="3333CC"/>
                </a:solidFill>
                <a:latin typeface="Comic Sans MS"/>
              </a:rPr>
              <a:t>  Whichever backing storage medium is used, it has to have a large storage capacity because of the large file sizes associated with video.</a:t>
            </a:r>
            <a:endParaRPr lang="en-GB" sz="2400" dirty="0">
              <a:solidFill>
                <a:srgbClr val="3333CC"/>
              </a:solidFill>
              <a:latin typeface="Comic Sans MS"/>
            </a:endParaRPr>
          </a:p>
        </p:txBody>
      </p:sp>
      <p:sp>
        <p:nvSpPr>
          <p:cNvPr id="9" name="Action Button: Home 8">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0" name="Action Button: Forward or Next 9">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1"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5406928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3139321"/>
          </a:xfrm>
          <a:prstGeom prst="rect">
            <a:avLst/>
          </a:prstGeom>
          <a:noFill/>
        </p:spPr>
        <p:txBody>
          <a:bodyPr wrap="square" rtlCol="0">
            <a:spAutoFit/>
          </a:bodyPr>
          <a:lstStyle/>
          <a:p>
            <a:r>
              <a:rPr lang="en-GB" b="1" dirty="0" smtClean="0">
                <a:solidFill>
                  <a:prstClr val="white"/>
                </a:solidFill>
              </a:rPr>
              <a:t>R</a:t>
            </a:r>
          </a:p>
          <a:p>
            <a:endParaRPr lang="en-GB" b="1" dirty="0">
              <a:solidFill>
                <a:prstClr val="white"/>
              </a:solidFill>
            </a:endParaRPr>
          </a:p>
          <a:p>
            <a:r>
              <a:rPr lang="en-GB" b="1" dirty="0" smtClean="0">
                <a:solidFill>
                  <a:prstClr val="white"/>
                </a:solidFill>
                <a:hlinkClick r:id="rId2" action="ppaction://hlinksldjump"/>
              </a:rPr>
              <a:t>RAW (Sound File Format)</a:t>
            </a:r>
            <a:endParaRPr lang="en-GB" b="1" dirty="0" smtClean="0">
              <a:solidFill>
                <a:prstClr val="white"/>
              </a:solidFill>
            </a:endParaRPr>
          </a:p>
          <a:p>
            <a:r>
              <a:rPr lang="en-GB" b="1" dirty="0" smtClean="0">
                <a:solidFill>
                  <a:prstClr val="white"/>
                </a:solidFill>
                <a:hlinkClick r:id="rId3" action="ppaction://hlinksldjump"/>
              </a:rPr>
              <a:t>Readability</a:t>
            </a:r>
            <a:endParaRPr lang="en-GB" b="1" dirty="0" smtClean="0">
              <a:solidFill>
                <a:prstClr val="white"/>
              </a:solidFill>
            </a:endParaRPr>
          </a:p>
          <a:p>
            <a:r>
              <a:rPr lang="en-GB" b="1" dirty="0" smtClean="0">
                <a:solidFill>
                  <a:prstClr val="white"/>
                </a:solidFill>
                <a:hlinkClick r:id="rId4" action="ppaction://hlinksldjump"/>
              </a:rPr>
              <a:t>Record (Database)</a:t>
            </a:r>
            <a:endParaRPr lang="en-GB" b="1" dirty="0" smtClean="0">
              <a:solidFill>
                <a:prstClr val="white"/>
              </a:solidFill>
            </a:endParaRPr>
          </a:p>
          <a:p>
            <a:r>
              <a:rPr lang="en-GB" b="1" dirty="0" smtClean="0">
                <a:solidFill>
                  <a:prstClr val="white"/>
                </a:solidFill>
                <a:hlinkClick r:id="rId5" action="ppaction://hlinksldjump"/>
              </a:rPr>
              <a:t>Registers</a:t>
            </a:r>
            <a:endParaRPr lang="en-GB" b="1" dirty="0" smtClean="0">
              <a:solidFill>
                <a:prstClr val="white"/>
              </a:solidFill>
            </a:endParaRPr>
          </a:p>
          <a:p>
            <a:r>
              <a:rPr lang="en-GB" b="1" dirty="0" smtClean="0">
                <a:solidFill>
                  <a:prstClr val="white"/>
                </a:solidFill>
                <a:hlinkClick r:id="rId6" action="ppaction://hlinksldjump"/>
              </a:rPr>
              <a:t>Relational Operators</a:t>
            </a:r>
            <a:endParaRPr lang="en-GB" b="1" dirty="0" smtClean="0">
              <a:solidFill>
                <a:prstClr val="white"/>
              </a:solidFill>
            </a:endParaRPr>
          </a:p>
          <a:p>
            <a:r>
              <a:rPr lang="en-GB" b="1" dirty="0" smtClean="0">
                <a:solidFill>
                  <a:prstClr val="white"/>
                </a:solidFill>
                <a:hlinkClick r:id="rId7" action="ppaction://hlinksldjump"/>
              </a:rPr>
              <a:t>Repetition</a:t>
            </a:r>
            <a:endParaRPr lang="en-GB" b="1" dirty="0" smtClean="0">
              <a:solidFill>
                <a:prstClr val="white"/>
              </a:solidFill>
            </a:endParaRPr>
          </a:p>
          <a:p>
            <a:r>
              <a:rPr lang="en-GB" b="1" dirty="0" smtClean="0">
                <a:solidFill>
                  <a:prstClr val="white"/>
                </a:solidFill>
                <a:hlinkClick r:id="rId8" action="ppaction://hlinksldjump"/>
              </a:rPr>
              <a:t>Reports (Database)</a:t>
            </a:r>
            <a:endParaRPr lang="en-GB" b="1" dirty="0" smtClean="0">
              <a:solidFill>
                <a:prstClr val="white"/>
              </a:solidFill>
            </a:endParaRPr>
          </a:p>
          <a:p>
            <a:r>
              <a:rPr lang="en-GB" b="1" dirty="0" smtClean="0">
                <a:solidFill>
                  <a:prstClr val="white"/>
                </a:solidFill>
                <a:hlinkClick r:id="rId9" action="ppaction://hlinksldjump"/>
              </a:rPr>
              <a:t>Rotate</a:t>
            </a:r>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10"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021084411"/>
      </p:ext>
    </p:extLst>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27075" y="188640"/>
            <a:ext cx="7772400" cy="1143000"/>
          </a:xfrm>
          <a:ln>
            <a:solidFill>
              <a:schemeClr val="accent2"/>
            </a:solidFill>
            <a:miter lim="800000"/>
            <a:headEnd/>
            <a:tailEnd/>
          </a:ln>
        </p:spPr>
        <p:txBody>
          <a:bodyPr/>
          <a:lstStyle/>
          <a:p>
            <a:r>
              <a:rPr lang="en-GB" dirty="0"/>
              <a:t>HARDWARE</a:t>
            </a:r>
            <a:br>
              <a:rPr lang="en-GB" dirty="0"/>
            </a:br>
            <a:r>
              <a:rPr lang="en-GB" dirty="0"/>
              <a:t>Input </a:t>
            </a:r>
            <a:r>
              <a:rPr lang="en-GB" dirty="0" smtClean="0"/>
              <a:t>Devices – Webcam</a:t>
            </a:r>
            <a:endParaRPr lang="en-GB" dirty="0"/>
          </a:p>
        </p:txBody>
      </p:sp>
      <p:sp>
        <p:nvSpPr>
          <p:cNvPr id="6147" name="Rectangle 3"/>
          <p:cNvSpPr>
            <a:spLocks noGrp="1" noChangeArrowheads="1"/>
          </p:cNvSpPr>
          <p:nvPr>
            <p:ph type="body" sz="half" idx="1"/>
          </p:nvPr>
        </p:nvSpPr>
        <p:spPr>
          <a:xfrm>
            <a:off x="703167" y="1700808"/>
            <a:ext cx="3810000" cy="4114800"/>
          </a:xfrm>
        </p:spPr>
        <p:txBody>
          <a:bodyPr/>
          <a:lstStyle/>
          <a:p>
            <a:pPr>
              <a:lnSpc>
                <a:spcPct val="90000"/>
              </a:lnSpc>
              <a:buFontTx/>
              <a:buNone/>
            </a:pPr>
            <a:r>
              <a:rPr lang="en-GB" sz="2400" dirty="0"/>
              <a:t>	</a:t>
            </a:r>
          </a:p>
        </p:txBody>
      </p:sp>
      <p:sp>
        <p:nvSpPr>
          <p:cNvPr id="4" name="TextBox 3"/>
          <p:cNvSpPr txBox="1"/>
          <p:nvPr/>
        </p:nvSpPr>
        <p:spPr>
          <a:xfrm>
            <a:off x="539552" y="1988840"/>
            <a:ext cx="5616624" cy="830997"/>
          </a:xfrm>
          <a:prstGeom prst="rect">
            <a:avLst/>
          </a:prstGeom>
          <a:noFill/>
        </p:spPr>
        <p:txBody>
          <a:bodyPr wrap="square" rtlCol="0">
            <a:spAutoFit/>
          </a:bodyPr>
          <a:lstStyle/>
          <a:p>
            <a:endParaRPr lang="en-GB" sz="2400" dirty="0">
              <a:solidFill>
                <a:srgbClr val="3333CC"/>
              </a:solidFill>
              <a:latin typeface="Comic Sans MS"/>
            </a:endParaRPr>
          </a:p>
          <a:p>
            <a:endParaRPr lang="en-GB" sz="2400" dirty="0">
              <a:solidFill>
                <a:srgbClr val="3333CC"/>
              </a:solidFill>
              <a:latin typeface="Comic Sans MS"/>
            </a:endParaRPr>
          </a:p>
        </p:txBody>
      </p:sp>
      <p:sp>
        <p:nvSpPr>
          <p:cNvPr id="3" name="TextBox 2"/>
          <p:cNvSpPr txBox="1"/>
          <p:nvPr/>
        </p:nvSpPr>
        <p:spPr>
          <a:xfrm>
            <a:off x="467544" y="1481009"/>
            <a:ext cx="8136904" cy="3416320"/>
          </a:xfrm>
          <a:prstGeom prst="rect">
            <a:avLst/>
          </a:prstGeom>
          <a:noFill/>
        </p:spPr>
        <p:txBody>
          <a:bodyPr wrap="square" rtlCol="0">
            <a:spAutoFit/>
          </a:bodyPr>
          <a:lstStyle/>
          <a:p>
            <a:r>
              <a:rPr lang="en-GB" sz="2400" dirty="0" smtClean="0">
                <a:solidFill>
                  <a:srgbClr val="3333CC"/>
                </a:solidFill>
                <a:latin typeface="Comic Sans MS"/>
              </a:rPr>
              <a:t>A </a:t>
            </a:r>
            <a:r>
              <a:rPr lang="en-GB" sz="2400" b="1" dirty="0" smtClean="0">
                <a:solidFill>
                  <a:srgbClr val="D60093"/>
                </a:solidFill>
                <a:latin typeface="Comic Sans MS"/>
              </a:rPr>
              <a:t>Webcam</a:t>
            </a:r>
            <a:r>
              <a:rPr lang="en-GB" sz="2400" dirty="0" smtClean="0">
                <a:solidFill>
                  <a:srgbClr val="3333CC"/>
                </a:solidFill>
                <a:latin typeface="Comic Sans MS"/>
              </a:rPr>
              <a:t> is a small digital video camera, which is usually built into the monitor (in laptops), or placed beside or on the monitor, of a desktop computer.  The </a:t>
            </a:r>
            <a:r>
              <a:rPr lang="en-GB" sz="2400" b="1" dirty="0" smtClean="0">
                <a:solidFill>
                  <a:srgbClr val="3333CC"/>
                </a:solidFill>
                <a:latin typeface="Comic Sans MS"/>
              </a:rPr>
              <a:t>resolution of a </a:t>
            </a:r>
            <a:r>
              <a:rPr lang="en-GB" sz="2400" b="1" dirty="0" smtClean="0">
                <a:solidFill>
                  <a:srgbClr val="D60093"/>
                </a:solidFill>
                <a:latin typeface="Comic Sans MS"/>
              </a:rPr>
              <a:t>webcam</a:t>
            </a:r>
            <a:r>
              <a:rPr lang="en-GB" sz="2400" b="1" dirty="0" smtClean="0">
                <a:solidFill>
                  <a:srgbClr val="3333CC"/>
                </a:solidFill>
                <a:latin typeface="Comic Sans MS"/>
              </a:rPr>
              <a:t> is not as high as a digital video camera</a:t>
            </a:r>
            <a:r>
              <a:rPr lang="en-GB" sz="2400" dirty="0" smtClean="0">
                <a:solidFill>
                  <a:srgbClr val="3333CC"/>
                </a:solidFill>
                <a:latin typeface="Comic Sans MS"/>
              </a:rPr>
              <a:t> and the webcam has to be connected to a computer system in order to capture or store images. </a:t>
            </a:r>
            <a:r>
              <a:rPr lang="en-GB" sz="2400" b="1" dirty="0" smtClean="0">
                <a:solidFill>
                  <a:srgbClr val="D60093"/>
                </a:solidFill>
                <a:latin typeface="Comic Sans MS"/>
              </a:rPr>
              <a:t>Webcams</a:t>
            </a:r>
            <a:r>
              <a:rPr lang="en-GB" sz="2400" dirty="0" smtClean="0">
                <a:solidFill>
                  <a:srgbClr val="3333CC"/>
                </a:solidFill>
                <a:latin typeface="Comic Sans MS"/>
              </a:rPr>
              <a:t> can be used for </a:t>
            </a:r>
            <a:r>
              <a:rPr lang="en-GB" sz="2400" b="1" dirty="0" smtClean="0">
                <a:solidFill>
                  <a:srgbClr val="D60093"/>
                </a:solidFill>
                <a:latin typeface="Comic Sans MS"/>
              </a:rPr>
              <a:t>video conferencing </a:t>
            </a:r>
            <a:r>
              <a:rPr lang="en-GB" sz="2400" dirty="0" smtClean="0">
                <a:solidFill>
                  <a:srgbClr val="3333CC"/>
                </a:solidFill>
                <a:latin typeface="Comic Sans MS"/>
              </a:rPr>
              <a:t>– which allows people in different locations to conduct meetings.</a:t>
            </a:r>
            <a:endParaRPr lang="en-GB" sz="2400" dirty="0">
              <a:solidFill>
                <a:srgbClr val="3333CC"/>
              </a:solidFill>
              <a:latin typeface="Comic Sans MS"/>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4835550"/>
            <a:ext cx="1800200" cy="1800200"/>
          </a:xfrm>
          <a:prstGeom prst="rect">
            <a:avLst/>
          </a:prstGeom>
          <a:ln w="25400">
            <a:solidFill>
              <a:srgbClr val="D60093"/>
            </a:solidFill>
          </a:ln>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0112" y="4897329"/>
            <a:ext cx="1711648" cy="1704041"/>
          </a:xfrm>
          <a:prstGeom prst="rect">
            <a:avLst/>
          </a:prstGeom>
          <a:ln w="25400">
            <a:solidFill>
              <a:srgbClr val="D60093"/>
            </a:solidFill>
          </a:ln>
        </p:spPr>
      </p:pic>
      <p:sp>
        <p:nvSpPr>
          <p:cNvPr id="10" name="Action Button: Home 9">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1"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76361493"/>
      </p:ext>
    </p:extLst>
  </p:cSld>
  <p:clrMapOvr>
    <a:masterClrMapping/>
  </p:clrMapOvr>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27075" y="188640"/>
            <a:ext cx="7772400" cy="1143000"/>
          </a:xfrm>
          <a:ln>
            <a:solidFill>
              <a:schemeClr val="accent2"/>
            </a:solidFill>
            <a:miter lim="800000"/>
            <a:headEnd/>
            <a:tailEnd/>
          </a:ln>
        </p:spPr>
        <p:txBody>
          <a:bodyPr/>
          <a:lstStyle/>
          <a:p>
            <a:r>
              <a:rPr lang="en-GB" dirty="0"/>
              <a:t>HARDWARE</a:t>
            </a:r>
            <a:br>
              <a:rPr lang="en-GB" dirty="0"/>
            </a:br>
            <a:r>
              <a:rPr lang="en-GB" dirty="0"/>
              <a:t>Input </a:t>
            </a:r>
            <a:r>
              <a:rPr lang="en-GB" dirty="0" smtClean="0"/>
              <a:t>Devices – Scanner</a:t>
            </a:r>
            <a:endParaRPr lang="en-GB" dirty="0"/>
          </a:p>
        </p:txBody>
      </p:sp>
      <p:sp>
        <p:nvSpPr>
          <p:cNvPr id="6147" name="Rectangle 3"/>
          <p:cNvSpPr>
            <a:spLocks noGrp="1" noChangeArrowheads="1"/>
          </p:cNvSpPr>
          <p:nvPr>
            <p:ph type="body" sz="half" idx="1"/>
          </p:nvPr>
        </p:nvSpPr>
        <p:spPr>
          <a:xfrm>
            <a:off x="703167" y="1700808"/>
            <a:ext cx="3810000" cy="4114800"/>
          </a:xfrm>
        </p:spPr>
        <p:txBody>
          <a:bodyPr/>
          <a:lstStyle/>
          <a:p>
            <a:pPr>
              <a:lnSpc>
                <a:spcPct val="90000"/>
              </a:lnSpc>
              <a:buFontTx/>
              <a:buNone/>
            </a:pPr>
            <a:r>
              <a:rPr lang="en-GB" sz="2400" dirty="0"/>
              <a:t>	</a:t>
            </a:r>
          </a:p>
        </p:txBody>
      </p:sp>
      <p:sp>
        <p:nvSpPr>
          <p:cNvPr id="4" name="TextBox 3"/>
          <p:cNvSpPr txBox="1"/>
          <p:nvPr/>
        </p:nvSpPr>
        <p:spPr>
          <a:xfrm>
            <a:off x="2411760" y="1691444"/>
            <a:ext cx="5616624" cy="4524315"/>
          </a:xfrm>
          <a:prstGeom prst="rect">
            <a:avLst/>
          </a:prstGeom>
          <a:noFill/>
        </p:spPr>
        <p:txBody>
          <a:bodyPr wrap="square" rtlCol="0">
            <a:spAutoFit/>
          </a:bodyPr>
          <a:lstStyle/>
          <a:p>
            <a:r>
              <a:rPr lang="en-GB" sz="2400" dirty="0">
                <a:solidFill>
                  <a:srgbClr val="3333CC"/>
                </a:solidFill>
                <a:latin typeface="Comic Sans MS"/>
              </a:rPr>
              <a:t>A </a:t>
            </a:r>
            <a:r>
              <a:rPr lang="en-GB" sz="2400" b="1" dirty="0">
                <a:solidFill>
                  <a:srgbClr val="CC3399"/>
                </a:solidFill>
                <a:latin typeface="Comic Sans MS"/>
              </a:rPr>
              <a:t>scanner</a:t>
            </a:r>
            <a:r>
              <a:rPr lang="en-GB" sz="2400" dirty="0">
                <a:solidFill>
                  <a:srgbClr val="3333CC"/>
                </a:solidFill>
                <a:latin typeface="Comic Sans MS"/>
              </a:rPr>
              <a:t> is used to capture hard copies of documents, including photographs and convert them into digital format so that they can be manipulated or stored on a computer.  The </a:t>
            </a:r>
            <a:r>
              <a:rPr lang="en-GB" sz="2400" b="1" dirty="0">
                <a:solidFill>
                  <a:srgbClr val="CC3399"/>
                </a:solidFill>
                <a:latin typeface="Comic Sans MS"/>
              </a:rPr>
              <a:t>scanner</a:t>
            </a:r>
            <a:r>
              <a:rPr lang="en-GB" sz="2400" dirty="0">
                <a:solidFill>
                  <a:srgbClr val="3333CC"/>
                </a:solidFill>
                <a:latin typeface="Comic Sans MS"/>
              </a:rPr>
              <a:t> can also be used in conjunction with </a:t>
            </a:r>
            <a:r>
              <a:rPr lang="en-GB" sz="2400" b="1" dirty="0">
                <a:solidFill>
                  <a:srgbClr val="3333CC"/>
                </a:solidFill>
                <a:latin typeface="Comic Sans MS"/>
              </a:rPr>
              <a:t>optical character recognition software</a:t>
            </a:r>
            <a:r>
              <a:rPr lang="en-GB" sz="2400" dirty="0">
                <a:solidFill>
                  <a:srgbClr val="3333CC"/>
                </a:solidFill>
                <a:latin typeface="Comic Sans MS"/>
              </a:rPr>
              <a:t>, to scan in text based documents in a format which will allow them to be edited on a computer.</a:t>
            </a:r>
          </a:p>
          <a:p>
            <a:endParaRPr lang="en-GB" sz="2400" dirty="0">
              <a:solidFill>
                <a:srgbClr val="3333CC"/>
              </a:solidFill>
              <a:latin typeface="Comic Sans MS"/>
            </a:endParaRPr>
          </a:p>
        </p:txBody>
      </p:sp>
      <p:sp>
        <p:nvSpPr>
          <p:cNvPr id="10" name="Action Button: Home 9">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1"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pic>
        <p:nvPicPr>
          <p:cNvPr id="2" name="Picture 1"/>
          <p:cNvPicPr>
            <a:picLocks noChangeAspect="1"/>
          </p:cNvPicPr>
          <p:nvPr/>
        </p:nvPicPr>
        <p:blipFill>
          <a:blip r:embed="rId3"/>
          <a:stretch>
            <a:fillRect/>
          </a:stretch>
        </p:blipFill>
        <p:spPr>
          <a:xfrm>
            <a:off x="643859" y="2276872"/>
            <a:ext cx="1447051" cy="1728192"/>
          </a:xfrm>
          <a:prstGeom prst="rect">
            <a:avLst/>
          </a:prstGeom>
          <a:ln w="25400" cmpd="thickThin">
            <a:solidFill>
              <a:srgbClr val="990099"/>
            </a:solidFill>
          </a:ln>
        </p:spPr>
      </p:pic>
    </p:spTree>
    <p:extLst>
      <p:ext uri="{BB962C8B-B14F-4D97-AF65-F5344CB8AC3E}">
        <p14:creationId xmlns:p14="http://schemas.microsoft.com/office/powerpoint/2010/main" val="528260811"/>
      </p:ext>
    </p:extLst>
  </p:cSld>
  <p:clrMapOvr>
    <a:masterClrMapping/>
  </p:clrMapOvr>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27075" y="188640"/>
            <a:ext cx="7772400" cy="1143000"/>
          </a:xfrm>
          <a:ln>
            <a:solidFill>
              <a:schemeClr val="accent2"/>
            </a:solidFill>
            <a:miter lim="800000"/>
            <a:headEnd/>
            <a:tailEnd/>
          </a:ln>
        </p:spPr>
        <p:txBody>
          <a:bodyPr/>
          <a:lstStyle/>
          <a:p>
            <a:r>
              <a:rPr lang="en-GB" dirty="0"/>
              <a:t>HARDWARE</a:t>
            </a:r>
            <a:br>
              <a:rPr lang="en-GB" dirty="0"/>
            </a:br>
            <a:r>
              <a:rPr lang="en-GB" dirty="0"/>
              <a:t>Input </a:t>
            </a:r>
            <a:r>
              <a:rPr lang="en-GB" dirty="0" smtClean="0"/>
              <a:t>Devices – Joystick/Joypad</a:t>
            </a:r>
            <a:endParaRPr lang="en-GB" dirty="0"/>
          </a:p>
        </p:txBody>
      </p:sp>
      <p:sp>
        <p:nvSpPr>
          <p:cNvPr id="6147" name="Rectangle 3"/>
          <p:cNvSpPr>
            <a:spLocks noGrp="1" noChangeArrowheads="1"/>
          </p:cNvSpPr>
          <p:nvPr>
            <p:ph type="body" sz="half" idx="1"/>
          </p:nvPr>
        </p:nvSpPr>
        <p:spPr>
          <a:xfrm>
            <a:off x="703167" y="1700808"/>
            <a:ext cx="3810000" cy="4114800"/>
          </a:xfrm>
        </p:spPr>
        <p:txBody>
          <a:bodyPr/>
          <a:lstStyle/>
          <a:p>
            <a:pPr>
              <a:lnSpc>
                <a:spcPct val="90000"/>
              </a:lnSpc>
              <a:buFontTx/>
              <a:buNone/>
            </a:pPr>
            <a:r>
              <a:rPr lang="en-GB" sz="2400" dirty="0"/>
              <a:t>	</a:t>
            </a:r>
          </a:p>
        </p:txBody>
      </p:sp>
      <p:sp>
        <p:nvSpPr>
          <p:cNvPr id="4" name="TextBox 3"/>
          <p:cNvSpPr txBox="1"/>
          <p:nvPr/>
        </p:nvSpPr>
        <p:spPr>
          <a:xfrm>
            <a:off x="395536" y="1572252"/>
            <a:ext cx="8424936" cy="3785652"/>
          </a:xfrm>
          <a:prstGeom prst="rect">
            <a:avLst/>
          </a:prstGeom>
          <a:noFill/>
        </p:spPr>
        <p:txBody>
          <a:bodyPr wrap="square" rtlCol="0">
            <a:spAutoFit/>
          </a:bodyPr>
          <a:lstStyle/>
          <a:p>
            <a:r>
              <a:rPr lang="en-GB" sz="2400" b="1" dirty="0">
                <a:solidFill>
                  <a:srgbClr val="CC3399"/>
                </a:solidFill>
                <a:latin typeface="Comic Sans MS"/>
              </a:rPr>
              <a:t>Joysticks</a:t>
            </a:r>
            <a:r>
              <a:rPr lang="en-GB" sz="2400" dirty="0">
                <a:solidFill>
                  <a:srgbClr val="3333CC"/>
                </a:solidFill>
                <a:latin typeface="Comic Sans MS"/>
              </a:rPr>
              <a:t> are often used to control video games, and usually have one or more push-buttons whose state can also be read by the computer. </a:t>
            </a:r>
          </a:p>
          <a:p>
            <a:endParaRPr lang="en-GB" sz="2400" dirty="0">
              <a:solidFill>
                <a:srgbClr val="3333CC"/>
              </a:solidFill>
              <a:latin typeface="Comic Sans MS"/>
            </a:endParaRPr>
          </a:p>
          <a:p>
            <a:r>
              <a:rPr lang="en-GB" sz="2400" b="1" dirty="0">
                <a:solidFill>
                  <a:srgbClr val="CC3399"/>
                </a:solidFill>
                <a:latin typeface="Comic Sans MS"/>
              </a:rPr>
              <a:t>Joypads</a:t>
            </a:r>
            <a:r>
              <a:rPr lang="en-GB" sz="2400" dirty="0">
                <a:solidFill>
                  <a:srgbClr val="3333CC"/>
                </a:solidFill>
                <a:latin typeface="Comic Sans MS"/>
              </a:rPr>
              <a:t> generally feature a set of action buttons handled with the right thumb and a direction controller handled with the left. The direction controller has traditionally been a four-way digital cross (also named a gamepad).  </a:t>
            </a:r>
            <a:r>
              <a:rPr lang="en-GB" sz="2400" b="1" dirty="0">
                <a:solidFill>
                  <a:srgbClr val="CC3399"/>
                </a:solidFill>
                <a:latin typeface="Comic Sans MS"/>
              </a:rPr>
              <a:t>Joypads</a:t>
            </a:r>
            <a:r>
              <a:rPr lang="en-GB" sz="2400" b="1" dirty="0">
                <a:solidFill>
                  <a:srgbClr val="3333CC"/>
                </a:solidFill>
                <a:latin typeface="Comic Sans MS"/>
              </a:rPr>
              <a:t> are the primary means of input used on many video game consoles.</a:t>
            </a:r>
          </a:p>
        </p:txBody>
      </p:sp>
      <p:sp>
        <p:nvSpPr>
          <p:cNvPr id="10" name="Action Button: Home 9">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1"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pic>
        <p:nvPicPr>
          <p:cNvPr id="8" name="Picture 7" descr="http://t2.gstatic.com/images?q=tbn:ANd9GcRVgS682d3G5iupw3UyAbQHoq_d0fgm1S9e3YY_7R_o_HALAa5u1RtB5Q7e2g:images.maplin.co.uk/full/a54hw.jpg">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2065242" y="5396527"/>
            <a:ext cx="1085850" cy="1085850"/>
          </a:xfrm>
          <a:prstGeom prst="rect">
            <a:avLst/>
          </a:prstGeom>
          <a:noFill/>
          <a:ln w="25400">
            <a:solidFill>
              <a:srgbClr val="990099"/>
            </a:solidFill>
          </a:ln>
        </p:spPr>
      </p:pic>
      <p:pic>
        <p:nvPicPr>
          <p:cNvPr id="3" name="Picture 2"/>
          <p:cNvPicPr>
            <a:picLocks noChangeAspect="1"/>
          </p:cNvPicPr>
          <p:nvPr/>
        </p:nvPicPr>
        <p:blipFill>
          <a:blip r:embed="rId5"/>
          <a:stretch>
            <a:fillRect/>
          </a:stretch>
        </p:blipFill>
        <p:spPr>
          <a:xfrm>
            <a:off x="5574106" y="5454778"/>
            <a:ext cx="1176630" cy="969348"/>
          </a:xfrm>
          <a:prstGeom prst="rect">
            <a:avLst/>
          </a:prstGeom>
          <a:ln w="25400">
            <a:solidFill>
              <a:srgbClr val="990099"/>
            </a:solidFill>
          </a:ln>
        </p:spPr>
      </p:pic>
    </p:spTree>
    <p:extLst>
      <p:ext uri="{BB962C8B-B14F-4D97-AF65-F5344CB8AC3E}">
        <p14:creationId xmlns:p14="http://schemas.microsoft.com/office/powerpoint/2010/main" val="2500473686"/>
      </p:ext>
    </p:extLst>
  </p:cSld>
  <p:clrMapOvr>
    <a:masterClrMapping/>
  </p:clrMapOvr>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04800"/>
            <a:ext cx="7772400" cy="1143000"/>
          </a:xfrm>
          <a:ln>
            <a:solidFill>
              <a:schemeClr val="accent2"/>
            </a:solidFill>
            <a:miter lim="800000"/>
            <a:headEnd/>
            <a:tailEnd/>
          </a:ln>
        </p:spPr>
        <p:txBody>
          <a:bodyPr/>
          <a:lstStyle/>
          <a:p>
            <a:r>
              <a:rPr lang="en-GB"/>
              <a:t>HARDWARE</a:t>
            </a:r>
            <a:br>
              <a:rPr lang="en-GB"/>
            </a:br>
            <a:r>
              <a:rPr lang="en-GB"/>
              <a:t>Output Devices</a:t>
            </a:r>
          </a:p>
        </p:txBody>
      </p:sp>
      <p:sp>
        <p:nvSpPr>
          <p:cNvPr id="7172" name="Rectangle 4"/>
          <p:cNvSpPr>
            <a:spLocks noGrp="1" noChangeArrowheads="1"/>
          </p:cNvSpPr>
          <p:nvPr>
            <p:ph type="body" sz="half" idx="2"/>
          </p:nvPr>
        </p:nvSpPr>
        <p:spPr>
          <a:xfrm>
            <a:off x="4355976" y="1828800"/>
            <a:ext cx="4102224" cy="4267200"/>
          </a:xfrm>
        </p:spPr>
        <p:txBody>
          <a:bodyPr/>
          <a:lstStyle/>
          <a:p>
            <a:pPr>
              <a:buFontTx/>
              <a:buNone/>
            </a:pPr>
            <a:r>
              <a:rPr lang="en-GB" sz="2400" dirty="0"/>
              <a:t>	</a:t>
            </a:r>
            <a:r>
              <a:rPr lang="en-GB" sz="2400" b="1" dirty="0">
                <a:solidFill>
                  <a:srgbClr val="D60093"/>
                </a:solidFill>
                <a:latin typeface="+mj-lt"/>
              </a:rPr>
              <a:t>Output Devices </a:t>
            </a:r>
            <a:r>
              <a:rPr lang="en-GB" sz="2400" dirty="0">
                <a:latin typeface="+mj-lt"/>
              </a:rPr>
              <a:t>include </a:t>
            </a:r>
            <a:r>
              <a:rPr lang="en-GB" sz="2400" dirty="0" smtClean="0">
                <a:latin typeface="+mj-lt"/>
              </a:rPr>
              <a:t>hardware </a:t>
            </a:r>
            <a:r>
              <a:rPr lang="en-GB" sz="2400" b="1" dirty="0" smtClean="0">
                <a:solidFill>
                  <a:srgbClr val="D60093"/>
                </a:solidFill>
                <a:latin typeface="+mj-lt"/>
              </a:rPr>
              <a:t>peripheral </a:t>
            </a:r>
            <a:r>
              <a:rPr lang="en-GB" b="1" dirty="0" smtClean="0">
                <a:solidFill>
                  <a:srgbClr val="D60093"/>
                </a:solidFill>
                <a:latin typeface="+mj-lt"/>
              </a:rPr>
              <a:t>devices</a:t>
            </a:r>
            <a:r>
              <a:rPr lang="en-GB" sz="2400" dirty="0" smtClean="0">
                <a:latin typeface="+mj-lt"/>
              </a:rPr>
              <a:t> </a:t>
            </a:r>
            <a:r>
              <a:rPr lang="en-GB" sz="2400" dirty="0">
                <a:latin typeface="+mj-lt"/>
              </a:rPr>
              <a:t>such as</a:t>
            </a:r>
            <a:r>
              <a:rPr lang="en-GB" sz="2400" dirty="0" smtClean="0">
                <a:latin typeface="+mj-lt"/>
              </a:rPr>
              <a:t>:</a:t>
            </a:r>
          </a:p>
          <a:p>
            <a:pPr>
              <a:buFontTx/>
              <a:buNone/>
            </a:pPr>
            <a:endParaRPr lang="en-GB" sz="2400" dirty="0">
              <a:latin typeface="+mj-lt"/>
            </a:endParaRPr>
          </a:p>
          <a:p>
            <a:pPr>
              <a:buClr>
                <a:srgbClr val="FF0000"/>
              </a:buClr>
              <a:buFont typeface="Symbol" pitchFamily="18" charset="2"/>
              <a:buChar char="*"/>
            </a:pPr>
            <a:r>
              <a:rPr lang="en-GB" sz="2400" dirty="0" smtClean="0">
                <a:latin typeface="+mj-lt"/>
              </a:rPr>
              <a:t>Printers </a:t>
            </a:r>
            <a:r>
              <a:rPr lang="en-GB" sz="2400" dirty="0">
                <a:latin typeface="+mj-lt"/>
              </a:rPr>
              <a:t>(laser, ink-jet) </a:t>
            </a:r>
          </a:p>
          <a:p>
            <a:pPr>
              <a:buClr>
                <a:srgbClr val="FF0000"/>
              </a:buClr>
              <a:buFont typeface="Symbol" pitchFamily="18" charset="2"/>
              <a:buChar char="*"/>
            </a:pPr>
            <a:r>
              <a:rPr lang="en-GB" sz="2400" dirty="0" smtClean="0">
                <a:latin typeface="+mj-lt"/>
              </a:rPr>
              <a:t>Monitor (</a:t>
            </a:r>
            <a:r>
              <a:rPr lang="en-GB" dirty="0" smtClean="0">
                <a:latin typeface="+mj-lt"/>
              </a:rPr>
              <a:t>TFT</a:t>
            </a:r>
            <a:r>
              <a:rPr lang="en-GB" sz="2400" dirty="0" smtClean="0">
                <a:latin typeface="+mj-lt"/>
              </a:rPr>
              <a:t> &amp; LCD)</a:t>
            </a:r>
            <a:endParaRPr lang="en-GB" sz="2400" dirty="0">
              <a:latin typeface="+mj-lt"/>
            </a:endParaRPr>
          </a:p>
          <a:p>
            <a:pPr>
              <a:buClr>
                <a:srgbClr val="FF0000"/>
              </a:buClr>
              <a:buFont typeface="Symbol" pitchFamily="18" charset="2"/>
              <a:buChar char="*"/>
            </a:pPr>
            <a:r>
              <a:rPr lang="en-GB" sz="2400" dirty="0" smtClean="0">
                <a:latin typeface="+mj-lt"/>
              </a:rPr>
              <a:t>Loudspeakers </a:t>
            </a:r>
            <a:endParaRPr lang="en-GB" sz="2400" dirty="0">
              <a:latin typeface="+mj-lt"/>
            </a:endParaRPr>
          </a:p>
        </p:txBody>
      </p:sp>
      <p:pic>
        <p:nvPicPr>
          <p:cNvPr id="3" name="ClipArt Placeholder 2"/>
          <p:cNvPicPr>
            <a:picLocks noGrp="1" noChangeAspect="1"/>
          </p:cNvPicPr>
          <p:nvPr>
            <p:ph type="clipArt" sz="half" idx="1"/>
          </p:nvPr>
        </p:nvPicPr>
        <p:blipFill>
          <a:blip r:embed="rId2">
            <a:extLst>
              <a:ext uri="{28A0092B-C50C-407E-A947-70E740481C1C}">
                <a14:useLocalDpi xmlns:a14="http://schemas.microsoft.com/office/drawing/2010/main" val="0"/>
              </a:ext>
            </a:extLst>
          </a:blip>
          <a:stretch>
            <a:fillRect/>
          </a:stretch>
        </p:blipFill>
        <p:spPr>
          <a:xfrm>
            <a:off x="467545" y="1700809"/>
            <a:ext cx="1800200" cy="1589298"/>
          </a:xfrm>
          <a:ln w="25400">
            <a:solidFill>
              <a:srgbClr val="D60093"/>
            </a:solidFill>
          </a:ln>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3140969"/>
            <a:ext cx="1800200" cy="1776304"/>
          </a:xfrm>
          <a:prstGeom prst="rect">
            <a:avLst/>
          </a:prstGeom>
          <a:ln w="25400">
            <a:solidFill>
              <a:srgbClr val="D60093"/>
            </a:solidFill>
          </a:ln>
        </p:spPr>
      </p:pic>
      <p:cxnSp>
        <p:nvCxnSpPr>
          <p:cNvPr id="6" name="Straight Arrow Connector 5"/>
          <p:cNvCxnSpPr/>
          <p:nvPr/>
        </p:nvCxnSpPr>
        <p:spPr>
          <a:xfrm>
            <a:off x="2483768" y="2276872"/>
            <a:ext cx="2232248" cy="720080"/>
          </a:xfrm>
          <a:prstGeom prst="straightConnector1">
            <a:avLst/>
          </a:prstGeom>
          <a:ln w="25400">
            <a:solidFill>
              <a:srgbClr val="D60093"/>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3851920" y="3140969"/>
            <a:ext cx="864096" cy="72007"/>
          </a:xfrm>
          <a:prstGeom prst="straightConnector1">
            <a:avLst/>
          </a:prstGeom>
          <a:ln w="25400">
            <a:solidFill>
              <a:srgbClr val="D60093"/>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4675" y="5301208"/>
            <a:ext cx="8194675" cy="830997"/>
          </a:xfrm>
          <a:prstGeom prst="rect">
            <a:avLst/>
          </a:prstGeom>
          <a:noFill/>
        </p:spPr>
        <p:txBody>
          <a:bodyPr wrap="square" rtlCol="0">
            <a:spAutoFit/>
          </a:bodyPr>
          <a:lstStyle/>
          <a:p>
            <a:pPr algn="ctr"/>
            <a:r>
              <a:rPr lang="en-GB" sz="2400" b="1" dirty="0" smtClean="0">
                <a:solidFill>
                  <a:srgbClr val="D60093"/>
                </a:solidFill>
                <a:latin typeface="Comic Sans MS"/>
              </a:rPr>
              <a:t>Output devices are used to pass data out of a computer system.</a:t>
            </a:r>
            <a:endParaRPr lang="en-GB" sz="2400" b="1" dirty="0">
              <a:solidFill>
                <a:srgbClr val="D60093"/>
              </a:solidFill>
              <a:latin typeface="Comic Sans MS"/>
            </a:endParaRPr>
          </a:p>
        </p:txBody>
      </p:sp>
      <p:sp>
        <p:nvSpPr>
          <p:cNvPr id="12" name="Action Button: Home 11">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3"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14" name="Action Button: Forward or Next 13">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Tree>
    <p:extLst>
      <p:ext uri="{BB962C8B-B14F-4D97-AF65-F5344CB8AC3E}">
        <p14:creationId xmlns:p14="http://schemas.microsoft.com/office/powerpoint/2010/main" val="13639075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04800"/>
            <a:ext cx="7772400" cy="1143000"/>
          </a:xfrm>
          <a:ln>
            <a:solidFill>
              <a:schemeClr val="accent2"/>
            </a:solidFill>
            <a:miter lim="800000"/>
            <a:headEnd/>
            <a:tailEnd/>
          </a:ln>
        </p:spPr>
        <p:txBody>
          <a:bodyPr/>
          <a:lstStyle/>
          <a:p>
            <a:r>
              <a:rPr lang="en-GB" dirty="0"/>
              <a:t>HARDWARE</a:t>
            </a:r>
            <a:br>
              <a:rPr lang="en-GB" dirty="0"/>
            </a:br>
            <a:r>
              <a:rPr lang="en-GB" dirty="0"/>
              <a:t>Output </a:t>
            </a:r>
            <a:r>
              <a:rPr lang="en-GB" dirty="0" smtClean="0"/>
              <a:t>Devices – </a:t>
            </a:r>
            <a:r>
              <a:rPr lang="en-GB" smtClean="0"/>
              <a:t>Laser </a:t>
            </a:r>
            <a:endParaRPr lang="en-GB" dirty="0"/>
          </a:p>
        </p:txBody>
      </p:sp>
      <p:sp>
        <p:nvSpPr>
          <p:cNvPr id="7172" name="Rectangle 4"/>
          <p:cNvSpPr>
            <a:spLocks noGrp="1" noChangeArrowheads="1"/>
          </p:cNvSpPr>
          <p:nvPr>
            <p:ph type="body" sz="half" idx="2"/>
          </p:nvPr>
        </p:nvSpPr>
        <p:spPr>
          <a:xfrm>
            <a:off x="2771800" y="1828800"/>
            <a:ext cx="5686400" cy="4267200"/>
          </a:xfrm>
        </p:spPr>
        <p:txBody>
          <a:bodyPr/>
          <a:lstStyle/>
          <a:p>
            <a:pPr>
              <a:buFontTx/>
              <a:buNone/>
            </a:pPr>
            <a:r>
              <a:rPr lang="en-GB" sz="2400" dirty="0"/>
              <a:t>	</a:t>
            </a:r>
            <a:r>
              <a:rPr lang="en-GB" sz="2400" b="1" dirty="0" smtClean="0">
                <a:solidFill>
                  <a:srgbClr val="D60093"/>
                </a:solidFill>
                <a:latin typeface="+mj-lt"/>
              </a:rPr>
              <a:t>Laser Printers </a:t>
            </a:r>
            <a:r>
              <a:rPr lang="en-GB" sz="2400" dirty="0" smtClean="0">
                <a:latin typeface="+mj-lt"/>
              </a:rPr>
              <a:t>are </a:t>
            </a:r>
            <a:r>
              <a:rPr lang="en-GB" sz="2400" b="1" dirty="0" smtClean="0">
                <a:latin typeface="+mj-lt"/>
              </a:rPr>
              <a:t>peripheral output devices used to obtain hard copy of output from a computer</a:t>
            </a:r>
            <a:r>
              <a:rPr lang="en-GB" sz="2400" b="1" dirty="0" smtClean="0">
                <a:solidFill>
                  <a:srgbClr val="D60093"/>
                </a:solidFill>
                <a:latin typeface="+mj-lt"/>
              </a:rPr>
              <a:t>.  Laser printers </a:t>
            </a:r>
            <a:r>
              <a:rPr lang="en-GB" sz="2400" dirty="0" smtClean="0">
                <a:latin typeface="+mj-lt"/>
              </a:rPr>
              <a:t>may produce black &amp; white (monochrome) or colour prints.  The </a:t>
            </a:r>
            <a:r>
              <a:rPr lang="en-GB" sz="2400" b="1" dirty="0" smtClean="0">
                <a:solidFill>
                  <a:srgbClr val="D60093"/>
                </a:solidFill>
                <a:latin typeface="+mj-lt"/>
              </a:rPr>
              <a:t>resolution (quality) of a print out is measured in dpi (dots per inch) </a:t>
            </a:r>
            <a:r>
              <a:rPr lang="en-GB" sz="2400" dirty="0" smtClean="0">
                <a:latin typeface="+mj-lt"/>
              </a:rPr>
              <a:t>and the </a:t>
            </a:r>
            <a:r>
              <a:rPr lang="en-GB" sz="2400" b="1" dirty="0" smtClean="0">
                <a:solidFill>
                  <a:srgbClr val="D60093"/>
                </a:solidFill>
                <a:latin typeface="+mj-lt"/>
              </a:rPr>
              <a:t>speed of printing in ppm (pages per minute).</a:t>
            </a:r>
            <a:endParaRPr lang="en-GB" sz="2400" b="1" dirty="0">
              <a:solidFill>
                <a:srgbClr val="D60093"/>
              </a:solidFill>
              <a:latin typeface="+mj-lt"/>
            </a:endParaRPr>
          </a:p>
        </p:txBody>
      </p:sp>
      <p:pic>
        <p:nvPicPr>
          <p:cNvPr id="3" name="ClipArt Placeholder 2"/>
          <p:cNvPicPr>
            <a:picLocks noGrp="1" noChangeAspect="1"/>
          </p:cNvPicPr>
          <p:nvPr>
            <p:ph type="clipArt" sz="half" idx="1"/>
          </p:nvPr>
        </p:nvPicPr>
        <p:blipFill>
          <a:blip r:embed="rId2">
            <a:extLst>
              <a:ext uri="{28A0092B-C50C-407E-A947-70E740481C1C}">
                <a14:useLocalDpi xmlns:a14="http://schemas.microsoft.com/office/drawing/2010/main" val="0"/>
              </a:ext>
            </a:extLst>
          </a:blip>
          <a:stretch>
            <a:fillRect/>
          </a:stretch>
        </p:blipFill>
        <p:spPr>
          <a:xfrm>
            <a:off x="637321" y="1772816"/>
            <a:ext cx="1800200" cy="1589298"/>
          </a:xfrm>
          <a:ln w="25400">
            <a:solidFill>
              <a:srgbClr val="D60093"/>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509" y="3645024"/>
            <a:ext cx="2409825" cy="1905000"/>
          </a:xfrm>
          <a:prstGeom prst="rect">
            <a:avLst/>
          </a:prstGeom>
          <a:ln w="25400">
            <a:solidFill>
              <a:srgbClr val="D60093"/>
            </a:solidFill>
          </a:ln>
        </p:spPr>
      </p:pic>
      <p:sp>
        <p:nvSpPr>
          <p:cNvPr id="7" name="Action Button: Home 6">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Tree>
    <p:extLst>
      <p:ext uri="{BB962C8B-B14F-4D97-AF65-F5344CB8AC3E}">
        <p14:creationId xmlns:p14="http://schemas.microsoft.com/office/powerpoint/2010/main" val="15355826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04800"/>
            <a:ext cx="7772400" cy="1143000"/>
          </a:xfrm>
          <a:ln>
            <a:solidFill>
              <a:schemeClr val="accent2"/>
            </a:solidFill>
            <a:miter lim="800000"/>
            <a:headEnd/>
            <a:tailEnd/>
          </a:ln>
        </p:spPr>
        <p:txBody>
          <a:bodyPr/>
          <a:lstStyle/>
          <a:p>
            <a:r>
              <a:rPr lang="en-GB" dirty="0"/>
              <a:t>HARDWARE</a:t>
            </a:r>
            <a:br>
              <a:rPr lang="en-GB" dirty="0"/>
            </a:br>
            <a:r>
              <a:rPr lang="en-GB" dirty="0"/>
              <a:t>Output </a:t>
            </a:r>
            <a:r>
              <a:rPr lang="en-GB" dirty="0" smtClean="0"/>
              <a:t>Devices – Inkjet </a:t>
            </a:r>
            <a:endParaRPr lang="en-GB" dirty="0"/>
          </a:p>
        </p:txBody>
      </p:sp>
      <p:sp>
        <p:nvSpPr>
          <p:cNvPr id="7172" name="Rectangle 4"/>
          <p:cNvSpPr>
            <a:spLocks noGrp="1" noChangeArrowheads="1"/>
          </p:cNvSpPr>
          <p:nvPr>
            <p:ph type="body" sz="half" idx="2"/>
          </p:nvPr>
        </p:nvSpPr>
        <p:spPr>
          <a:xfrm>
            <a:off x="304800" y="1628800"/>
            <a:ext cx="5686400" cy="4267200"/>
          </a:xfrm>
        </p:spPr>
        <p:txBody>
          <a:bodyPr/>
          <a:lstStyle/>
          <a:p>
            <a:pPr>
              <a:buFontTx/>
              <a:buNone/>
            </a:pPr>
            <a:r>
              <a:rPr lang="en-GB" sz="2400" dirty="0"/>
              <a:t>	</a:t>
            </a:r>
            <a:r>
              <a:rPr lang="en-GB" b="1" dirty="0" smtClean="0">
                <a:solidFill>
                  <a:srgbClr val="D60093"/>
                </a:solidFill>
                <a:latin typeface="+mj-lt"/>
              </a:rPr>
              <a:t>Inkjet</a:t>
            </a:r>
            <a:r>
              <a:rPr lang="en-GB" sz="2400" b="1" dirty="0" smtClean="0">
                <a:solidFill>
                  <a:srgbClr val="D60093"/>
                </a:solidFill>
                <a:latin typeface="+mj-lt"/>
              </a:rPr>
              <a:t> Printers </a:t>
            </a:r>
            <a:r>
              <a:rPr lang="en-GB" sz="2400" dirty="0" smtClean="0">
                <a:latin typeface="+mj-lt"/>
              </a:rPr>
              <a:t>are </a:t>
            </a:r>
            <a:r>
              <a:rPr lang="en-GB" sz="2400" b="1" dirty="0" smtClean="0">
                <a:latin typeface="+mj-lt"/>
              </a:rPr>
              <a:t>peripheral output devices used to obtain hard copy of output from a computer</a:t>
            </a:r>
            <a:r>
              <a:rPr lang="en-GB" sz="2400" b="1" dirty="0" smtClean="0">
                <a:solidFill>
                  <a:srgbClr val="D60093"/>
                </a:solidFill>
                <a:latin typeface="+mj-lt"/>
              </a:rPr>
              <a:t>.  Laser printers </a:t>
            </a:r>
            <a:r>
              <a:rPr lang="en-GB" sz="2400" dirty="0" smtClean="0">
                <a:latin typeface="+mj-lt"/>
              </a:rPr>
              <a:t>may produce black &amp; white (monochrome) or colour prints.  </a:t>
            </a:r>
            <a:r>
              <a:rPr lang="en-GB" sz="2400" b="1" dirty="0" smtClean="0">
                <a:solidFill>
                  <a:srgbClr val="D60093"/>
                </a:solidFill>
                <a:latin typeface="+mj-lt"/>
              </a:rPr>
              <a:t>Inkjet printers </a:t>
            </a:r>
            <a:r>
              <a:rPr lang="en-GB" sz="2400" dirty="0" smtClean="0">
                <a:latin typeface="+mj-lt"/>
              </a:rPr>
              <a:t>are good at producing high quality photo prints. The </a:t>
            </a:r>
            <a:r>
              <a:rPr lang="en-GB" sz="2400" b="1" dirty="0" smtClean="0">
                <a:solidFill>
                  <a:srgbClr val="D60093"/>
                </a:solidFill>
                <a:latin typeface="+mj-lt"/>
              </a:rPr>
              <a:t>resolution (quality) of a print out is measured in dpi (dots per inch) </a:t>
            </a:r>
            <a:r>
              <a:rPr lang="en-GB" sz="2400" dirty="0" smtClean="0">
                <a:latin typeface="+mj-lt"/>
              </a:rPr>
              <a:t>and the </a:t>
            </a:r>
            <a:r>
              <a:rPr lang="en-GB" sz="2400" b="1" dirty="0" smtClean="0">
                <a:solidFill>
                  <a:srgbClr val="D60093"/>
                </a:solidFill>
                <a:latin typeface="+mj-lt"/>
              </a:rPr>
              <a:t>speed of printing in ppm (pages per minute).</a:t>
            </a:r>
            <a:endParaRPr lang="en-GB" sz="2400" b="1" dirty="0">
              <a:solidFill>
                <a:srgbClr val="D60093"/>
              </a:solidFill>
              <a:latin typeface="+mj-lt"/>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3933056"/>
            <a:ext cx="1800200" cy="1776304"/>
          </a:xfrm>
          <a:prstGeom prst="rect">
            <a:avLst/>
          </a:prstGeom>
          <a:ln w="25400">
            <a:solidFill>
              <a:srgbClr val="D60093"/>
            </a:solidFill>
          </a:ln>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2125" y="1714500"/>
            <a:ext cx="3215537" cy="2074540"/>
          </a:xfrm>
          <a:prstGeom prst="rect">
            <a:avLst/>
          </a:prstGeom>
          <a:ln w="25400">
            <a:solidFill>
              <a:srgbClr val="D60093"/>
            </a:solidFill>
          </a:ln>
        </p:spPr>
      </p:pic>
      <p:sp>
        <p:nvSpPr>
          <p:cNvPr id="7" name="Action Button: Home 6">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Tree>
    <p:extLst>
      <p:ext uri="{BB962C8B-B14F-4D97-AF65-F5344CB8AC3E}">
        <p14:creationId xmlns:p14="http://schemas.microsoft.com/office/powerpoint/2010/main" val="4539534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04800"/>
            <a:ext cx="7772400" cy="1143000"/>
          </a:xfrm>
          <a:ln>
            <a:solidFill>
              <a:schemeClr val="accent2"/>
            </a:solidFill>
            <a:miter lim="800000"/>
            <a:headEnd/>
            <a:tailEnd/>
          </a:ln>
        </p:spPr>
        <p:txBody>
          <a:bodyPr/>
          <a:lstStyle/>
          <a:p>
            <a:r>
              <a:rPr lang="en-GB" dirty="0"/>
              <a:t>HARDWARE</a:t>
            </a:r>
            <a:br>
              <a:rPr lang="en-GB" dirty="0"/>
            </a:br>
            <a:r>
              <a:rPr lang="en-GB" dirty="0"/>
              <a:t>Output </a:t>
            </a:r>
            <a:r>
              <a:rPr lang="en-GB" dirty="0" smtClean="0"/>
              <a:t>Devices – Monitors </a:t>
            </a:r>
            <a:endParaRPr lang="en-GB" dirty="0"/>
          </a:p>
        </p:txBody>
      </p:sp>
      <p:sp>
        <p:nvSpPr>
          <p:cNvPr id="7172" name="Rectangle 4"/>
          <p:cNvSpPr>
            <a:spLocks noGrp="1" noChangeArrowheads="1"/>
          </p:cNvSpPr>
          <p:nvPr>
            <p:ph type="body" sz="half" idx="2"/>
          </p:nvPr>
        </p:nvSpPr>
        <p:spPr>
          <a:xfrm>
            <a:off x="1331640" y="1628799"/>
            <a:ext cx="7632848" cy="4592289"/>
          </a:xfrm>
        </p:spPr>
        <p:txBody>
          <a:bodyPr/>
          <a:lstStyle/>
          <a:p>
            <a:pPr>
              <a:buFontTx/>
              <a:buNone/>
            </a:pPr>
            <a:r>
              <a:rPr lang="en-GB" sz="2400" dirty="0"/>
              <a:t>	</a:t>
            </a:r>
            <a:r>
              <a:rPr lang="en-GB" sz="2200" b="1" dirty="0" smtClean="0">
                <a:solidFill>
                  <a:srgbClr val="D60093"/>
                </a:solidFill>
                <a:latin typeface="+mj-lt"/>
              </a:rPr>
              <a:t>Monitors</a:t>
            </a:r>
            <a:r>
              <a:rPr lang="en-GB" sz="2200" dirty="0" smtClean="0"/>
              <a:t> </a:t>
            </a:r>
            <a:r>
              <a:rPr lang="en-GB" sz="2200" dirty="0" smtClean="0">
                <a:latin typeface="+mj-lt"/>
              </a:rPr>
              <a:t>are </a:t>
            </a:r>
            <a:r>
              <a:rPr lang="en-GB" sz="2200" b="1" dirty="0" smtClean="0">
                <a:latin typeface="+mj-lt"/>
              </a:rPr>
              <a:t>peripheral output devices used to display output from a computer on a screen.</a:t>
            </a:r>
            <a:endParaRPr lang="en-GB" sz="2200" b="1" dirty="0">
              <a:solidFill>
                <a:srgbClr val="D60093"/>
              </a:solidFill>
              <a:latin typeface="+mj-lt"/>
            </a:endParaRPr>
          </a:p>
          <a:p>
            <a:pPr>
              <a:buFontTx/>
              <a:buNone/>
            </a:pPr>
            <a:r>
              <a:rPr lang="en-GB" sz="2200" b="1" dirty="0" smtClean="0">
                <a:solidFill>
                  <a:srgbClr val="D60093"/>
                </a:solidFill>
                <a:latin typeface="+mj-lt"/>
              </a:rPr>
              <a:t>   Monitors </a:t>
            </a:r>
            <a:r>
              <a:rPr lang="en-GB" sz="2200" dirty="0" smtClean="0">
                <a:latin typeface="+mj-lt"/>
              </a:rPr>
              <a:t>may be, </a:t>
            </a:r>
            <a:r>
              <a:rPr lang="en-GB" sz="2200" b="1" dirty="0" smtClean="0">
                <a:solidFill>
                  <a:srgbClr val="D60093"/>
                </a:solidFill>
                <a:latin typeface="+mj-lt"/>
              </a:rPr>
              <a:t>LCD (Liquid Crystal Display) or TFT (Thin Film Transistor. </a:t>
            </a:r>
            <a:r>
              <a:rPr lang="en-GB" sz="2200" b="1" dirty="0" smtClean="0">
                <a:latin typeface="+mj-lt"/>
              </a:rPr>
              <a:t> </a:t>
            </a:r>
            <a:r>
              <a:rPr lang="en-GB" sz="2200" dirty="0" smtClean="0">
                <a:latin typeface="+mj-lt"/>
              </a:rPr>
              <a:t>The </a:t>
            </a:r>
            <a:r>
              <a:rPr lang="en-GB" sz="2200" b="1" dirty="0" smtClean="0">
                <a:latin typeface="+mj-lt"/>
              </a:rPr>
              <a:t>resolution of a monitor is measured in pixels – </a:t>
            </a:r>
            <a:r>
              <a:rPr lang="en-GB" sz="2200" dirty="0" smtClean="0">
                <a:latin typeface="+mj-lt"/>
              </a:rPr>
              <a:t>length x breadth.  The higher the resolution, the better the picture quality.</a:t>
            </a:r>
          </a:p>
          <a:p>
            <a:pPr>
              <a:buFontTx/>
              <a:buNone/>
            </a:pPr>
            <a:r>
              <a:rPr lang="en-GB" sz="2200" dirty="0">
                <a:latin typeface="+mj-lt"/>
              </a:rPr>
              <a:t>	</a:t>
            </a:r>
            <a:r>
              <a:rPr lang="en-GB" sz="2200" b="1" dirty="0">
                <a:solidFill>
                  <a:srgbClr val="990099"/>
                </a:solidFill>
                <a:latin typeface="+mj-lt"/>
              </a:rPr>
              <a:t>LCD screens </a:t>
            </a:r>
            <a:r>
              <a:rPr lang="en-GB" sz="2200" dirty="0">
                <a:latin typeface="+mj-lt"/>
              </a:rPr>
              <a:t>work by using a thin and lightweight film of liquid crystals and transistors to control light passing through the screen.  </a:t>
            </a:r>
            <a:r>
              <a:rPr lang="en-GB" sz="2200" b="1" dirty="0">
                <a:solidFill>
                  <a:srgbClr val="990099"/>
                </a:solidFill>
                <a:latin typeface="+mj-lt"/>
              </a:rPr>
              <a:t>LCD screens </a:t>
            </a:r>
            <a:r>
              <a:rPr lang="en-GB" sz="2200" dirty="0">
                <a:latin typeface="+mj-lt"/>
              </a:rPr>
              <a:t>can run on batteries as they do not need a lot of power and are typically found on devices such as smart phones, tablets and laptop computers. </a:t>
            </a:r>
            <a:endParaRPr lang="en-GB" sz="2200" b="1" dirty="0">
              <a:solidFill>
                <a:srgbClr val="D60093"/>
              </a:solidFill>
              <a:latin typeface="+mj-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149" y="1916832"/>
            <a:ext cx="1495202" cy="1619802"/>
          </a:xfrm>
          <a:prstGeom prst="rect">
            <a:avLst/>
          </a:prstGeom>
          <a:ln w="25400">
            <a:solidFill>
              <a:srgbClr val="D60093"/>
            </a:solidFill>
          </a:ln>
        </p:spPr>
      </p:pic>
      <p:sp>
        <p:nvSpPr>
          <p:cNvPr id="7" name="Action Button: Home 6">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pic>
        <p:nvPicPr>
          <p:cNvPr id="4" name="Picture 3"/>
          <p:cNvPicPr>
            <a:picLocks noChangeAspect="1"/>
          </p:cNvPicPr>
          <p:nvPr/>
        </p:nvPicPr>
        <p:blipFill>
          <a:blip r:embed="rId5"/>
          <a:stretch>
            <a:fillRect/>
          </a:stretch>
        </p:blipFill>
        <p:spPr>
          <a:xfrm>
            <a:off x="228661" y="4336151"/>
            <a:ext cx="1298561" cy="932769"/>
          </a:xfrm>
          <a:prstGeom prst="rect">
            <a:avLst/>
          </a:prstGeom>
          <a:ln w="25400">
            <a:solidFill>
              <a:srgbClr val="990099"/>
            </a:solidFill>
          </a:ln>
        </p:spPr>
      </p:pic>
    </p:spTree>
    <p:extLst>
      <p:ext uri="{BB962C8B-B14F-4D97-AF65-F5344CB8AC3E}">
        <p14:creationId xmlns:p14="http://schemas.microsoft.com/office/powerpoint/2010/main" val="1573236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04800"/>
            <a:ext cx="7772400" cy="1143000"/>
          </a:xfrm>
          <a:ln>
            <a:solidFill>
              <a:schemeClr val="accent2"/>
            </a:solidFill>
            <a:miter lim="800000"/>
            <a:headEnd/>
            <a:tailEnd/>
          </a:ln>
        </p:spPr>
        <p:txBody>
          <a:bodyPr/>
          <a:lstStyle/>
          <a:p>
            <a:r>
              <a:rPr lang="en-GB" dirty="0"/>
              <a:t>HARDWARE</a:t>
            </a:r>
            <a:br>
              <a:rPr lang="en-GB" dirty="0"/>
            </a:br>
            <a:r>
              <a:rPr lang="en-GB" dirty="0"/>
              <a:t>Output </a:t>
            </a:r>
            <a:r>
              <a:rPr lang="en-GB" dirty="0" smtClean="0"/>
              <a:t>Devices – Monitors </a:t>
            </a:r>
            <a:endParaRPr lang="en-GB" dirty="0"/>
          </a:p>
        </p:txBody>
      </p:sp>
      <p:sp>
        <p:nvSpPr>
          <p:cNvPr id="7172" name="Rectangle 4"/>
          <p:cNvSpPr>
            <a:spLocks noGrp="1" noChangeArrowheads="1"/>
          </p:cNvSpPr>
          <p:nvPr>
            <p:ph type="body" sz="half" idx="2"/>
          </p:nvPr>
        </p:nvSpPr>
        <p:spPr>
          <a:xfrm>
            <a:off x="2339752" y="1628799"/>
            <a:ext cx="6624736" cy="4592289"/>
          </a:xfrm>
        </p:spPr>
        <p:txBody>
          <a:bodyPr/>
          <a:lstStyle/>
          <a:p>
            <a:pPr>
              <a:buFontTx/>
              <a:buNone/>
            </a:pPr>
            <a:r>
              <a:rPr lang="en-GB" sz="2400" dirty="0"/>
              <a:t>	</a:t>
            </a:r>
            <a:r>
              <a:rPr lang="en-GB" sz="2200" b="1" dirty="0" smtClean="0">
                <a:solidFill>
                  <a:srgbClr val="D60093"/>
                </a:solidFill>
                <a:latin typeface="+mj-lt"/>
              </a:rPr>
              <a:t>Monitors</a:t>
            </a:r>
            <a:r>
              <a:rPr lang="en-GB" sz="2200" dirty="0" smtClean="0"/>
              <a:t> </a:t>
            </a:r>
            <a:r>
              <a:rPr lang="en-GB" sz="2200" dirty="0" smtClean="0">
                <a:latin typeface="+mj-lt"/>
              </a:rPr>
              <a:t>are </a:t>
            </a:r>
            <a:r>
              <a:rPr lang="en-GB" sz="2200" b="1" dirty="0" smtClean="0">
                <a:latin typeface="+mj-lt"/>
              </a:rPr>
              <a:t>peripheral output devices used to display output from a computer on a screen.</a:t>
            </a:r>
            <a:endParaRPr lang="en-GB" sz="2200" b="1" dirty="0">
              <a:solidFill>
                <a:srgbClr val="D60093"/>
              </a:solidFill>
              <a:latin typeface="+mj-lt"/>
            </a:endParaRPr>
          </a:p>
          <a:p>
            <a:pPr>
              <a:buFontTx/>
              <a:buNone/>
            </a:pPr>
            <a:r>
              <a:rPr lang="en-GB" sz="2200" dirty="0" smtClean="0">
                <a:latin typeface="+mj-lt"/>
              </a:rPr>
              <a:t>	The </a:t>
            </a:r>
            <a:r>
              <a:rPr lang="en-GB" sz="2200" b="1" dirty="0" smtClean="0">
                <a:latin typeface="+mj-lt"/>
              </a:rPr>
              <a:t>resolution of a monitor is measured in pixels – </a:t>
            </a:r>
            <a:r>
              <a:rPr lang="en-GB" sz="2200" dirty="0" smtClean="0">
                <a:latin typeface="+mj-lt"/>
              </a:rPr>
              <a:t>length x breadth.  The higher the resolution, the better the picture quality.  As with </a:t>
            </a:r>
            <a:r>
              <a:rPr lang="en-GB" sz="2200" b="1" dirty="0" smtClean="0">
                <a:solidFill>
                  <a:srgbClr val="990099"/>
                </a:solidFill>
                <a:latin typeface="+mj-lt"/>
              </a:rPr>
              <a:t>LCD screens, TFT screens </a:t>
            </a:r>
            <a:r>
              <a:rPr lang="en-GB" sz="2200" dirty="0" smtClean="0">
                <a:latin typeface="+mj-lt"/>
              </a:rPr>
              <a:t>use transistors to produce high quality displays.</a:t>
            </a:r>
          </a:p>
          <a:p>
            <a:pPr>
              <a:buFontTx/>
              <a:buNone/>
            </a:pPr>
            <a:r>
              <a:rPr lang="en-GB" sz="2200" dirty="0">
                <a:latin typeface="+mj-lt"/>
              </a:rPr>
              <a:t>	</a:t>
            </a:r>
            <a:r>
              <a:rPr lang="en-GB" sz="2200" dirty="0" smtClean="0">
                <a:latin typeface="+mj-lt"/>
              </a:rPr>
              <a:t>Although </a:t>
            </a:r>
            <a:r>
              <a:rPr lang="en-GB" sz="2200" b="1" dirty="0" smtClean="0">
                <a:solidFill>
                  <a:srgbClr val="990099"/>
                </a:solidFill>
                <a:latin typeface="+mj-lt"/>
              </a:rPr>
              <a:t>TFT screens </a:t>
            </a:r>
            <a:r>
              <a:rPr lang="en-GB" sz="2200" dirty="0" smtClean="0">
                <a:latin typeface="+mj-lt"/>
              </a:rPr>
              <a:t>are more expensive than </a:t>
            </a:r>
            <a:r>
              <a:rPr lang="en-GB" sz="2200" b="1" dirty="0" smtClean="0">
                <a:solidFill>
                  <a:srgbClr val="990099"/>
                </a:solidFill>
                <a:latin typeface="+mj-lt"/>
              </a:rPr>
              <a:t>LCD screens</a:t>
            </a:r>
            <a:r>
              <a:rPr lang="en-GB" sz="2200" dirty="0" smtClean="0">
                <a:latin typeface="+mj-lt"/>
              </a:rPr>
              <a:t>, </a:t>
            </a:r>
            <a:r>
              <a:rPr lang="en-GB" sz="2200" b="1" dirty="0" smtClean="0">
                <a:latin typeface="+mj-lt"/>
              </a:rPr>
              <a:t>their main advantage is that animations and graphics are displayed to a higher quality than is possible using </a:t>
            </a:r>
            <a:r>
              <a:rPr lang="en-GB" sz="2200" b="1" dirty="0" smtClean="0">
                <a:solidFill>
                  <a:srgbClr val="990099"/>
                </a:solidFill>
                <a:latin typeface="+mj-lt"/>
              </a:rPr>
              <a:t>LCD screens.</a:t>
            </a:r>
          </a:p>
          <a:p>
            <a:pPr>
              <a:buFontTx/>
              <a:buNone/>
            </a:pPr>
            <a:endParaRPr lang="en-GB" sz="2400" b="1" dirty="0">
              <a:solidFill>
                <a:srgbClr val="D60093"/>
              </a:solidFill>
              <a:latin typeface="+mj-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268" y="1844824"/>
            <a:ext cx="1495202" cy="1619802"/>
          </a:xfrm>
          <a:prstGeom prst="rect">
            <a:avLst/>
          </a:prstGeom>
          <a:ln w="25400">
            <a:solidFill>
              <a:srgbClr val="D60093"/>
            </a:solidFill>
          </a:ln>
        </p:spPr>
      </p:pic>
      <p:sp>
        <p:nvSpPr>
          <p:cNvPr id="7" name="Action Button: Home 6">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pic>
        <p:nvPicPr>
          <p:cNvPr id="4" name="Picture 3"/>
          <p:cNvPicPr>
            <a:picLocks noChangeAspect="1"/>
          </p:cNvPicPr>
          <p:nvPr/>
        </p:nvPicPr>
        <p:blipFill>
          <a:blip r:embed="rId5"/>
          <a:stretch>
            <a:fillRect/>
          </a:stretch>
        </p:blipFill>
        <p:spPr>
          <a:xfrm>
            <a:off x="650875" y="3924943"/>
            <a:ext cx="1352550" cy="981075"/>
          </a:xfrm>
          <a:prstGeom prst="rect">
            <a:avLst/>
          </a:prstGeom>
          <a:ln w="25400">
            <a:solidFill>
              <a:srgbClr val="990099"/>
            </a:solidFill>
          </a:ln>
        </p:spPr>
      </p:pic>
    </p:spTree>
    <p:extLst>
      <p:ext uri="{BB962C8B-B14F-4D97-AF65-F5344CB8AC3E}">
        <p14:creationId xmlns:p14="http://schemas.microsoft.com/office/powerpoint/2010/main" val="465109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304800"/>
            <a:ext cx="7772400" cy="1143000"/>
          </a:xfrm>
          <a:ln>
            <a:solidFill>
              <a:schemeClr val="accent2"/>
            </a:solidFill>
            <a:miter lim="800000"/>
            <a:headEnd/>
            <a:tailEnd/>
          </a:ln>
        </p:spPr>
        <p:txBody>
          <a:bodyPr/>
          <a:lstStyle/>
          <a:p>
            <a:r>
              <a:rPr lang="en-GB" dirty="0"/>
              <a:t>HARDWARE</a:t>
            </a:r>
            <a:br>
              <a:rPr lang="en-GB" dirty="0"/>
            </a:br>
            <a:r>
              <a:rPr lang="en-GB" dirty="0"/>
              <a:t>Output </a:t>
            </a:r>
            <a:r>
              <a:rPr lang="en-GB" dirty="0" smtClean="0"/>
              <a:t>Devices – Loudspeakers </a:t>
            </a:r>
            <a:endParaRPr lang="en-GB" dirty="0"/>
          </a:p>
        </p:txBody>
      </p:sp>
      <p:sp>
        <p:nvSpPr>
          <p:cNvPr id="7172" name="Rectangle 4"/>
          <p:cNvSpPr>
            <a:spLocks noGrp="1" noChangeArrowheads="1"/>
          </p:cNvSpPr>
          <p:nvPr>
            <p:ph type="body" sz="half" idx="2"/>
          </p:nvPr>
        </p:nvSpPr>
        <p:spPr>
          <a:xfrm>
            <a:off x="304800" y="1628800"/>
            <a:ext cx="5686400" cy="4267200"/>
          </a:xfrm>
        </p:spPr>
        <p:txBody>
          <a:bodyPr/>
          <a:lstStyle/>
          <a:p>
            <a:pPr>
              <a:buFontTx/>
              <a:buNone/>
            </a:pPr>
            <a:r>
              <a:rPr lang="en-GB" sz="2400" dirty="0"/>
              <a:t>	</a:t>
            </a:r>
            <a:endParaRPr lang="en-GB" sz="2400" b="1" dirty="0">
              <a:solidFill>
                <a:srgbClr val="D60093"/>
              </a:solidFill>
              <a:latin typeface="+mj-lt"/>
            </a:endParaRPr>
          </a:p>
        </p:txBody>
      </p:sp>
      <p:sp>
        <p:nvSpPr>
          <p:cNvPr id="4" name="TextBox 3"/>
          <p:cNvSpPr txBox="1"/>
          <p:nvPr/>
        </p:nvSpPr>
        <p:spPr>
          <a:xfrm>
            <a:off x="304800" y="1844824"/>
            <a:ext cx="5923384" cy="3046988"/>
          </a:xfrm>
          <a:prstGeom prst="rect">
            <a:avLst/>
          </a:prstGeom>
          <a:noFill/>
        </p:spPr>
        <p:txBody>
          <a:bodyPr wrap="square" rtlCol="0">
            <a:spAutoFit/>
          </a:bodyPr>
          <a:lstStyle/>
          <a:p>
            <a:r>
              <a:rPr lang="en-GB" sz="2400" b="1" dirty="0" smtClean="0">
                <a:solidFill>
                  <a:srgbClr val="D60093"/>
                </a:solidFill>
                <a:latin typeface="Comic Sans MS"/>
              </a:rPr>
              <a:t>Loudspeakers </a:t>
            </a:r>
            <a:r>
              <a:rPr lang="en-GB" sz="2400" dirty="0" smtClean="0">
                <a:solidFill>
                  <a:srgbClr val="3333CC"/>
                </a:solidFill>
                <a:latin typeface="Comic Sans MS"/>
              </a:rPr>
              <a:t>are </a:t>
            </a:r>
            <a:r>
              <a:rPr lang="en-GB" sz="2400" b="1" dirty="0" smtClean="0">
                <a:solidFill>
                  <a:srgbClr val="3333CC"/>
                </a:solidFill>
                <a:latin typeface="Comic Sans MS"/>
              </a:rPr>
              <a:t>output peripheral devices used to output sound from a computer system.  </a:t>
            </a:r>
            <a:r>
              <a:rPr lang="en-GB" sz="2400" dirty="0" smtClean="0">
                <a:solidFill>
                  <a:srgbClr val="3333CC"/>
                </a:solidFill>
                <a:latin typeface="Comic Sans MS"/>
              </a:rPr>
              <a:t>The </a:t>
            </a:r>
            <a:r>
              <a:rPr lang="en-GB" sz="2400" b="1" dirty="0" smtClean="0">
                <a:solidFill>
                  <a:srgbClr val="D60093"/>
                </a:solidFill>
                <a:latin typeface="Comic Sans MS"/>
              </a:rPr>
              <a:t>loudspeaker</a:t>
            </a:r>
            <a:r>
              <a:rPr lang="en-GB" sz="2400" dirty="0" smtClean="0">
                <a:solidFill>
                  <a:srgbClr val="3333CC"/>
                </a:solidFill>
                <a:latin typeface="Comic Sans MS"/>
              </a:rPr>
              <a:t> is connected to the </a:t>
            </a:r>
            <a:r>
              <a:rPr lang="en-GB" sz="2400" b="1" dirty="0" smtClean="0">
                <a:solidFill>
                  <a:srgbClr val="D60093"/>
                </a:solidFill>
                <a:latin typeface="Comic Sans MS"/>
              </a:rPr>
              <a:t>sound card </a:t>
            </a:r>
            <a:r>
              <a:rPr lang="en-GB" sz="2400" dirty="0" smtClean="0">
                <a:solidFill>
                  <a:srgbClr val="3333CC"/>
                </a:solidFill>
                <a:latin typeface="Comic Sans MS"/>
              </a:rPr>
              <a:t>in the systems box.  The </a:t>
            </a:r>
            <a:r>
              <a:rPr lang="en-GB" sz="2400" b="1" dirty="0" smtClean="0">
                <a:solidFill>
                  <a:srgbClr val="D60093"/>
                </a:solidFill>
                <a:latin typeface="Comic Sans MS"/>
              </a:rPr>
              <a:t>sound card </a:t>
            </a:r>
            <a:r>
              <a:rPr lang="en-GB" sz="2400" b="1" dirty="0" smtClean="0">
                <a:solidFill>
                  <a:srgbClr val="3333CC"/>
                </a:solidFill>
                <a:latin typeface="Comic Sans MS"/>
              </a:rPr>
              <a:t>changes the stored digital sound into analogue format for outputting through the loudspeakers.</a:t>
            </a:r>
            <a:endParaRPr lang="en-GB" sz="2400" b="1" dirty="0">
              <a:solidFill>
                <a:srgbClr val="3333CC"/>
              </a:solidFill>
              <a:latin typeface="Comic Sans MS"/>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2848" y="1628800"/>
            <a:ext cx="2333625" cy="1962150"/>
          </a:xfrm>
          <a:prstGeom prst="rect">
            <a:avLst/>
          </a:prstGeom>
          <a:ln w="25400">
            <a:solidFill>
              <a:srgbClr val="D60093"/>
            </a:solidFill>
          </a:ln>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4495800"/>
            <a:ext cx="2724150" cy="1676400"/>
          </a:xfrm>
          <a:prstGeom prst="rect">
            <a:avLst/>
          </a:prstGeom>
          <a:ln w="25400">
            <a:solidFill>
              <a:srgbClr val="D60093"/>
            </a:solidFill>
          </a:ln>
        </p:spPr>
      </p:pic>
      <p:sp>
        <p:nvSpPr>
          <p:cNvPr id="8" name="Action Button: Home 7">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3337577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1"/>
            <a:ext cx="7772400" cy="2132856"/>
          </a:xfrm>
          <a:ln>
            <a:solidFill>
              <a:schemeClr val="accent2"/>
            </a:solidFill>
            <a:miter lim="800000"/>
            <a:headEnd/>
            <a:tailEnd/>
          </a:ln>
        </p:spPr>
        <p:txBody>
          <a:bodyPr/>
          <a:lstStyle/>
          <a:p>
            <a:r>
              <a:rPr lang="en-GB" dirty="0"/>
              <a:t>HARDWARE</a:t>
            </a:r>
            <a:br>
              <a:rPr lang="en-GB" dirty="0"/>
            </a:br>
            <a:r>
              <a:rPr lang="en-GB" dirty="0" smtClean="0"/>
              <a:t>Functions of an Interface</a:t>
            </a:r>
            <a:br>
              <a:rPr lang="en-GB" dirty="0" smtClean="0"/>
            </a:br>
            <a:r>
              <a:rPr lang="en-GB" dirty="0" smtClean="0"/>
              <a:t>Data Conversion</a:t>
            </a:r>
            <a:endParaRPr lang="en-GB" dirty="0"/>
          </a:p>
        </p:txBody>
      </p:sp>
      <p:sp>
        <p:nvSpPr>
          <p:cNvPr id="8195" name="Rectangle 3"/>
          <p:cNvSpPr>
            <a:spLocks noGrp="1" noChangeArrowheads="1"/>
          </p:cNvSpPr>
          <p:nvPr>
            <p:ph type="body" sz="half" idx="4294967295"/>
          </p:nvPr>
        </p:nvSpPr>
        <p:spPr>
          <a:xfrm>
            <a:off x="574675" y="2276872"/>
            <a:ext cx="5509493" cy="1455082"/>
          </a:xfrm>
        </p:spPr>
        <p:txBody>
          <a:bodyPr/>
          <a:lstStyle/>
          <a:p>
            <a:pPr>
              <a:buFontTx/>
              <a:buNone/>
            </a:pPr>
            <a:r>
              <a:rPr lang="en-GB" sz="2400" dirty="0">
                <a:latin typeface="+mj-lt"/>
              </a:rPr>
              <a:t>	</a:t>
            </a:r>
            <a:r>
              <a:rPr lang="en-GB" sz="2400" b="1" dirty="0" smtClean="0">
                <a:solidFill>
                  <a:srgbClr val="D60093"/>
                </a:solidFill>
                <a:latin typeface="+mj-lt"/>
              </a:rPr>
              <a:t>Data Conversion </a:t>
            </a:r>
            <a:r>
              <a:rPr lang="en-GB" sz="2400" dirty="0" smtClean="0">
                <a:latin typeface="+mj-lt"/>
              </a:rPr>
              <a:t>is needed </a:t>
            </a:r>
            <a:r>
              <a:rPr lang="en-GB" sz="2400" b="1" dirty="0" smtClean="0">
                <a:latin typeface="+mj-lt"/>
              </a:rPr>
              <a:t>to change data being input in analogue format from a peripheral device, into digital format so that the processer can handle it. </a:t>
            </a:r>
            <a:r>
              <a:rPr lang="en-GB" sz="2400" dirty="0" smtClean="0">
                <a:latin typeface="+mj-lt"/>
              </a:rPr>
              <a:t>  The opposite happens </a:t>
            </a:r>
            <a:r>
              <a:rPr lang="en-GB" sz="2400" b="1" dirty="0" smtClean="0">
                <a:latin typeface="+mj-lt"/>
              </a:rPr>
              <a:t>when data is being output from the processor in digital format, it has to be converted into analogue format so that we can see or hear it. </a:t>
            </a:r>
            <a:endParaRPr lang="en-GB" sz="2400" b="1" dirty="0">
              <a:latin typeface="+mj-l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4168" y="2924944"/>
            <a:ext cx="2590800" cy="1762125"/>
          </a:xfrm>
          <a:prstGeom prst="rect">
            <a:avLst/>
          </a:prstGeom>
          <a:ln w="25400">
            <a:solidFill>
              <a:srgbClr val="D60093"/>
            </a:solidFill>
          </a:ln>
        </p:spPr>
      </p:pic>
      <p:sp>
        <p:nvSpPr>
          <p:cNvPr id="6" name="Action Button: Home 5">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3183386042"/>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1754326"/>
          </a:xfrm>
          <a:prstGeom prst="rect">
            <a:avLst/>
          </a:prstGeom>
          <a:noFill/>
        </p:spPr>
        <p:txBody>
          <a:bodyPr wrap="square" rtlCol="0">
            <a:spAutoFit/>
          </a:bodyPr>
          <a:lstStyle/>
          <a:p>
            <a:r>
              <a:rPr lang="en-GB" b="1" dirty="0" smtClean="0">
                <a:solidFill>
                  <a:prstClr val="white"/>
                </a:solidFill>
              </a:rPr>
              <a:t>S</a:t>
            </a:r>
          </a:p>
          <a:p>
            <a:endParaRPr lang="en-GB" b="1" dirty="0" smtClean="0">
              <a:solidFill>
                <a:prstClr val="white"/>
              </a:solidFill>
            </a:endParaRPr>
          </a:p>
          <a:p>
            <a:endParaRPr lang="en-GB" b="1" dirty="0" smtClean="0">
              <a:solidFill>
                <a:prstClr val="white"/>
              </a:solidFill>
            </a:endParaRPr>
          </a:p>
          <a:p>
            <a:endParaRPr lang="en-GB" b="1" dirty="0" smtClean="0">
              <a:solidFill>
                <a:prstClr val="white"/>
              </a:solidFill>
            </a:endParaRPr>
          </a:p>
          <a:p>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883585" y="1217180"/>
            <a:ext cx="3168352" cy="4801314"/>
          </a:xfrm>
          <a:prstGeom prst="rect">
            <a:avLst/>
          </a:prstGeom>
          <a:noFill/>
        </p:spPr>
        <p:txBody>
          <a:bodyPr wrap="square" rtlCol="0">
            <a:spAutoFit/>
          </a:bodyPr>
          <a:lstStyle/>
          <a:p>
            <a:r>
              <a:rPr lang="en-GB" dirty="0" smtClean="0">
                <a:solidFill>
                  <a:prstClr val="white"/>
                </a:solidFill>
                <a:hlinkClick r:id="rId3" action="ppaction://hlinksldjump"/>
              </a:rPr>
              <a:t>Sampling Depth</a:t>
            </a:r>
            <a:endParaRPr lang="en-GB" dirty="0" smtClean="0">
              <a:solidFill>
                <a:prstClr val="white"/>
              </a:solidFill>
            </a:endParaRPr>
          </a:p>
          <a:p>
            <a:r>
              <a:rPr lang="en-GB" dirty="0" smtClean="0">
                <a:solidFill>
                  <a:prstClr val="white"/>
                </a:solidFill>
                <a:hlinkClick r:id="rId4" action="ppaction://hlinksldjump"/>
              </a:rPr>
              <a:t>Sampling Frequency</a:t>
            </a:r>
            <a:endParaRPr lang="en-GB" dirty="0" smtClean="0">
              <a:solidFill>
                <a:prstClr val="white"/>
              </a:solidFill>
            </a:endParaRPr>
          </a:p>
          <a:p>
            <a:r>
              <a:rPr lang="en-GB" dirty="0" smtClean="0">
                <a:solidFill>
                  <a:prstClr val="white"/>
                </a:solidFill>
                <a:hlinkClick r:id="rId5" action="ppaction://hlinksldjump"/>
              </a:rPr>
              <a:t>Satellite Transmission</a:t>
            </a:r>
            <a:endParaRPr lang="en-GB" dirty="0" smtClean="0">
              <a:solidFill>
                <a:prstClr val="white"/>
              </a:solidFill>
            </a:endParaRPr>
          </a:p>
          <a:p>
            <a:r>
              <a:rPr lang="en-GB" dirty="0">
                <a:solidFill>
                  <a:prstClr val="white"/>
                </a:solidFill>
                <a:hlinkClick r:id="rId6" action="ppaction://hlinksldjump"/>
              </a:rPr>
              <a:t>Scale</a:t>
            </a:r>
            <a:endParaRPr lang="en-GB" dirty="0">
              <a:solidFill>
                <a:prstClr val="white"/>
              </a:solidFill>
            </a:endParaRPr>
          </a:p>
          <a:p>
            <a:r>
              <a:rPr lang="en-GB" dirty="0" smtClean="0">
                <a:solidFill>
                  <a:prstClr val="white"/>
                </a:solidFill>
                <a:hlinkClick r:id="rId7" action="ppaction://hlinksldjump"/>
              </a:rPr>
              <a:t>Scanner</a:t>
            </a:r>
            <a:endParaRPr lang="en-GB" dirty="0" smtClean="0">
              <a:solidFill>
                <a:prstClr val="white"/>
              </a:solidFill>
            </a:endParaRPr>
          </a:p>
          <a:p>
            <a:r>
              <a:rPr lang="en-GB" dirty="0" smtClean="0">
                <a:solidFill>
                  <a:prstClr val="white"/>
                </a:solidFill>
                <a:hlinkClick r:id="rId8" action="ppaction://hlinksldjump"/>
              </a:rPr>
              <a:t>Search (Database)</a:t>
            </a:r>
            <a:endParaRPr lang="en-GB" dirty="0" smtClean="0">
              <a:solidFill>
                <a:prstClr val="white"/>
              </a:solidFill>
            </a:endParaRPr>
          </a:p>
          <a:p>
            <a:r>
              <a:rPr lang="en-GB" dirty="0" smtClean="0">
                <a:solidFill>
                  <a:prstClr val="white"/>
                </a:solidFill>
                <a:hlinkClick r:id="rId9" action="ppaction://hlinksldjump"/>
              </a:rPr>
              <a:t>Search Engine</a:t>
            </a:r>
            <a:endParaRPr lang="en-GB" dirty="0" smtClean="0">
              <a:solidFill>
                <a:prstClr val="white"/>
              </a:solidFill>
            </a:endParaRPr>
          </a:p>
          <a:p>
            <a:r>
              <a:rPr lang="en-GB" dirty="0" smtClean="0">
                <a:solidFill>
                  <a:prstClr val="white"/>
                </a:solidFill>
                <a:hlinkClick r:id="rId10" action="ppaction://hlinksldjump"/>
              </a:rPr>
              <a:t>Security Precautions</a:t>
            </a:r>
            <a:endParaRPr lang="en-GB" dirty="0" smtClean="0">
              <a:solidFill>
                <a:prstClr val="white"/>
              </a:solidFill>
            </a:endParaRPr>
          </a:p>
          <a:p>
            <a:r>
              <a:rPr lang="en-GB" dirty="0" smtClean="0">
                <a:solidFill>
                  <a:prstClr val="white"/>
                </a:solidFill>
                <a:hlinkClick r:id="rId11" action="ppaction://hlinksldjump"/>
              </a:rPr>
              <a:t>Security Suites</a:t>
            </a:r>
            <a:endParaRPr lang="en-GB" dirty="0" smtClean="0">
              <a:solidFill>
                <a:prstClr val="white"/>
              </a:solidFill>
            </a:endParaRPr>
          </a:p>
          <a:p>
            <a:r>
              <a:rPr lang="en-GB" dirty="0" smtClean="0">
                <a:solidFill>
                  <a:prstClr val="white"/>
                </a:solidFill>
                <a:hlinkClick r:id="rId12" action="ppaction://hlinksldjump"/>
              </a:rPr>
              <a:t>Selection</a:t>
            </a:r>
            <a:endParaRPr lang="en-GB" dirty="0" smtClean="0">
              <a:solidFill>
                <a:prstClr val="white"/>
              </a:solidFill>
            </a:endParaRPr>
          </a:p>
          <a:p>
            <a:r>
              <a:rPr lang="en-GB" dirty="0" smtClean="0">
                <a:solidFill>
                  <a:prstClr val="white"/>
                </a:solidFill>
                <a:hlinkClick r:id="rId13" action="ppaction://hlinksldjump"/>
              </a:rPr>
              <a:t>Semantics</a:t>
            </a:r>
            <a:endParaRPr lang="en-GB" dirty="0" smtClean="0">
              <a:solidFill>
                <a:prstClr val="white"/>
              </a:solidFill>
            </a:endParaRPr>
          </a:p>
          <a:p>
            <a:r>
              <a:rPr lang="en-GB" dirty="0" smtClean="0">
                <a:solidFill>
                  <a:prstClr val="white"/>
                </a:solidFill>
                <a:hlinkClick r:id="rId14" action="ppaction://hlinksldjump"/>
              </a:rPr>
              <a:t>Sequence</a:t>
            </a:r>
            <a:endParaRPr lang="en-GB" dirty="0" smtClean="0">
              <a:solidFill>
                <a:prstClr val="white"/>
              </a:solidFill>
            </a:endParaRPr>
          </a:p>
          <a:p>
            <a:r>
              <a:rPr lang="en-GB" dirty="0" smtClean="0">
                <a:solidFill>
                  <a:prstClr val="white"/>
                </a:solidFill>
                <a:hlinkClick r:id="rId15" action="ppaction://hlinksldjump"/>
              </a:rPr>
              <a:t>Shareware</a:t>
            </a:r>
            <a:endParaRPr lang="en-GB" dirty="0" smtClean="0">
              <a:solidFill>
                <a:prstClr val="white"/>
              </a:solidFill>
            </a:endParaRPr>
          </a:p>
          <a:p>
            <a:r>
              <a:rPr lang="en-GB" dirty="0" smtClean="0">
                <a:solidFill>
                  <a:prstClr val="white"/>
                </a:solidFill>
                <a:hlinkClick r:id="rId16" action="ppaction://hlinksldjump"/>
              </a:rPr>
              <a:t>Software Portability</a:t>
            </a:r>
            <a:endParaRPr lang="en-GB" dirty="0" smtClean="0">
              <a:solidFill>
                <a:prstClr val="white"/>
              </a:solidFill>
            </a:endParaRPr>
          </a:p>
          <a:p>
            <a:r>
              <a:rPr lang="en-GB" dirty="0" smtClean="0">
                <a:solidFill>
                  <a:prstClr val="white"/>
                </a:solidFill>
                <a:hlinkClick r:id="rId17" action="ppaction://hlinksldjump"/>
              </a:rPr>
              <a:t>Sort (Databases)</a:t>
            </a:r>
            <a:endParaRPr lang="en-GB" dirty="0" smtClean="0">
              <a:solidFill>
                <a:prstClr val="white"/>
              </a:solidFill>
            </a:endParaRPr>
          </a:p>
          <a:p>
            <a:r>
              <a:rPr lang="en-GB" dirty="0" smtClean="0">
                <a:solidFill>
                  <a:prstClr val="white"/>
                </a:solidFill>
                <a:hlinkClick r:id="rId18" action="ppaction://hlinksldjump"/>
              </a:rPr>
              <a:t>Sound Card</a:t>
            </a:r>
            <a:endParaRPr lang="en-GB" dirty="0" smtClean="0">
              <a:solidFill>
                <a:prstClr val="white"/>
              </a:solidFill>
            </a:endParaRPr>
          </a:p>
          <a:p>
            <a:r>
              <a:rPr lang="en-GB" dirty="0" smtClean="0">
                <a:solidFill>
                  <a:prstClr val="white"/>
                </a:solidFill>
                <a:hlinkClick r:id="rId19" action="ppaction://hlinksldjump"/>
              </a:rPr>
              <a:t>Sound Editing Software</a:t>
            </a:r>
            <a:endParaRPr lang="en-GB" dirty="0" smtClean="0">
              <a:solidFill>
                <a:prstClr val="white"/>
              </a:solidFill>
            </a:endParaRPr>
          </a:p>
        </p:txBody>
      </p:sp>
      <p:sp>
        <p:nvSpPr>
          <p:cNvPr id="7" name="TextBox 6"/>
          <p:cNvSpPr txBox="1"/>
          <p:nvPr/>
        </p:nvSpPr>
        <p:spPr>
          <a:xfrm>
            <a:off x="4337944" y="1268760"/>
            <a:ext cx="4194496" cy="4247317"/>
          </a:xfrm>
          <a:prstGeom prst="rect">
            <a:avLst/>
          </a:prstGeom>
          <a:noFill/>
        </p:spPr>
        <p:txBody>
          <a:bodyPr wrap="square" rtlCol="0">
            <a:spAutoFit/>
          </a:bodyPr>
          <a:lstStyle/>
          <a:p>
            <a:r>
              <a:rPr lang="en-GB" dirty="0" smtClean="0">
                <a:solidFill>
                  <a:prstClr val="white"/>
                </a:solidFill>
                <a:hlinkClick r:id="rId20" action="ppaction://hlinksldjump"/>
              </a:rPr>
              <a:t>Smartphones</a:t>
            </a:r>
            <a:endParaRPr lang="en-GB" dirty="0" smtClean="0">
              <a:solidFill>
                <a:prstClr val="white"/>
              </a:solidFill>
            </a:endParaRPr>
          </a:p>
          <a:p>
            <a:r>
              <a:rPr lang="en-GB" dirty="0" smtClean="0">
                <a:solidFill>
                  <a:prstClr val="white"/>
                </a:solidFill>
                <a:hlinkClick r:id="rId21" action="ppaction://hlinksldjump"/>
              </a:rPr>
              <a:t>Stages (Software Development Process)</a:t>
            </a:r>
            <a:endParaRPr lang="en-GB" dirty="0">
              <a:solidFill>
                <a:prstClr val="white"/>
              </a:solidFill>
            </a:endParaRPr>
          </a:p>
          <a:p>
            <a:r>
              <a:rPr lang="en-GB" dirty="0">
                <a:solidFill>
                  <a:prstClr val="white"/>
                </a:solidFill>
                <a:hlinkClick r:id="rId22" action="ppaction://hlinksldjump"/>
              </a:rPr>
              <a:t>Standard Algorithms</a:t>
            </a:r>
            <a:endParaRPr lang="en-GB" dirty="0">
              <a:solidFill>
                <a:prstClr val="white"/>
              </a:solidFill>
            </a:endParaRPr>
          </a:p>
          <a:p>
            <a:r>
              <a:rPr lang="en-GB" dirty="0">
                <a:solidFill>
                  <a:prstClr val="white"/>
                </a:solidFill>
                <a:hlinkClick r:id="rId23" action="ppaction://hlinksldjump"/>
              </a:rPr>
              <a:t>Standard File Formats</a:t>
            </a:r>
            <a:endParaRPr lang="en-GB" dirty="0">
              <a:solidFill>
                <a:prstClr val="white"/>
              </a:solidFill>
            </a:endParaRPr>
          </a:p>
          <a:p>
            <a:r>
              <a:rPr lang="en-GB" dirty="0">
                <a:solidFill>
                  <a:prstClr val="white"/>
                </a:solidFill>
                <a:hlinkClick r:id="rId24" action="ppaction://hlinksldjump"/>
              </a:rPr>
              <a:t>Storage of </a:t>
            </a:r>
            <a:r>
              <a:rPr lang="en-GB" dirty="0" smtClean="0">
                <a:solidFill>
                  <a:prstClr val="white"/>
                </a:solidFill>
                <a:hlinkClick r:id="rId24" action="ppaction://hlinksldjump"/>
              </a:rPr>
              <a:t>Numbers</a:t>
            </a:r>
            <a:endParaRPr lang="en-GB" dirty="0" smtClean="0">
              <a:solidFill>
                <a:prstClr val="white"/>
              </a:solidFill>
            </a:endParaRPr>
          </a:p>
          <a:p>
            <a:r>
              <a:rPr lang="en-GB" dirty="0" smtClean="0">
                <a:solidFill>
                  <a:prstClr val="white"/>
                </a:solidFill>
                <a:hlinkClick r:id="rId25" action="ppaction://hlinksldjump"/>
              </a:rPr>
              <a:t>Storyboard</a:t>
            </a:r>
            <a:endParaRPr lang="en-GB" dirty="0">
              <a:solidFill>
                <a:prstClr val="white"/>
              </a:solidFill>
            </a:endParaRPr>
          </a:p>
          <a:p>
            <a:r>
              <a:rPr lang="en-GB" dirty="0">
                <a:solidFill>
                  <a:prstClr val="white"/>
                </a:solidFill>
                <a:hlinkClick r:id="rId26" action="ppaction://hlinksldjump"/>
              </a:rPr>
              <a:t>String Data</a:t>
            </a:r>
            <a:endParaRPr lang="en-GB" dirty="0">
              <a:solidFill>
                <a:prstClr val="white"/>
              </a:solidFill>
            </a:endParaRPr>
          </a:p>
          <a:p>
            <a:r>
              <a:rPr lang="en-GB" dirty="0">
                <a:solidFill>
                  <a:prstClr val="white"/>
                </a:solidFill>
                <a:hlinkClick r:id="rId27" action="ppaction://hlinksldjump"/>
              </a:rPr>
              <a:t>Structure Diagrams</a:t>
            </a:r>
            <a:endParaRPr lang="en-GB" dirty="0">
              <a:solidFill>
                <a:prstClr val="white"/>
              </a:solidFill>
            </a:endParaRPr>
          </a:p>
          <a:p>
            <a:r>
              <a:rPr lang="en-GB" dirty="0">
                <a:solidFill>
                  <a:prstClr val="white"/>
                </a:solidFill>
                <a:hlinkClick r:id="rId28" action="ppaction://hlinksldjump"/>
              </a:rPr>
              <a:t>Sub Programs</a:t>
            </a:r>
            <a:endParaRPr lang="en-GB" dirty="0">
              <a:solidFill>
                <a:prstClr val="white"/>
              </a:solidFill>
            </a:endParaRPr>
          </a:p>
          <a:p>
            <a:r>
              <a:rPr lang="en-GB" dirty="0">
                <a:solidFill>
                  <a:prstClr val="white"/>
                </a:solidFill>
                <a:hlinkClick r:id="rId29" action="ppaction://hlinksldjump"/>
              </a:rPr>
              <a:t>Supercomputer</a:t>
            </a:r>
            <a:endParaRPr lang="en-GB" dirty="0">
              <a:solidFill>
                <a:prstClr val="white"/>
              </a:solidFill>
            </a:endParaRPr>
          </a:p>
          <a:p>
            <a:r>
              <a:rPr lang="en-GB" dirty="0">
                <a:solidFill>
                  <a:prstClr val="white"/>
                </a:solidFill>
                <a:hlinkClick r:id="rId30" action="ppaction://hlinksldjump"/>
              </a:rPr>
              <a:t>SVG (Scaleable Vector Graphics)</a:t>
            </a:r>
            <a:endParaRPr lang="en-GB" dirty="0">
              <a:solidFill>
                <a:prstClr val="white"/>
              </a:solidFill>
            </a:endParaRPr>
          </a:p>
          <a:p>
            <a:r>
              <a:rPr lang="en-GB" dirty="0" smtClean="0">
                <a:solidFill>
                  <a:prstClr val="white"/>
                </a:solidFill>
                <a:hlinkClick r:id="rId13" action="ppaction://hlinksldjump"/>
              </a:rPr>
              <a:t>Syntax</a:t>
            </a:r>
            <a:endParaRPr lang="en-GB" dirty="0" smtClean="0">
              <a:solidFill>
                <a:prstClr val="white"/>
              </a:solidFill>
            </a:endParaRPr>
          </a:p>
          <a:p>
            <a:r>
              <a:rPr lang="en-GB" dirty="0" smtClean="0">
                <a:solidFill>
                  <a:prstClr val="white"/>
                </a:solidFill>
                <a:hlinkClick r:id="rId31" action="ppaction://hlinksldjump"/>
              </a:rPr>
              <a:t>Synthesised Sound Data</a:t>
            </a:r>
            <a:endParaRPr lang="en-GB" dirty="0" smtClean="0">
              <a:solidFill>
                <a:prstClr val="white"/>
              </a:solidFill>
            </a:endParaRPr>
          </a:p>
          <a:p>
            <a:r>
              <a:rPr lang="en-GB" dirty="0" smtClean="0">
                <a:solidFill>
                  <a:prstClr val="white"/>
                </a:solidFill>
                <a:hlinkClick r:id="rId32" action="ppaction://hlinksldjump"/>
              </a:rPr>
              <a:t>Spyware</a:t>
            </a:r>
            <a:endParaRPr lang="en-GB" dirty="0">
              <a:solidFill>
                <a:prstClr val="white"/>
              </a:solidFill>
            </a:endParaRPr>
          </a:p>
        </p:txBody>
      </p:sp>
      <p:sp>
        <p:nvSpPr>
          <p:cNvPr id="8" name="Action Button: Back or Previous 7">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760909875"/>
      </p:ext>
    </p:extLst>
  </p:cSld>
  <p:clrMapOvr>
    <a:masterClrMapping/>
  </p:clrMapOvr>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ctrTitle"/>
          </p:nvPr>
        </p:nvSpPr>
        <p:spPr>
          <a:ln>
            <a:solidFill>
              <a:schemeClr val="tx1"/>
            </a:solidFill>
          </a:ln>
        </p:spPr>
        <p:txBody>
          <a:bodyPr/>
          <a:lstStyle/>
          <a:p>
            <a:pPr eaLnBrk="1" hangingPunct="1">
              <a:defRPr/>
            </a:pPr>
            <a:r>
              <a:rPr lang="en-GB" smtClean="0">
                <a:effectLst>
                  <a:outerShdw blurRad="38100" dist="38100" dir="2700000" algn="tl">
                    <a:srgbClr val="C0C0C0"/>
                  </a:outerShdw>
                </a:effectLst>
              </a:rPr>
              <a:t>SOFTWARE DEVELOPMENT</a:t>
            </a:r>
          </a:p>
        </p:txBody>
      </p:sp>
      <p:sp>
        <p:nvSpPr>
          <p:cNvPr id="4" name="Action Button: Back or Previous 3">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Home 5">
            <a:hlinkClick r:id="rId3"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Forward or Next 6">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801721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457200" y="274638"/>
            <a:ext cx="8229600" cy="939800"/>
          </a:xfrm>
          <a:ln>
            <a:solidFill>
              <a:schemeClr val="tx1"/>
            </a:solidFill>
            <a:miter lim="800000"/>
            <a:headEnd/>
            <a:tailEnd/>
          </a:ln>
        </p:spPr>
        <p:txBody>
          <a:bodyPr/>
          <a:lstStyle/>
          <a:p>
            <a:pPr eaLnBrk="1" hangingPunct="1"/>
            <a:r>
              <a:rPr lang="en-GB" smtClean="0"/>
              <a:t>PROGRAMMING</a:t>
            </a:r>
            <a:br>
              <a:rPr lang="en-GB" smtClean="0"/>
            </a:br>
            <a:r>
              <a:rPr lang="en-GB" smtClean="0"/>
              <a:t>STAGES</a:t>
            </a:r>
          </a:p>
        </p:txBody>
      </p:sp>
      <p:sp>
        <p:nvSpPr>
          <p:cNvPr id="3075" name="Text Box 5"/>
          <p:cNvSpPr txBox="1">
            <a:spLocks noChangeArrowheads="1"/>
          </p:cNvSpPr>
          <p:nvPr/>
        </p:nvSpPr>
        <p:spPr bwMode="auto">
          <a:xfrm>
            <a:off x="428625" y="1227138"/>
            <a:ext cx="8424863" cy="569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800">
                <a:solidFill>
                  <a:schemeClr val="tx1"/>
                </a:solidFill>
                <a:latin typeface="Comic Sans MS" pitchFamily="66" charset="0"/>
              </a:defRPr>
            </a:lvl1pPr>
            <a:lvl2pPr marL="800100" indent="-34290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dirty="0">
                <a:solidFill>
                  <a:srgbClr val="000000"/>
                </a:solidFill>
              </a:rPr>
              <a:t>   </a:t>
            </a:r>
            <a:r>
              <a:rPr lang="en-GB" sz="2400" dirty="0">
                <a:solidFill>
                  <a:srgbClr val="000000"/>
                </a:solidFill>
              </a:rPr>
              <a:t>Computer programs are developed to solve problems.  When developing a solution to a problem there are </a:t>
            </a:r>
            <a:r>
              <a:rPr lang="en-GB" sz="2400" b="1" dirty="0">
                <a:solidFill>
                  <a:srgbClr val="D60093"/>
                </a:solidFill>
              </a:rPr>
              <a:t>7 stages</a:t>
            </a:r>
            <a:r>
              <a:rPr lang="en-GB" sz="2400" dirty="0">
                <a:solidFill>
                  <a:srgbClr val="000000"/>
                </a:solidFill>
              </a:rPr>
              <a:t> that should be followed:</a:t>
            </a:r>
          </a:p>
          <a:p>
            <a:pPr lvl="1" eaLnBrk="1" fontAlgn="base" hangingPunct="1">
              <a:spcBef>
                <a:spcPct val="50000"/>
              </a:spcBef>
              <a:spcAft>
                <a:spcPct val="0"/>
              </a:spcAft>
              <a:buFontTx/>
              <a:buAutoNum type="arabicPlain"/>
            </a:pPr>
            <a:r>
              <a:rPr lang="en-GB" sz="2400" b="1" dirty="0">
                <a:solidFill>
                  <a:srgbClr val="D60093"/>
                </a:solidFill>
                <a:hlinkClick r:id="rId3" action="ppaction://hlinksldjump"/>
              </a:rPr>
              <a:t>Analysis</a:t>
            </a:r>
            <a:endParaRPr lang="en-GB" sz="2400" b="1" dirty="0">
              <a:solidFill>
                <a:srgbClr val="D60093"/>
              </a:solidFill>
            </a:endParaRPr>
          </a:p>
          <a:p>
            <a:pPr lvl="1" eaLnBrk="1" fontAlgn="base" hangingPunct="1">
              <a:spcBef>
                <a:spcPct val="50000"/>
              </a:spcBef>
              <a:spcAft>
                <a:spcPct val="0"/>
              </a:spcAft>
              <a:buFontTx/>
              <a:buAutoNum type="arabicPlain"/>
            </a:pPr>
            <a:r>
              <a:rPr lang="en-GB" sz="2400" b="1" dirty="0">
                <a:solidFill>
                  <a:srgbClr val="D60093"/>
                </a:solidFill>
                <a:hlinkClick r:id="rId4" action="ppaction://hlinksldjump"/>
              </a:rPr>
              <a:t>Design</a:t>
            </a:r>
            <a:endParaRPr lang="en-GB" sz="2400" b="1" dirty="0">
              <a:solidFill>
                <a:srgbClr val="D60093"/>
              </a:solidFill>
            </a:endParaRPr>
          </a:p>
          <a:p>
            <a:pPr lvl="1" eaLnBrk="1" fontAlgn="base" hangingPunct="1">
              <a:spcBef>
                <a:spcPct val="50000"/>
              </a:spcBef>
              <a:spcAft>
                <a:spcPct val="0"/>
              </a:spcAft>
              <a:buFontTx/>
              <a:buAutoNum type="arabicPlain"/>
            </a:pPr>
            <a:r>
              <a:rPr lang="en-GB" sz="2400" b="1" dirty="0">
                <a:solidFill>
                  <a:srgbClr val="D60093"/>
                </a:solidFill>
                <a:hlinkClick r:id="rId5" action="ppaction://hlinksldjump"/>
              </a:rPr>
              <a:t>Implementation</a:t>
            </a:r>
            <a:endParaRPr lang="en-GB" sz="2400" b="1" dirty="0">
              <a:solidFill>
                <a:srgbClr val="D60093"/>
              </a:solidFill>
            </a:endParaRPr>
          </a:p>
          <a:p>
            <a:pPr lvl="1" eaLnBrk="1" fontAlgn="base" hangingPunct="1">
              <a:spcBef>
                <a:spcPct val="50000"/>
              </a:spcBef>
              <a:spcAft>
                <a:spcPct val="0"/>
              </a:spcAft>
              <a:buFontTx/>
              <a:buAutoNum type="arabicPlain"/>
            </a:pPr>
            <a:r>
              <a:rPr lang="en-GB" sz="2400" b="1" dirty="0">
                <a:solidFill>
                  <a:srgbClr val="D60093"/>
                </a:solidFill>
                <a:hlinkClick r:id="rId6" action="ppaction://hlinksldjump"/>
              </a:rPr>
              <a:t>Testing</a:t>
            </a:r>
            <a:endParaRPr lang="en-GB" sz="2400" b="1" dirty="0">
              <a:solidFill>
                <a:srgbClr val="D60093"/>
              </a:solidFill>
            </a:endParaRPr>
          </a:p>
          <a:p>
            <a:pPr lvl="1" eaLnBrk="1" fontAlgn="base" hangingPunct="1">
              <a:spcBef>
                <a:spcPct val="50000"/>
              </a:spcBef>
              <a:spcAft>
                <a:spcPct val="0"/>
              </a:spcAft>
              <a:buFontTx/>
              <a:buAutoNum type="arabicPlain"/>
            </a:pPr>
            <a:r>
              <a:rPr lang="en-GB" sz="2400" b="1" dirty="0">
                <a:solidFill>
                  <a:srgbClr val="D60093"/>
                </a:solidFill>
                <a:hlinkClick r:id="rId7" action="ppaction://hlinksldjump"/>
              </a:rPr>
              <a:t>Documentation</a:t>
            </a:r>
            <a:endParaRPr lang="en-GB" sz="2400" b="1" dirty="0">
              <a:solidFill>
                <a:srgbClr val="D60093"/>
              </a:solidFill>
            </a:endParaRPr>
          </a:p>
          <a:p>
            <a:pPr lvl="1" eaLnBrk="1" fontAlgn="base" hangingPunct="1">
              <a:spcBef>
                <a:spcPct val="50000"/>
              </a:spcBef>
              <a:spcAft>
                <a:spcPct val="0"/>
              </a:spcAft>
              <a:buFontTx/>
              <a:buAutoNum type="arabicPlain"/>
            </a:pPr>
            <a:r>
              <a:rPr lang="en-GB" sz="2400" b="1" dirty="0">
                <a:solidFill>
                  <a:srgbClr val="D60093"/>
                </a:solidFill>
                <a:hlinkClick r:id="rId8" action="ppaction://hlinksldjump"/>
              </a:rPr>
              <a:t>Evaluation</a:t>
            </a:r>
            <a:endParaRPr lang="en-GB" sz="2400" b="1" dirty="0">
              <a:solidFill>
                <a:srgbClr val="D60093"/>
              </a:solidFill>
            </a:endParaRPr>
          </a:p>
          <a:p>
            <a:pPr lvl="1" eaLnBrk="1" fontAlgn="base" hangingPunct="1">
              <a:spcBef>
                <a:spcPct val="50000"/>
              </a:spcBef>
              <a:spcAft>
                <a:spcPct val="0"/>
              </a:spcAft>
              <a:buFontTx/>
              <a:buAutoNum type="arabicPlain"/>
            </a:pPr>
            <a:r>
              <a:rPr lang="en-GB" sz="2400" b="1" dirty="0">
                <a:solidFill>
                  <a:srgbClr val="D60093"/>
                </a:solidFill>
                <a:hlinkClick r:id="rId9" action="ppaction://hlinksldjump"/>
              </a:rPr>
              <a:t>Maintenance</a:t>
            </a:r>
            <a:r>
              <a:rPr lang="en-GB" sz="2400" b="1" dirty="0">
                <a:solidFill>
                  <a:srgbClr val="D60093"/>
                </a:solidFill>
              </a:rPr>
              <a:t>	</a:t>
            </a:r>
          </a:p>
          <a:p>
            <a:pPr eaLnBrk="1" fontAlgn="base" hangingPunct="1">
              <a:spcBef>
                <a:spcPct val="50000"/>
              </a:spcBef>
              <a:spcAft>
                <a:spcPct val="0"/>
              </a:spcAft>
            </a:pPr>
            <a:endParaRPr lang="en-GB" sz="2400" b="1" dirty="0">
              <a:solidFill>
                <a:srgbClr val="D60093"/>
              </a:solidFill>
            </a:endParaRPr>
          </a:p>
        </p:txBody>
      </p:sp>
      <p:sp>
        <p:nvSpPr>
          <p:cNvPr id="6" name="Action Button: Home 5">
            <a:hlinkClick r:id="rId10"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Forward or Next 6">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3738911469"/>
      </p:ext>
    </p:extLst>
  </p:cSld>
  <p:clrMapOvr>
    <a:masterClrMapping/>
  </p:clrMapOvr>
  <p:timing>
    <p:tnLst>
      <p:par>
        <p:cTn id="1" dur="indefinite" restart="never" nodeType="tmRoot"/>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ANALYSIS</a:t>
            </a:r>
            <a:br>
              <a:rPr lang="en-GB" smtClean="0"/>
            </a:br>
            <a:r>
              <a:rPr lang="en-GB" smtClean="0"/>
              <a:t>(1</a:t>
            </a:r>
            <a:r>
              <a:rPr lang="en-GB" baseline="30000" smtClean="0"/>
              <a:t>ST</a:t>
            </a:r>
            <a:r>
              <a:rPr lang="en-GB" smtClean="0"/>
              <a:t> STAGE OF DEVELOPMENT)</a:t>
            </a:r>
          </a:p>
        </p:txBody>
      </p:sp>
      <p:sp>
        <p:nvSpPr>
          <p:cNvPr id="4099" name="Text Box 3"/>
          <p:cNvSpPr txBox="1">
            <a:spLocks noChangeArrowheads="1"/>
          </p:cNvSpPr>
          <p:nvPr/>
        </p:nvSpPr>
        <p:spPr bwMode="auto">
          <a:xfrm>
            <a:off x="785813" y="1643063"/>
            <a:ext cx="7993062" cy="465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sz="2400">
                <a:solidFill>
                  <a:srgbClr val="000000"/>
                </a:solidFill>
              </a:rPr>
              <a:t>This stage is commonly done by a </a:t>
            </a:r>
            <a:r>
              <a:rPr lang="en-GB" sz="2400" b="1">
                <a:solidFill>
                  <a:srgbClr val="D60093"/>
                </a:solidFill>
              </a:rPr>
              <a:t>Systems Analyst</a:t>
            </a:r>
            <a:r>
              <a:rPr lang="en-GB" sz="2400">
                <a:solidFill>
                  <a:srgbClr val="000000"/>
                </a:solidFill>
              </a:rPr>
              <a:t>.  The Analyst studies the problem, so as to understand it.</a:t>
            </a:r>
          </a:p>
          <a:p>
            <a:pPr eaLnBrk="1" fontAlgn="base" hangingPunct="1">
              <a:spcBef>
                <a:spcPct val="50000"/>
              </a:spcBef>
              <a:spcAft>
                <a:spcPct val="0"/>
              </a:spcAft>
            </a:pPr>
            <a:r>
              <a:rPr lang="en-GB" sz="2400">
                <a:solidFill>
                  <a:srgbClr val="000000"/>
                </a:solidFill>
              </a:rPr>
              <a:t>They observe any existing system that is to be replaced or upgraded and interview any relevant staff.  They will also examine any existing documentation.</a:t>
            </a:r>
          </a:p>
          <a:p>
            <a:pPr eaLnBrk="1" fontAlgn="base" hangingPunct="1">
              <a:spcBef>
                <a:spcPct val="50000"/>
              </a:spcBef>
              <a:spcAft>
                <a:spcPct val="0"/>
              </a:spcAft>
            </a:pPr>
            <a:r>
              <a:rPr lang="en-GB" sz="2400">
                <a:solidFill>
                  <a:srgbClr val="000000"/>
                </a:solidFill>
              </a:rPr>
              <a:t>All the information gathered is combined into a formal document called the </a:t>
            </a:r>
            <a:r>
              <a:rPr lang="en-GB" sz="2400" b="1">
                <a:solidFill>
                  <a:srgbClr val="D60093"/>
                </a:solidFill>
              </a:rPr>
              <a:t>Requirements Specification</a:t>
            </a:r>
            <a:r>
              <a:rPr lang="en-GB" sz="2400">
                <a:solidFill>
                  <a:srgbClr val="000000"/>
                </a:solidFill>
              </a:rPr>
              <a:t>.</a:t>
            </a:r>
          </a:p>
          <a:p>
            <a:pPr eaLnBrk="1" fontAlgn="base" hangingPunct="1">
              <a:spcBef>
                <a:spcPct val="50000"/>
              </a:spcBef>
              <a:spcAft>
                <a:spcPct val="0"/>
              </a:spcAft>
            </a:pPr>
            <a:r>
              <a:rPr lang="en-GB" sz="2400">
                <a:solidFill>
                  <a:srgbClr val="000000"/>
                </a:solidFill>
              </a:rPr>
              <a:t>The Analyst devices a solution and produces a </a:t>
            </a:r>
            <a:r>
              <a:rPr lang="en-GB" sz="2400" b="1">
                <a:solidFill>
                  <a:srgbClr val="D60093"/>
                </a:solidFill>
              </a:rPr>
              <a:t>System Specification</a:t>
            </a:r>
            <a:r>
              <a:rPr lang="en-GB" sz="2400">
                <a:solidFill>
                  <a:srgbClr val="000000"/>
                </a:solidFill>
              </a:rPr>
              <a:t> detailing how the new system will operate.</a:t>
            </a:r>
          </a:p>
        </p:txBody>
      </p:sp>
      <p:sp>
        <p:nvSpPr>
          <p:cNvPr id="6" name="Action Button: Home 5">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 name="Action Button: Forward or Next 7">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3580107669"/>
      </p:ext>
    </p:extLst>
  </p:cSld>
  <p:clrMapOvr>
    <a:masterClrMapping/>
  </p:clrMapOvr>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DESIGN</a:t>
            </a:r>
            <a:br>
              <a:rPr lang="en-GB" smtClean="0"/>
            </a:br>
            <a:r>
              <a:rPr lang="en-GB" smtClean="0"/>
              <a:t>(2</a:t>
            </a:r>
            <a:r>
              <a:rPr lang="en-GB" baseline="30000" smtClean="0"/>
              <a:t>ND</a:t>
            </a:r>
            <a:r>
              <a:rPr lang="en-GB" smtClean="0"/>
              <a:t> STAGE OF DEVELOPMENT)</a:t>
            </a:r>
          </a:p>
        </p:txBody>
      </p:sp>
      <p:sp>
        <p:nvSpPr>
          <p:cNvPr id="5123" name="Text Box 5"/>
          <p:cNvSpPr txBox="1">
            <a:spLocks noChangeArrowheads="1"/>
          </p:cNvSpPr>
          <p:nvPr/>
        </p:nvSpPr>
        <p:spPr bwMode="auto">
          <a:xfrm>
            <a:off x="684213" y="1700213"/>
            <a:ext cx="7991475" cy="372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a:solidFill>
                  <a:srgbClr val="000000"/>
                </a:solidFill>
              </a:rPr>
              <a:t>For large problems the </a:t>
            </a:r>
            <a:r>
              <a:rPr lang="en-GB" b="1">
                <a:solidFill>
                  <a:srgbClr val="D60093"/>
                </a:solidFill>
              </a:rPr>
              <a:t>designers</a:t>
            </a:r>
            <a:r>
              <a:rPr lang="en-GB">
                <a:solidFill>
                  <a:srgbClr val="000000"/>
                </a:solidFill>
              </a:rPr>
              <a:t> take the analysts </a:t>
            </a:r>
            <a:r>
              <a:rPr lang="en-GB" b="1">
                <a:solidFill>
                  <a:srgbClr val="D60093"/>
                </a:solidFill>
              </a:rPr>
              <a:t>system specification</a:t>
            </a:r>
            <a:r>
              <a:rPr lang="en-GB">
                <a:solidFill>
                  <a:srgbClr val="000000"/>
                </a:solidFill>
              </a:rPr>
              <a:t> and produce a design for each part of the solution, everything from screen designs to what the final output will look like.  </a:t>
            </a:r>
          </a:p>
          <a:p>
            <a:pPr eaLnBrk="1" fontAlgn="base" hangingPunct="1">
              <a:spcBef>
                <a:spcPct val="50000"/>
              </a:spcBef>
              <a:spcAft>
                <a:spcPct val="0"/>
              </a:spcAft>
            </a:pPr>
            <a:r>
              <a:rPr lang="en-GB">
                <a:solidFill>
                  <a:srgbClr val="000000"/>
                </a:solidFill>
              </a:rPr>
              <a:t>They will also ensure that suitable help and error messages are built into the software to aid the user.</a:t>
            </a:r>
          </a:p>
        </p:txBody>
      </p:sp>
      <p:sp>
        <p:nvSpPr>
          <p:cNvPr id="6" name="Action Button: Home 5">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 name="Action Button: Forward or Next 7">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2527922521"/>
      </p:ext>
    </p:extLst>
  </p:cSld>
  <p:clrMapOvr>
    <a:masterClrMapping/>
  </p:clrMapOvr>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274638"/>
            <a:ext cx="8229600" cy="939800"/>
          </a:xfrm>
          <a:ln>
            <a:solidFill>
              <a:schemeClr val="tx1"/>
            </a:solidFill>
            <a:miter lim="800000"/>
            <a:headEnd/>
            <a:tailEnd/>
          </a:ln>
        </p:spPr>
        <p:txBody>
          <a:bodyPr/>
          <a:lstStyle/>
          <a:p>
            <a:pPr eaLnBrk="1" hangingPunct="1"/>
            <a:r>
              <a:rPr lang="en-GB" smtClean="0"/>
              <a:t>DESIGN</a:t>
            </a:r>
            <a:br>
              <a:rPr lang="en-GB" smtClean="0"/>
            </a:br>
            <a:r>
              <a:rPr lang="en-GB" smtClean="0"/>
              <a:t>(2</a:t>
            </a:r>
            <a:r>
              <a:rPr lang="en-GB" baseline="30000" smtClean="0"/>
              <a:t>ND</a:t>
            </a:r>
            <a:r>
              <a:rPr lang="en-GB" smtClean="0"/>
              <a:t> STAGE OF DEVELOPMENT)</a:t>
            </a:r>
          </a:p>
        </p:txBody>
      </p:sp>
      <p:sp>
        <p:nvSpPr>
          <p:cNvPr id="6147" name="Text Box 4"/>
          <p:cNvSpPr txBox="1">
            <a:spLocks noChangeArrowheads="1"/>
          </p:cNvSpPr>
          <p:nvPr/>
        </p:nvSpPr>
        <p:spPr bwMode="auto">
          <a:xfrm>
            <a:off x="642938" y="1357313"/>
            <a:ext cx="8064500" cy="50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a:solidFill>
                  <a:srgbClr val="000000"/>
                </a:solidFill>
              </a:rPr>
              <a:t>A common way of representing the design is using a </a:t>
            </a:r>
            <a:r>
              <a:rPr lang="en-GB" b="1">
                <a:solidFill>
                  <a:srgbClr val="D60093"/>
                </a:solidFill>
              </a:rPr>
              <a:t>top down approach</a:t>
            </a:r>
            <a:r>
              <a:rPr lang="en-GB">
                <a:solidFill>
                  <a:srgbClr val="000000"/>
                </a:solidFill>
              </a:rPr>
              <a:t>.  This means starting at the top </a:t>
            </a:r>
            <a:r>
              <a:rPr lang="en-GB" b="1">
                <a:solidFill>
                  <a:srgbClr val="D60093"/>
                </a:solidFill>
              </a:rPr>
              <a:t>(ie identifying the inputs, processes and outputs)</a:t>
            </a:r>
            <a:r>
              <a:rPr lang="en-GB">
                <a:solidFill>
                  <a:srgbClr val="000000"/>
                </a:solidFill>
              </a:rPr>
              <a:t> and then breaking the problem into tasks which can be broken down into smaller tasks, and so on…</a:t>
            </a:r>
          </a:p>
          <a:p>
            <a:pPr eaLnBrk="1" fontAlgn="base" hangingPunct="1">
              <a:spcBef>
                <a:spcPct val="50000"/>
              </a:spcBef>
              <a:spcAft>
                <a:spcPct val="0"/>
              </a:spcAft>
            </a:pPr>
            <a:r>
              <a:rPr lang="en-GB">
                <a:solidFill>
                  <a:srgbClr val="000000"/>
                </a:solidFill>
              </a:rPr>
              <a:t>There are </a:t>
            </a:r>
            <a:r>
              <a:rPr lang="en-GB" b="1">
                <a:solidFill>
                  <a:srgbClr val="D60093"/>
                </a:solidFill>
              </a:rPr>
              <a:t>2 common methods</a:t>
            </a:r>
            <a:r>
              <a:rPr lang="en-GB">
                <a:solidFill>
                  <a:srgbClr val="000000"/>
                </a:solidFill>
              </a:rPr>
              <a:t> used to represent designs in this way:</a:t>
            </a:r>
          </a:p>
          <a:p>
            <a:pPr eaLnBrk="1" fontAlgn="base" hangingPunct="1">
              <a:spcBef>
                <a:spcPct val="50000"/>
              </a:spcBef>
              <a:spcAft>
                <a:spcPct val="0"/>
              </a:spcAft>
              <a:buFontTx/>
              <a:buChar char="•"/>
            </a:pPr>
            <a:r>
              <a:rPr lang="en-GB" b="1">
                <a:solidFill>
                  <a:srgbClr val="D60093"/>
                </a:solidFill>
              </a:rPr>
              <a:t>Structure Diagrams</a:t>
            </a:r>
          </a:p>
          <a:p>
            <a:pPr eaLnBrk="1" fontAlgn="base" hangingPunct="1">
              <a:spcBef>
                <a:spcPct val="50000"/>
              </a:spcBef>
              <a:spcAft>
                <a:spcPct val="0"/>
              </a:spcAft>
              <a:buFontTx/>
              <a:buChar char="•"/>
            </a:pPr>
            <a:r>
              <a:rPr lang="en-GB" b="1">
                <a:solidFill>
                  <a:srgbClr val="D60093"/>
                </a:solidFill>
              </a:rPr>
              <a:t>Pseudocode</a:t>
            </a:r>
          </a:p>
        </p:txBody>
      </p:sp>
      <p:sp>
        <p:nvSpPr>
          <p:cNvPr id="6" name="Action Button: Home 5">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 name="Action Button: Forward or Next 7">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1433225899"/>
      </p:ext>
    </p:extLst>
  </p:cSld>
  <p:clrMapOvr>
    <a:masterClrMapping/>
  </p:clrMapOvr>
  <p:timing>
    <p:tnLst>
      <p:par>
        <p:cTn id="1" dur="indefinite" restart="never" nodeType="tmRoot"/>
      </p:par>
    </p:tn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DESIGN</a:t>
            </a:r>
            <a:br>
              <a:rPr lang="en-GB" smtClean="0"/>
            </a:br>
            <a:r>
              <a:rPr lang="en-GB" smtClean="0"/>
              <a:t>(2</a:t>
            </a:r>
            <a:r>
              <a:rPr lang="en-GB" baseline="30000" smtClean="0"/>
              <a:t>ND</a:t>
            </a:r>
            <a:r>
              <a:rPr lang="en-GB" smtClean="0"/>
              <a:t> STAGE OF DEVELOPMENT)</a:t>
            </a:r>
          </a:p>
        </p:txBody>
      </p:sp>
      <p:sp>
        <p:nvSpPr>
          <p:cNvPr id="7171" name="Text Box 4"/>
          <p:cNvSpPr txBox="1">
            <a:spLocks noChangeArrowheads="1"/>
          </p:cNvSpPr>
          <p:nvPr/>
        </p:nvSpPr>
        <p:spPr bwMode="auto">
          <a:xfrm>
            <a:off x="583816" y="1467743"/>
            <a:ext cx="8119244"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b="1" dirty="0">
                <a:solidFill>
                  <a:srgbClr val="D60093"/>
                </a:solidFill>
              </a:rPr>
              <a:t>Structure Diagrams</a:t>
            </a:r>
            <a:r>
              <a:rPr lang="en-GB" dirty="0">
                <a:solidFill>
                  <a:srgbClr val="000000"/>
                </a:solidFill>
              </a:rPr>
              <a:t> – </a:t>
            </a:r>
            <a:r>
              <a:rPr lang="en-GB" dirty="0" smtClean="0">
                <a:solidFill>
                  <a:srgbClr val="000000"/>
                </a:solidFill>
              </a:rPr>
              <a:t> is a </a:t>
            </a:r>
            <a:r>
              <a:rPr lang="en-GB" b="1" dirty="0" smtClean="0">
                <a:solidFill>
                  <a:srgbClr val="CC3399"/>
                </a:solidFill>
              </a:rPr>
              <a:t>graphical based design notation.</a:t>
            </a:r>
            <a:r>
              <a:rPr lang="en-GB" dirty="0" smtClean="0">
                <a:solidFill>
                  <a:srgbClr val="000000"/>
                </a:solidFill>
              </a:rPr>
              <a:t>  Here </a:t>
            </a:r>
            <a:r>
              <a:rPr lang="en-GB" dirty="0">
                <a:solidFill>
                  <a:srgbClr val="000000"/>
                </a:solidFill>
              </a:rPr>
              <a:t>boxes are used to show the solution.  Example:</a:t>
            </a:r>
          </a:p>
        </p:txBody>
      </p:sp>
      <p:sp>
        <p:nvSpPr>
          <p:cNvPr id="7172" name="Text Box 5"/>
          <p:cNvSpPr txBox="1">
            <a:spLocks noChangeArrowheads="1"/>
          </p:cNvSpPr>
          <p:nvPr/>
        </p:nvSpPr>
        <p:spPr bwMode="auto">
          <a:xfrm>
            <a:off x="2411413" y="2852738"/>
            <a:ext cx="4321175" cy="406400"/>
          </a:xfrm>
          <a:prstGeom prst="rect">
            <a:avLst/>
          </a:prstGeom>
          <a:solidFill>
            <a:schemeClr val="accent1"/>
          </a:solidFill>
          <a:ln w="9525">
            <a:solidFill>
              <a:schemeClr val="tx1"/>
            </a:solidFill>
            <a:miter lim="800000"/>
            <a:headEnd/>
            <a:tailEnd/>
          </a:ln>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algn="ctr" eaLnBrk="1" fontAlgn="base" hangingPunct="1">
              <a:spcBef>
                <a:spcPct val="50000"/>
              </a:spcBef>
              <a:spcAft>
                <a:spcPct val="0"/>
              </a:spcAft>
            </a:pPr>
            <a:r>
              <a:rPr lang="en-GB" sz="2000">
                <a:solidFill>
                  <a:srgbClr val="000000"/>
                </a:solidFill>
              </a:rPr>
              <a:t>Top Box with Program Name in it.</a:t>
            </a:r>
          </a:p>
        </p:txBody>
      </p:sp>
      <p:sp>
        <p:nvSpPr>
          <p:cNvPr id="7173" name="AutoShape 6"/>
          <p:cNvSpPr>
            <a:spLocks noChangeArrowheads="1"/>
          </p:cNvSpPr>
          <p:nvPr/>
        </p:nvSpPr>
        <p:spPr bwMode="auto">
          <a:xfrm>
            <a:off x="539750" y="3644900"/>
            <a:ext cx="2017713" cy="719138"/>
          </a:xfrm>
          <a:prstGeom prst="flowChartPredefinedProcess">
            <a:avLst/>
          </a:prstGeom>
          <a:solidFill>
            <a:schemeClr val="accent1"/>
          </a:solidFill>
          <a:ln w="9525">
            <a:solidFill>
              <a:schemeClr val="tx1"/>
            </a:solidFill>
            <a:miter lim="800000"/>
            <a:headEnd/>
            <a:tailEnd/>
          </a:ln>
        </p:spPr>
        <p:txBody>
          <a:bodyPr wrap="none" anchor="ctr"/>
          <a:lstStyle/>
          <a:p>
            <a:pPr algn="ctr" fontAlgn="base">
              <a:spcBef>
                <a:spcPct val="0"/>
              </a:spcBef>
              <a:spcAft>
                <a:spcPct val="0"/>
              </a:spcAft>
            </a:pPr>
            <a:r>
              <a:rPr lang="en-GB" sz="2000">
                <a:solidFill>
                  <a:srgbClr val="000000"/>
                </a:solidFill>
              </a:rPr>
              <a:t>Procedure</a:t>
            </a:r>
          </a:p>
          <a:p>
            <a:pPr algn="ctr" fontAlgn="base">
              <a:spcBef>
                <a:spcPct val="0"/>
              </a:spcBef>
              <a:spcAft>
                <a:spcPct val="0"/>
              </a:spcAft>
            </a:pPr>
            <a:r>
              <a:rPr lang="en-GB" sz="2000">
                <a:solidFill>
                  <a:srgbClr val="000000"/>
                </a:solidFill>
              </a:rPr>
              <a:t> box</a:t>
            </a:r>
          </a:p>
        </p:txBody>
      </p:sp>
      <p:sp>
        <p:nvSpPr>
          <p:cNvPr id="7174" name="AutoShape 7"/>
          <p:cNvSpPr>
            <a:spLocks noChangeArrowheads="1"/>
          </p:cNvSpPr>
          <p:nvPr/>
        </p:nvSpPr>
        <p:spPr bwMode="auto">
          <a:xfrm>
            <a:off x="2843213" y="3644900"/>
            <a:ext cx="1800225" cy="792163"/>
          </a:xfrm>
          <a:prstGeom prst="flowChartProcess">
            <a:avLst/>
          </a:prstGeom>
          <a:solidFill>
            <a:schemeClr val="accent1"/>
          </a:solidFill>
          <a:ln w="9525">
            <a:solidFill>
              <a:schemeClr val="tx1"/>
            </a:solidFill>
            <a:miter lim="800000"/>
            <a:headEnd/>
            <a:tailEnd/>
          </a:ln>
        </p:spPr>
        <p:txBody>
          <a:bodyPr wrap="none" anchor="ctr"/>
          <a:lstStyle/>
          <a:p>
            <a:pPr algn="ctr" fontAlgn="base">
              <a:spcBef>
                <a:spcPct val="0"/>
              </a:spcBef>
              <a:spcAft>
                <a:spcPct val="0"/>
              </a:spcAft>
            </a:pPr>
            <a:r>
              <a:rPr lang="en-GB" sz="2000">
                <a:solidFill>
                  <a:srgbClr val="000000"/>
                </a:solidFill>
              </a:rPr>
              <a:t>Sequence or</a:t>
            </a:r>
          </a:p>
          <a:p>
            <a:pPr algn="ctr" fontAlgn="base">
              <a:spcBef>
                <a:spcPct val="0"/>
              </a:spcBef>
              <a:spcAft>
                <a:spcPct val="0"/>
              </a:spcAft>
            </a:pPr>
            <a:r>
              <a:rPr lang="en-GB" sz="2000">
                <a:solidFill>
                  <a:srgbClr val="000000"/>
                </a:solidFill>
              </a:rPr>
              <a:t>Command Box</a:t>
            </a:r>
          </a:p>
        </p:txBody>
      </p:sp>
      <p:sp>
        <p:nvSpPr>
          <p:cNvPr id="7175" name="AutoShape 8"/>
          <p:cNvSpPr>
            <a:spLocks noChangeArrowheads="1"/>
          </p:cNvSpPr>
          <p:nvPr/>
        </p:nvSpPr>
        <p:spPr bwMode="auto">
          <a:xfrm>
            <a:off x="4859338" y="3644900"/>
            <a:ext cx="2016125" cy="863600"/>
          </a:xfrm>
          <a:prstGeom prst="flowChartPreparation">
            <a:avLst/>
          </a:prstGeom>
          <a:solidFill>
            <a:schemeClr val="accent1"/>
          </a:solidFill>
          <a:ln w="9525">
            <a:solidFill>
              <a:schemeClr val="tx1"/>
            </a:solidFill>
            <a:miter lim="800000"/>
            <a:headEnd/>
            <a:tailEnd/>
          </a:ln>
        </p:spPr>
        <p:txBody>
          <a:bodyPr wrap="none" anchor="ctr"/>
          <a:lstStyle/>
          <a:p>
            <a:pPr algn="ctr" fontAlgn="base">
              <a:spcBef>
                <a:spcPct val="0"/>
              </a:spcBef>
              <a:spcAft>
                <a:spcPct val="0"/>
              </a:spcAft>
            </a:pPr>
            <a:r>
              <a:rPr lang="en-GB" sz="2000">
                <a:solidFill>
                  <a:srgbClr val="000000"/>
                </a:solidFill>
              </a:rPr>
              <a:t>Selection or</a:t>
            </a:r>
          </a:p>
          <a:p>
            <a:pPr algn="ctr" fontAlgn="base">
              <a:spcBef>
                <a:spcPct val="0"/>
              </a:spcBef>
              <a:spcAft>
                <a:spcPct val="0"/>
              </a:spcAft>
            </a:pPr>
            <a:r>
              <a:rPr lang="en-GB" sz="2000">
                <a:solidFill>
                  <a:srgbClr val="000000"/>
                </a:solidFill>
              </a:rPr>
              <a:t>Decision</a:t>
            </a:r>
          </a:p>
        </p:txBody>
      </p:sp>
      <p:sp>
        <p:nvSpPr>
          <p:cNvPr id="7176" name="AutoShape 9"/>
          <p:cNvSpPr>
            <a:spLocks noChangeArrowheads="1"/>
          </p:cNvSpPr>
          <p:nvPr/>
        </p:nvSpPr>
        <p:spPr bwMode="auto">
          <a:xfrm>
            <a:off x="7308850" y="3716338"/>
            <a:ext cx="1584325" cy="792162"/>
          </a:xfrm>
          <a:prstGeom prst="flowChartAlternateProcess">
            <a:avLst/>
          </a:prstGeom>
          <a:solidFill>
            <a:schemeClr val="accent1"/>
          </a:solidFill>
          <a:ln w="9525">
            <a:solidFill>
              <a:schemeClr val="tx1"/>
            </a:solidFill>
            <a:miter lim="800000"/>
            <a:headEnd/>
            <a:tailEnd/>
          </a:ln>
        </p:spPr>
        <p:txBody>
          <a:bodyPr wrap="none" anchor="ctr"/>
          <a:lstStyle/>
          <a:p>
            <a:pPr algn="ctr" fontAlgn="base">
              <a:spcBef>
                <a:spcPct val="0"/>
              </a:spcBef>
              <a:spcAft>
                <a:spcPct val="0"/>
              </a:spcAft>
            </a:pPr>
            <a:r>
              <a:rPr lang="en-GB" sz="2000">
                <a:solidFill>
                  <a:srgbClr val="000000"/>
                </a:solidFill>
              </a:rPr>
              <a:t>Repetition</a:t>
            </a:r>
          </a:p>
        </p:txBody>
      </p:sp>
      <p:sp>
        <p:nvSpPr>
          <p:cNvPr id="7177" name="Rectangle 10"/>
          <p:cNvSpPr>
            <a:spLocks noChangeArrowheads="1"/>
          </p:cNvSpPr>
          <p:nvPr/>
        </p:nvSpPr>
        <p:spPr bwMode="auto">
          <a:xfrm>
            <a:off x="323850" y="4724400"/>
            <a:ext cx="576263" cy="504825"/>
          </a:xfrm>
          <a:prstGeom prst="rect">
            <a:avLst/>
          </a:prstGeom>
          <a:solidFill>
            <a:schemeClr val="accent1"/>
          </a:solidFill>
          <a:ln w="9525">
            <a:solidFill>
              <a:schemeClr val="tx1"/>
            </a:solidFill>
            <a:miter lim="800000"/>
            <a:headEnd/>
            <a:tailEnd/>
          </a:ln>
        </p:spPr>
        <p:txBody>
          <a:bodyPr wrap="none" anchor="ctr"/>
          <a:lstStyle/>
          <a:p>
            <a:pPr fontAlgn="base">
              <a:spcBef>
                <a:spcPct val="0"/>
              </a:spcBef>
              <a:spcAft>
                <a:spcPct val="0"/>
              </a:spcAft>
            </a:pPr>
            <a:endParaRPr lang="en-US" sz="2800">
              <a:solidFill>
                <a:srgbClr val="000000"/>
              </a:solidFill>
            </a:endParaRPr>
          </a:p>
        </p:txBody>
      </p:sp>
      <p:sp>
        <p:nvSpPr>
          <p:cNvPr id="7178" name="Rectangle 11"/>
          <p:cNvSpPr>
            <a:spLocks noChangeArrowheads="1"/>
          </p:cNvSpPr>
          <p:nvPr/>
        </p:nvSpPr>
        <p:spPr bwMode="auto">
          <a:xfrm>
            <a:off x="1042988" y="4724400"/>
            <a:ext cx="576262" cy="504825"/>
          </a:xfrm>
          <a:prstGeom prst="rect">
            <a:avLst/>
          </a:prstGeom>
          <a:solidFill>
            <a:schemeClr val="accent1"/>
          </a:solidFill>
          <a:ln w="9525">
            <a:solidFill>
              <a:schemeClr val="tx1"/>
            </a:solidFill>
            <a:miter lim="800000"/>
            <a:headEnd/>
            <a:tailEnd/>
          </a:ln>
        </p:spPr>
        <p:txBody>
          <a:bodyPr wrap="none" anchor="ctr"/>
          <a:lstStyle/>
          <a:p>
            <a:pPr fontAlgn="base">
              <a:spcBef>
                <a:spcPct val="0"/>
              </a:spcBef>
              <a:spcAft>
                <a:spcPct val="0"/>
              </a:spcAft>
            </a:pPr>
            <a:endParaRPr lang="en-US" sz="2800">
              <a:solidFill>
                <a:srgbClr val="000000"/>
              </a:solidFill>
            </a:endParaRPr>
          </a:p>
        </p:txBody>
      </p:sp>
      <p:sp>
        <p:nvSpPr>
          <p:cNvPr id="7179" name="Rectangle 12"/>
          <p:cNvSpPr>
            <a:spLocks noChangeArrowheads="1"/>
          </p:cNvSpPr>
          <p:nvPr/>
        </p:nvSpPr>
        <p:spPr bwMode="auto">
          <a:xfrm>
            <a:off x="1763713" y="4724400"/>
            <a:ext cx="576262" cy="504825"/>
          </a:xfrm>
          <a:prstGeom prst="rect">
            <a:avLst/>
          </a:prstGeom>
          <a:solidFill>
            <a:schemeClr val="accent1"/>
          </a:solidFill>
          <a:ln w="9525">
            <a:solidFill>
              <a:schemeClr val="tx1"/>
            </a:solidFill>
            <a:miter lim="800000"/>
            <a:headEnd/>
            <a:tailEnd/>
          </a:ln>
        </p:spPr>
        <p:txBody>
          <a:bodyPr wrap="none" anchor="ctr"/>
          <a:lstStyle/>
          <a:p>
            <a:pPr fontAlgn="base">
              <a:spcBef>
                <a:spcPct val="0"/>
              </a:spcBef>
              <a:spcAft>
                <a:spcPct val="0"/>
              </a:spcAft>
            </a:pPr>
            <a:endParaRPr lang="en-US" sz="2800">
              <a:solidFill>
                <a:srgbClr val="000000"/>
              </a:solidFill>
            </a:endParaRPr>
          </a:p>
        </p:txBody>
      </p:sp>
      <p:sp>
        <p:nvSpPr>
          <p:cNvPr id="7180" name="Rectangle 14"/>
          <p:cNvSpPr>
            <a:spLocks noChangeArrowheads="1"/>
          </p:cNvSpPr>
          <p:nvPr/>
        </p:nvSpPr>
        <p:spPr bwMode="auto">
          <a:xfrm>
            <a:off x="5795963" y="4724400"/>
            <a:ext cx="576262" cy="504825"/>
          </a:xfrm>
          <a:prstGeom prst="rect">
            <a:avLst/>
          </a:prstGeom>
          <a:solidFill>
            <a:schemeClr val="accent1"/>
          </a:solidFill>
          <a:ln w="9525">
            <a:solidFill>
              <a:schemeClr val="tx1"/>
            </a:solidFill>
            <a:miter lim="800000"/>
            <a:headEnd/>
            <a:tailEnd/>
          </a:ln>
        </p:spPr>
        <p:txBody>
          <a:bodyPr wrap="none" anchor="ctr"/>
          <a:lstStyle/>
          <a:p>
            <a:pPr fontAlgn="base">
              <a:spcBef>
                <a:spcPct val="0"/>
              </a:spcBef>
              <a:spcAft>
                <a:spcPct val="0"/>
              </a:spcAft>
            </a:pPr>
            <a:endParaRPr lang="en-US" sz="2800">
              <a:solidFill>
                <a:srgbClr val="000000"/>
              </a:solidFill>
            </a:endParaRPr>
          </a:p>
        </p:txBody>
      </p:sp>
      <p:sp>
        <p:nvSpPr>
          <p:cNvPr id="7181" name="Rectangle 15"/>
          <p:cNvSpPr>
            <a:spLocks noChangeArrowheads="1"/>
          </p:cNvSpPr>
          <p:nvPr/>
        </p:nvSpPr>
        <p:spPr bwMode="auto">
          <a:xfrm>
            <a:off x="4859338" y="4724400"/>
            <a:ext cx="576262" cy="504825"/>
          </a:xfrm>
          <a:prstGeom prst="rect">
            <a:avLst/>
          </a:prstGeom>
          <a:solidFill>
            <a:schemeClr val="accent1"/>
          </a:solidFill>
          <a:ln w="9525">
            <a:solidFill>
              <a:schemeClr val="tx1"/>
            </a:solidFill>
            <a:miter lim="800000"/>
            <a:headEnd/>
            <a:tailEnd/>
          </a:ln>
        </p:spPr>
        <p:txBody>
          <a:bodyPr wrap="none" anchor="ctr"/>
          <a:lstStyle/>
          <a:p>
            <a:pPr fontAlgn="base">
              <a:spcBef>
                <a:spcPct val="0"/>
              </a:spcBef>
              <a:spcAft>
                <a:spcPct val="0"/>
              </a:spcAft>
            </a:pPr>
            <a:endParaRPr lang="en-US" sz="2800">
              <a:solidFill>
                <a:srgbClr val="000000"/>
              </a:solidFill>
            </a:endParaRPr>
          </a:p>
        </p:txBody>
      </p:sp>
      <p:sp>
        <p:nvSpPr>
          <p:cNvPr id="7182" name="Rectangle 16"/>
          <p:cNvSpPr>
            <a:spLocks noChangeArrowheads="1"/>
          </p:cNvSpPr>
          <p:nvPr/>
        </p:nvSpPr>
        <p:spPr bwMode="auto">
          <a:xfrm>
            <a:off x="7308850" y="4797425"/>
            <a:ext cx="1511300" cy="431800"/>
          </a:xfrm>
          <a:prstGeom prst="rect">
            <a:avLst/>
          </a:prstGeom>
          <a:solidFill>
            <a:schemeClr val="accent1"/>
          </a:solidFill>
          <a:ln w="9525">
            <a:solidFill>
              <a:schemeClr val="tx1"/>
            </a:solidFill>
            <a:miter lim="800000"/>
            <a:headEnd/>
            <a:tailEnd/>
          </a:ln>
        </p:spPr>
        <p:txBody>
          <a:bodyPr wrap="none" anchor="ctr"/>
          <a:lstStyle/>
          <a:p>
            <a:pPr fontAlgn="base">
              <a:spcBef>
                <a:spcPct val="0"/>
              </a:spcBef>
              <a:spcAft>
                <a:spcPct val="0"/>
              </a:spcAft>
            </a:pPr>
            <a:endParaRPr lang="en-US" sz="2800">
              <a:solidFill>
                <a:srgbClr val="000000"/>
              </a:solidFill>
            </a:endParaRPr>
          </a:p>
        </p:txBody>
      </p:sp>
      <p:sp>
        <p:nvSpPr>
          <p:cNvPr id="7183" name="Rectangle 17"/>
          <p:cNvSpPr>
            <a:spLocks noChangeArrowheads="1"/>
          </p:cNvSpPr>
          <p:nvPr/>
        </p:nvSpPr>
        <p:spPr bwMode="auto">
          <a:xfrm>
            <a:off x="7380288" y="5516563"/>
            <a:ext cx="1511300" cy="431800"/>
          </a:xfrm>
          <a:prstGeom prst="rect">
            <a:avLst/>
          </a:prstGeom>
          <a:solidFill>
            <a:schemeClr val="accent1"/>
          </a:solidFill>
          <a:ln w="9525">
            <a:solidFill>
              <a:schemeClr val="tx1"/>
            </a:solidFill>
            <a:miter lim="800000"/>
            <a:headEnd/>
            <a:tailEnd/>
          </a:ln>
        </p:spPr>
        <p:txBody>
          <a:bodyPr wrap="none" anchor="ctr"/>
          <a:lstStyle/>
          <a:p>
            <a:pPr fontAlgn="base">
              <a:spcBef>
                <a:spcPct val="0"/>
              </a:spcBef>
              <a:spcAft>
                <a:spcPct val="0"/>
              </a:spcAft>
            </a:pPr>
            <a:endParaRPr lang="en-US" sz="2800">
              <a:solidFill>
                <a:srgbClr val="000000"/>
              </a:solidFill>
            </a:endParaRPr>
          </a:p>
        </p:txBody>
      </p:sp>
      <p:sp>
        <p:nvSpPr>
          <p:cNvPr id="7184" name="Line 18"/>
          <p:cNvSpPr>
            <a:spLocks noChangeShapeType="1"/>
          </p:cNvSpPr>
          <p:nvPr/>
        </p:nvSpPr>
        <p:spPr bwMode="auto">
          <a:xfrm>
            <a:off x="4140200" y="3284538"/>
            <a:ext cx="0" cy="5048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800">
              <a:solidFill>
                <a:srgbClr val="000000"/>
              </a:solidFill>
            </a:endParaRPr>
          </a:p>
        </p:txBody>
      </p:sp>
      <p:sp>
        <p:nvSpPr>
          <p:cNvPr id="7185" name="Line 19"/>
          <p:cNvSpPr>
            <a:spLocks noChangeShapeType="1"/>
          </p:cNvSpPr>
          <p:nvPr/>
        </p:nvSpPr>
        <p:spPr bwMode="auto">
          <a:xfrm flipH="1">
            <a:off x="2195513" y="3284538"/>
            <a:ext cx="1944687" cy="4318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800">
              <a:solidFill>
                <a:srgbClr val="000000"/>
              </a:solidFill>
            </a:endParaRPr>
          </a:p>
        </p:txBody>
      </p:sp>
      <p:sp>
        <p:nvSpPr>
          <p:cNvPr id="7186" name="Line 20"/>
          <p:cNvSpPr>
            <a:spLocks noChangeShapeType="1"/>
          </p:cNvSpPr>
          <p:nvPr/>
        </p:nvSpPr>
        <p:spPr bwMode="auto">
          <a:xfrm>
            <a:off x="4140200" y="3284538"/>
            <a:ext cx="1368425" cy="4318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800">
              <a:solidFill>
                <a:srgbClr val="000000"/>
              </a:solidFill>
            </a:endParaRPr>
          </a:p>
        </p:txBody>
      </p:sp>
      <p:sp>
        <p:nvSpPr>
          <p:cNvPr id="7187" name="Line 21"/>
          <p:cNvSpPr>
            <a:spLocks noChangeShapeType="1"/>
          </p:cNvSpPr>
          <p:nvPr/>
        </p:nvSpPr>
        <p:spPr bwMode="auto">
          <a:xfrm>
            <a:off x="4140200" y="3284538"/>
            <a:ext cx="3384550" cy="5048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800">
              <a:solidFill>
                <a:srgbClr val="000000"/>
              </a:solidFill>
            </a:endParaRPr>
          </a:p>
        </p:txBody>
      </p:sp>
      <p:sp>
        <p:nvSpPr>
          <p:cNvPr id="7188" name="Line 22"/>
          <p:cNvSpPr>
            <a:spLocks noChangeShapeType="1"/>
          </p:cNvSpPr>
          <p:nvPr/>
        </p:nvSpPr>
        <p:spPr bwMode="auto">
          <a:xfrm flipH="1">
            <a:off x="684213" y="4365625"/>
            <a:ext cx="719137" cy="4318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800">
              <a:solidFill>
                <a:srgbClr val="000000"/>
              </a:solidFill>
            </a:endParaRPr>
          </a:p>
        </p:txBody>
      </p:sp>
      <p:sp>
        <p:nvSpPr>
          <p:cNvPr id="7189" name="Line 23"/>
          <p:cNvSpPr>
            <a:spLocks noChangeShapeType="1"/>
          </p:cNvSpPr>
          <p:nvPr/>
        </p:nvSpPr>
        <p:spPr bwMode="auto">
          <a:xfrm>
            <a:off x="1403350" y="4365625"/>
            <a:ext cx="0" cy="57626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800">
              <a:solidFill>
                <a:srgbClr val="000000"/>
              </a:solidFill>
            </a:endParaRPr>
          </a:p>
        </p:txBody>
      </p:sp>
      <p:sp>
        <p:nvSpPr>
          <p:cNvPr id="7190" name="Line 24"/>
          <p:cNvSpPr>
            <a:spLocks noChangeShapeType="1"/>
          </p:cNvSpPr>
          <p:nvPr/>
        </p:nvSpPr>
        <p:spPr bwMode="auto">
          <a:xfrm>
            <a:off x="1403350" y="4365625"/>
            <a:ext cx="576263" cy="576263"/>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800">
              <a:solidFill>
                <a:srgbClr val="000000"/>
              </a:solidFill>
            </a:endParaRPr>
          </a:p>
        </p:txBody>
      </p:sp>
      <p:sp>
        <p:nvSpPr>
          <p:cNvPr id="7191" name="Line 25"/>
          <p:cNvSpPr>
            <a:spLocks noChangeShapeType="1"/>
          </p:cNvSpPr>
          <p:nvPr/>
        </p:nvSpPr>
        <p:spPr bwMode="auto">
          <a:xfrm flipH="1">
            <a:off x="5292725" y="4508500"/>
            <a:ext cx="503238" cy="43338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800">
              <a:solidFill>
                <a:srgbClr val="000000"/>
              </a:solidFill>
            </a:endParaRPr>
          </a:p>
        </p:txBody>
      </p:sp>
      <p:sp>
        <p:nvSpPr>
          <p:cNvPr id="7192" name="Line 26"/>
          <p:cNvSpPr>
            <a:spLocks noChangeShapeType="1"/>
          </p:cNvSpPr>
          <p:nvPr/>
        </p:nvSpPr>
        <p:spPr bwMode="auto">
          <a:xfrm>
            <a:off x="5795963" y="4508500"/>
            <a:ext cx="288925" cy="5048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800">
              <a:solidFill>
                <a:srgbClr val="000000"/>
              </a:solidFill>
            </a:endParaRPr>
          </a:p>
        </p:txBody>
      </p:sp>
      <p:sp>
        <p:nvSpPr>
          <p:cNvPr id="7193" name="Line 27"/>
          <p:cNvSpPr>
            <a:spLocks noChangeShapeType="1"/>
          </p:cNvSpPr>
          <p:nvPr/>
        </p:nvSpPr>
        <p:spPr bwMode="auto">
          <a:xfrm>
            <a:off x="8101013" y="4508500"/>
            <a:ext cx="0" cy="43338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800">
              <a:solidFill>
                <a:srgbClr val="000000"/>
              </a:solidFill>
            </a:endParaRPr>
          </a:p>
        </p:txBody>
      </p:sp>
      <p:sp>
        <p:nvSpPr>
          <p:cNvPr id="7194" name="Line 28"/>
          <p:cNvSpPr>
            <a:spLocks noChangeShapeType="1"/>
          </p:cNvSpPr>
          <p:nvPr/>
        </p:nvSpPr>
        <p:spPr bwMode="auto">
          <a:xfrm>
            <a:off x="8101013" y="5229225"/>
            <a:ext cx="0" cy="50482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en-GB" sz="2800">
              <a:solidFill>
                <a:srgbClr val="000000"/>
              </a:solidFill>
            </a:endParaRPr>
          </a:p>
        </p:txBody>
      </p:sp>
      <p:sp>
        <p:nvSpPr>
          <p:cNvPr id="29" name="Action Button: Home 28">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1" name="Action Button: Forward or Next 30">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0" name="Action Button: Back or Previous 29">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1917594071"/>
      </p:ext>
    </p:extLst>
  </p:cSld>
  <p:clrMapOvr>
    <a:masterClrMapping/>
  </p:clrMapOvr>
  <p:timing>
    <p:tnLst>
      <p:par>
        <p:cTn id="1" dur="indefinite" restart="never" nodeType="tmRoot"/>
      </p:par>
    </p:tn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DESIGN</a:t>
            </a:r>
            <a:br>
              <a:rPr lang="en-GB" smtClean="0"/>
            </a:br>
            <a:r>
              <a:rPr lang="en-GB" smtClean="0"/>
              <a:t>(2</a:t>
            </a:r>
            <a:r>
              <a:rPr lang="en-GB" baseline="30000" smtClean="0"/>
              <a:t>ND</a:t>
            </a:r>
            <a:r>
              <a:rPr lang="en-GB" smtClean="0"/>
              <a:t> STAGE OF DEVELOPMENT)</a:t>
            </a:r>
          </a:p>
        </p:txBody>
      </p:sp>
      <p:sp>
        <p:nvSpPr>
          <p:cNvPr id="7171" name="Text Box 4"/>
          <p:cNvSpPr txBox="1">
            <a:spLocks noChangeArrowheads="1"/>
          </p:cNvSpPr>
          <p:nvPr/>
        </p:nvSpPr>
        <p:spPr bwMode="auto">
          <a:xfrm>
            <a:off x="611188" y="1628775"/>
            <a:ext cx="734536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b="1" dirty="0" smtClean="0">
                <a:solidFill>
                  <a:srgbClr val="D60093"/>
                </a:solidFill>
              </a:rPr>
              <a:t>Flow Chart – is a graphical based design notation</a:t>
            </a:r>
            <a:r>
              <a:rPr lang="en-GB" b="1" dirty="0" smtClean="0">
                <a:solidFill>
                  <a:srgbClr val="CC3399"/>
                </a:solidFill>
              </a:rPr>
              <a:t>.</a:t>
            </a:r>
            <a:r>
              <a:rPr lang="en-GB" b="1" dirty="0" smtClean="0">
                <a:solidFill>
                  <a:srgbClr val="000000"/>
                </a:solidFill>
              </a:rPr>
              <a:t>  H</a:t>
            </a:r>
            <a:r>
              <a:rPr lang="en-GB" dirty="0" smtClean="0">
                <a:solidFill>
                  <a:srgbClr val="000000"/>
                </a:solidFill>
              </a:rPr>
              <a:t>ere </a:t>
            </a:r>
            <a:r>
              <a:rPr lang="en-GB" dirty="0">
                <a:solidFill>
                  <a:srgbClr val="000000"/>
                </a:solidFill>
              </a:rPr>
              <a:t>boxes are used to show the solution.  </a:t>
            </a:r>
            <a:r>
              <a:rPr lang="en-GB" dirty="0" smtClean="0">
                <a:solidFill>
                  <a:srgbClr val="000000"/>
                </a:solidFill>
              </a:rPr>
              <a:t>Examples:</a:t>
            </a:r>
            <a:endParaRPr lang="en-GB" dirty="0">
              <a:solidFill>
                <a:srgbClr val="000000"/>
              </a:solidFill>
            </a:endParaRPr>
          </a:p>
        </p:txBody>
      </p:sp>
      <p:sp>
        <p:nvSpPr>
          <p:cNvPr id="29" name="Action Button: Home 28">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1" name="Action Button: Forward or Next 30">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0" name="Action Button: Back or Previous 29">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en-US" smtClean="0">
                <a:solidFill>
                  <a:srgbClr val="000000"/>
                </a:solidFill>
                <a:latin typeface="Arial" charset="0"/>
                <a:cs typeface="Arial" charset="0"/>
              </a:rPr>
              <a:t>light is on, it's likely you need to turn on the monitor.</a:t>
            </a:r>
          </a:p>
          <a:p>
            <a:pPr eaLnBrk="0" fontAlgn="base" hangingPunct="0">
              <a:spcBef>
                <a:spcPct val="0"/>
              </a:spcBef>
              <a:spcAft>
                <a:spcPct val="0"/>
              </a:spcAft>
            </a:pPr>
            <a:r>
              <a:rPr lang="en-US" smtClean="0">
                <a:solidFill>
                  <a:srgbClr val="000000"/>
                </a:solidFill>
                <a:latin typeface="Arial" charset="0"/>
                <a:cs typeface="Arial" charset="0"/>
              </a:rPr>
              <a:t>  </a:t>
            </a:r>
            <a:endParaRPr lang="en-US" sz="13500" smtClean="0">
              <a:solidFill>
                <a:srgbClr val="000000"/>
              </a:solidFill>
              <a:latin typeface="Arial" charset="0"/>
              <a:cs typeface="Arial" charset="0"/>
            </a:endParaRPr>
          </a:p>
        </p:txBody>
      </p:sp>
      <p:pic>
        <p:nvPicPr>
          <p:cNvPr id="5122" name="Picture 2" descr="Example of a flow chart"/>
          <p:cNvPicPr>
            <a:picLocks noChangeAspect="1" noChangeArrowheads="1"/>
          </p:cNvPicPr>
          <p:nvPr/>
        </p:nvPicPr>
        <p:blipFill rotWithShape="1">
          <a:blip r:embed="rId3">
            <a:extLst>
              <a:ext uri="{28A0092B-C50C-407E-A947-70E740481C1C}">
                <a14:useLocalDpi xmlns:a14="http://schemas.microsoft.com/office/drawing/2010/main" val="0"/>
              </a:ext>
            </a:extLst>
          </a:blip>
          <a:srcRect t="10216" b="12837"/>
          <a:stretch/>
        </p:blipFill>
        <p:spPr bwMode="auto">
          <a:xfrm>
            <a:off x="618581" y="3068960"/>
            <a:ext cx="5433641" cy="279149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upload.wikimedia.org/wikipedia/commons/thumb/9/91/LampFlowchart.svg/220px-LampFlowchart.svg.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8184" y="2924944"/>
            <a:ext cx="2095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1303620"/>
      </p:ext>
    </p:extLst>
  </p:cSld>
  <p:clrMapOvr>
    <a:masterClrMapping/>
  </p:clrMapOvr>
  <p:timing>
    <p:tnLst>
      <p:par>
        <p:cTn id="1" dur="indefinite" restart="never" nodeType="tmRoot"/>
      </p:par>
    </p:tn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DESIGN</a:t>
            </a:r>
            <a:br>
              <a:rPr lang="en-GB" smtClean="0"/>
            </a:br>
            <a:r>
              <a:rPr lang="en-GB" smtClean="0"/>
              <a:t>(2</a:t>
            </a:r>
            <a:r>
              <a:rPr lang="en-GB" baseline="30000" smtClean="0"/>
              <a:t>ND</a:t>
            </a:r>
            <a:r>
              <a:rPr lang="en-GB" smtClean="0"/>
              <a:t> STAGE OF DEVELOPMENT)</a:t>
            </a:r>
          </a:p>
        </p:txBody>
      </p:sp>
      <p:sp>
        <p:nvSpPr>
          <p:cNvPr id="8195" name="Text Box 3"/>
          <p:cNvSpPr txBox="1">
            <a:spLocks noChangeArrowheads="1"/>
          </p:cNvSpPr>
          <p:nvPr/>
        </p:nvSpPr>
        <p:spPr bwMode="auto">
          <a:xfrm>
            <a:off x="468313" y="1484313"/>
            <a:ext cx="7920037" cy="553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b="1" dirty="0">
                <a:solidFill>
                  <a:srgbClr val="D60093"/>
                </a:solidFill>
              </a:rPr>
              <a:t>Pseudocode </a:t>
            </a:r>
            <a:r>
              <a:rPr lang="en-GB" dirty="0">
                <a:solidFill>
                  <a:srgbClr val="000000"/>
                </a:solidFill>
              </a:rPr>
              <a:t>– </a:t>
            </a:r>
            <a:r>
              <a:rPr lang="en-GB" dirty="0" smtClean="0">
                <a:solidFill>
                  <a:srgbClr val="000000"/>
                </a:solidFill>
              </a:rPr>
              <a:t> is a </a:t>
            </a:r>
            <a:r>
              <a:rPr lang="en-GB" b="1" dirty="0" smtClean="0">
                <a:solidFill>
                  <a:srgbClr val="CC3399"/>
                </a:solidFill>
              </a:rPr>
              <a:t>text based design notation.  </a:t>
            </a:r>
            <a:r>
              <a:rPr lang="en-GB" dirty="0" smtClean="0">
                <a:solidFill>
                  <a:srgbClr val="000000"/>
                </a:solidFill>
              </a:rPr>
              <a:t>Here </a:t>
            </a:r>
            <a:r>
              <a:rPr lang="en-GB" dirty="0">
                <a:solidFill>
                  <a:srgbClr val="000000"/>
                </a:solidFill>
              </a:rPr>
              <a:t>the design is written in words but structured as before.  Example:</a:t>
            </a:r>
          </a:p>
          <a:p>
            <a:pPr eaLnBrk="1" fontAlgn="base" hangingPunct="1">
              <a:spcBef>
                <a:spcPct val="50000"/>
              </a:spcBef>
              <a:spcAft>
                <a:spcPct val="0"/>
              </a:spcAft>
            </a:pPr>
            <a:r>
              <a:rPr lang="en-GB" sz="2000" dirty="0">
                <a:solidFill>
                  <a:srgbClr val="000000"/>
                </a:solidFill>
              </a:rPr>
              <a:t>	</a:t>
            </a:r>
            <a:r>
              <a:rPr lang="en-GB" sz="2000" dirty="0">
                <a:solidFill>
                  <a:srgbClr val="D60093"/>
                </a:solidFill>
              </a:rPr>
              <a:t>First the major steps are identified:</a:t>
            </a:r>
          </a:p>
          <a:p>
            <a:pPr eaLnBrk="1" fontAlgn="base" hangingPunct="1">
              <a:spcBef>
                <a:spcPct val="50000"/>
              </a:spcBef>
              <a:spcAft>
                <a:spcPct val="0"/>
              </a:spcAft>
            </a:pPr>
            <a:r>
              <a:rPr lang="en-GB" sz="2000" dirty="0">
                <a:solidFill>
                  <a:srgbClr val="000000"/>
                </a:solidFill>
              </a:rPr>
              <a:t>	1  get data from user</a:t>
            </a:r>
          </a:p>
          <a:p>
            <a:pPr eaLnBrk="1" fontAlgn="base" hangingPunct="1">
              <a:spcBef>
                <a:spcPct val="50000"/>
              </a:spcBef>
              <a:spcAft>
                <a:spcPct val="0"/>
              </a:spcAft>
            </a:pPr>
            <a:r>
              <a:rPr lang="en-GB" sz="2000" dirty="0">
                <a:solidFill>
                  <a:srgbClr val="000000"/>
                </a:solidFill>
              </a:rPr>
              <a:t>	2  calculations</a:t>
            </a:r>
          </a:p>
          <a:p>
            <a:pPr eaLnBrk="1" fontAlgn="base" hangingPunct="1">
              <a:spcBef>
                <a:spcPct val="50000"/>
              </a:spcBef>
              <a:spcAft>
                <a:spcPct val="0"/>
              </a:spcAft>
            </a:pPr>
            <a:r>
              <a:rPr lang="en-GB" sz="2000" dirty="0">
                <a:solidFill>
                  <a:srgbClr val="000000"/>
                </a:solidFill>
              </a:rPr>
              <a:t>	3  display results</a:t>
            </a:r>
          </a:p>
          <a:p>
            <a:pPr eaLnBrk="1" fontAlgn="base" hangingPunct="1">
              <a:spcBef>
                <a:spcPct val="50000"/>
              </a:spcBef>
              <a:spcAft>
                <a:spcPct val="0"/>
              </a:spcAft>
            </a:pPr>
            <a:r>
              <a:rPr lang="en-GB" sz="2000" dirty="0">
                <a:solidFill>
                  <a:srgbClr val="000000"/>
                </a:solidFill>
              </a:rPr>
              <a:t>	</a:t>
            </a:r>
            <a:r>
              <a:rPr lang="en-GB" sz="2000" dirty="0">
                <a:solidFill>
                  <a:srgbClr val="D60093"/>
                </a:solidFill>
              </a:rPr>
              <a:t>Now break each step down into smaller steps:</a:t>
            </a:r>
          </a:p>
          <a:p>
            <a:pPr eaLnBrk="1" fontAlgn="base" hangingPunct="1">
              <a:spcBef>
                <a:spcPct val="50000"/>
              </a:spcBef>
              <a:spcAft>
                <a:spcPct val="0"/>
              </a:spcAft>
            </a:pPr>
            <a:r>
              <a:rPr lang="en-GB" sz="2000" dirty="0">
                <a:solidFill>
                  <a:srgbClr val="000000"/>
                </a:solidFill>
              </a:rPr>
              <a:t>	1.1 get length</a:t>
            </a:r>
          </a:p>
          <a:p>
            <a:pPr eaLnBrk="1" fontAlgn="base" hangingPunct="1">
              <a:spcBef>
                <a:spcPct val="50000"/>
              </a:spcBef>
              <a:spcAft>
                <a:spcPct val="0"/>
              </a:spcAft>
            </a:pPr>
            <a:r>
              <a:rPr lang="en-GB" sz="2000" dirty="0">
                <a:solidFill>
                  <a:srgbClr val="000000"/>
                </a:solidFill>
              </a:rPr>
              <a:t>	1.2 get width</a:t>
            </a:r>
          </a:p>
          <a:p>
            <a:pPr eaLnBrk="1" fontAlgn="base" hangingPunct="1">
              <a:spcBef>
                <a:spcPct val="50000"/>
              </a:spcBef>
              <a:spcAft>
                <a:spcPct val="0"/>
              </a:spcAft>
            </a:pPr>
            <a:r>
              <a:rPr lang="en-GB" sz="2000" dirty="0">
                <a:solidFill>
                  <a:srgbClr val="000000"/>
                </a:solidFill>
              </a:rPr>
              <a:t>	1.3 get height	</a:t>
            </a:r>
          </a:p>
          <a:p>
            <a:pPr eaLnBrk="1" fontAlgn="base" hangingPunct="1">
              <a:spcBef>
                <a:spcPct val="50000"/>
              </a:spcBef>
              <a:spcAft>
                <a:spcPct val="0"/>
              </a:spcAft>
            </a:pPr>
            <a:endParaRPr lang="en-GB" sz="2000" dirty="0">
              <a:solidFill>
                <a:srgbClr val="000000"/>
              </a:solidFill>
            </a:endParaRPr>
          </a:p>
        </p:txBody>
      </p:sp>
      <p:sp>
        <p:nvSpPr>
          <p:cNvPr id="6" name="Action Button: Home 5">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 name="Action Button: Forward or Next 7">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 name="Action Button: Back or Previous 9">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3403214484"/>
      </p:ext>
    </p:extLst>
  </p:cSld>
  <p:clrMapOvr>
    <a:masterClrMapping/>
  </p:clrMapOvr>
  <p:timing>
    <p:tnLst>
      <p:par>
        <p:cTn id="1" dur="indefinite" restart="never" nodeType="tmRoot"/>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IMPLEMENTATION </a:t>
            </a:r>
            <a:br>
              <a:rPr lang="en-GB" smtClean="0"/>
            </a:br>
            <a:r>
              <a:rPr lang="en-GB" smtClean="0"/>
              <a:t>(3</a:t>
            </a:r>
            <a:r>
              <a:rPr lang="en-GB" baseline="30000" smtClean="0"/>
              <a:t>RD</a:t>
            </a:r>
            <a:r>
              <a:rPr lang="en-GB" smtClean="0"/>
              <a:t> STAGE OF DEVELOPMENT)</a:t>
            </a:r>
          </a:p>
        </p:txBody>
      </p:sp>
      <p:sp>
        <p:nvSpPr>
          <p:cNvPr id="9219" name="Rectangle 4"/>
          <p:cNvSpPr>
            <a:spLocks noGrp="1" noChangeArrowheads="1"/>
          </p:cNvSpPr>
          <p:nvPr>
            <p:ph type="body" idx="1"/>
          </p:nvPr>
        </p:nvSpPr>
        <p:spPr>
          <a:xfrm>
            <a:off x="446088" y="3363913"/>
            <a:ext cx="8229600" cy="2552700"/>
          </a:xfrm>
        </p:spPr>
        <p:txBody>
          <a:bodyPr/>
          <a:lstStyle/>
          <a:p>
            <a:pPr eaLnBrk="1" hangingPunct="1">
              <a:lnSpc>
                <a:spcPct val="90000"/>
              </a:lnSpc>
            </a:pPr>
            <a:r>
              <a:rPr lang="en-GB" sz="2400" dirty="0" smtClean="0"/>
              <a:t>The program </a:t>
            </a:r>
            <a:r>
              <a:rPr lang="en-GB" sz="2400" b="1" dirty="0" smtClean="0">
                <a:solidFill>
                  <a:srgbClr val="D60093"/>
                </a:solidFill>
              </a:rPr>
              <a:t>must be structured</a:t>
            </a:r>
            <a:r>
              <a:rPr lang="en-GB" sz="2400" dirty="0" smtClean="0"/>
              <a:t> (</a:t>
            </a:r>
            <a:r>
              <a:rPr lang="en-GB" sz="2400" dirty="0" err="1" smtClean="0"/>
              <a:t>ie</a:t>
            </a:r>
            <a:r>
              <a:rPr lang="en-GB" sz="2400" dirty="0" smtClean="0"/>
              <a:t> written in self-contained units (procedures – called SUB in FreeBASIC) of code).</a:t>
            </a:r>
          </a:p>
          <a:p>
            <a:pPr eaLnBrk="1" hangingPunct="1">
              <a:lnSpc>
                <a:spcPct val="90000"/>
              </a:lnSpc>
            </a:pPr>
            <a:r>
              <a:rPr lang="en-GB" sz="2400" b="1" dirty="0" smtClean="0">
                <a:solidFill>
                  <a:srgbClr val="D60093"/>
                </a:solidFill>
              </a:rPr>
              <a:t>Variable, procedure (sub)</a:t>
            </a:r>
            <a:r>
              <a:rPr lang="en-GB" sz="2400" dirty="0" smtClean="0"/>
              <a:t> and </a:t>
            </a:r>
            <a:r>
              <a:rPr lang="en-GB" sz="2400" b="1" dirty="0" smtClean="0">
                <a:solidFill>
                  <a:srgbClr val="D60093"/>
                </a:solidFill>
              </a:rPr>
              <a:t>function names</a:t>
            </a:r>
            <a:r>
              <a:rPr lang="en-GB" sz="2400" dirty="0" smtClean="0"/>
              <a:t> must be </a:t>
            </a:r>
            <a:r>
              <a:rPr lang="en-GB" sz="2400" b="1" dirty="0" smtClean="0">
                <a:solidFill>
                  <a:srgbClr val="D60093"/>
                </a:solidFill>
              </a:rPr>
              <a:t>meaningful.</a:t>
            </a:r>
          </a:p>
          <a:p>
            <a:pPr eaLnBrk="1" hangingPunct="1">
              <a:lnSpc>
                <a:spcPct val="90000"/>
              </a:lnSpc>
            </a:pPr>
            <a:r>
              <a:rPr lang="en-GB" sz="2400" b="1" dirty="0" smtClean="0">
                <a:solidFill>
                  <a:srgbClr val="D60093"/>
                </a:solidFill>
              </a:rPr>
              <a:t>Internal documentation is essential</a:t>
            </a:r>
            <a:r>
              <a:rPr lang="en-GB" sz="2400" dirty="0" smtClean="0"/>
              <a:t> (</a:t>
            </a:r>
            <a:r>
              <a:rPr lang="en-GB" sz="2400" dirty="0" err="1" smtClean="0"/>
              <a:t>ie</a:t>
            </a:r>
            <a:r>
              <a:rPr lang="en-GB" sz="2400" dirty="0" smtClean="0"/>
              <a:t> </a:t>
            </a:r>
            <a:r>
              <a:rPr lang="en-GB" sz="2400" b="1" dirty="0" smtClean="0">
                <a:solidFill>
                  <a:srgbClr val="0070C0"/>
                </a:solidFill>
              </a:rPr>
              <a:t>‘ followed by an explanation of what particular pieces of coding should do</a:t>
            </a:r>
            <a:r>
              <a:rPr lang="en-GB" sz="2400" dirty="0" smtClean="0">
                <a:solidFill>
                  <a:srgbClr val="0070C0"/>
                </a:solidFill>
              </a:rPr>
              <a:t>).</a:t>
            </a:r>
          </a:p>
        </p:txBody>
      </p:sp>
      <p:sp>
        <p:nvSpPr>
          <p:cNvPr id="9220" name="Text Box 3"/>
          <p:cNvSpPr txBox="1">
            <a:spLocks noChangeArrowheads="1"/>
          </p:cNvSpPr>
          <p:nvPr/>
        </p:nvSpPr>
        <p:spPr bwMode="auto">
          <a:xfrm>
            <a:off x="684213" y="1628775"/>
            <a:ext cx="7991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endParaRPr lang="en-US" sz="2400">
              <a:solidFill>
                <a:srgbClr val="000000"/>
              </a:solidFill>
            </a:endParaRPr>
          </a:p>
        </p:txBody>
      </p:sp>
      <p:sp>
        <p:nvSpPr>
          <p:cNvPr id="9221" name="Text Box 5"/>
          <p:cNvSpPr txBox="1">
            <a:spLocks noChangeArrowheads="1"/>
          </p:cNvSpPr>
          <p:nvPr/>
        </p:nvSpPr>
        <p:spPr bwMode="auto">
          <a:xfrm>
            <a:off x="611188" y="1628775"/>
            <a:ext cx="8064500" cy="173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sz="2400" dirty="0">
                <a:solidFill>
                  <a:srgbClr val="000000"/>
                </a:solidFill>
              </a:rPr>
              <a:t>Once you have completed breaking down your problem in to </a:t>
            </a:r>
            <a:r>
              <a:rPr lang="en-GB" sz="2400" b="1" dirty="0">
                <a:solidFill>
                  <a:srgbClr val="D60093"/>
                </a:solidFill>
              </a:rPr>
              <a:t>pseudocode</a:t>
            </a:r>
            <a:r>
              <a:rPr lang="en-GB" sz="2400" dirty="0">
                <a:solidFill>
                  <a:srgbClr val="000000"/>
                </a:solidFill>
              </a:rPr>
              <a:t>, you can now write the code to match your design.</a:t>
            </a:r>
          </a:p>
          <a:p>
            <a:pPr eaLnBrk="1" fontAlgn="base" hangingPunct="1">
              <a:spcBef>
                <a:spcPct val="50000"/>
              </a:spcBef>
              <a:spcAft>
                <a:spcPct val="0"/>
              </a:spcAft>
            </a:pPr>
            <a:r>
              <a:rPr lang="en-GB" sz="2400" b="1" dirty="0">
                <a:solidFill>
                  <a:srgbClr val="D60093"/>
                </a:solidFill>
              </a:rPr>
              <a:t>The rules for your program are:</a:t>
            </a:r>
          </a:p>
        </p:txBody>
      </p:sp>
      <p:sp>
        <p:nvSpPr>
          <p:cNvPr id="8" name="Action Button: Home 7">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0" name="Action Button: Forward or Next 9">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3910247605"/>
      </p:ext>
    </p:extLst>
  </p:cSld>
  <p:clrMapOvr>
    <a:masterClrMapping/>
  </p:clrMapOvr>
  <p:timing>
    <p:tnLst>
      <p:par>
        <p:cTn id="1" dur="indefinite" restart="never" nodeType="tmRoot"/>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a:ln>
            <a:solidFill>
              <a:schemeClr val="tx1"/>
            </a:solidFill>
            <a:miter lim="800000"/>
            <a:headEnd/>
            <a:tailEnd/>
          </a:ln>
        </p:spPr>
        <p:txBody>
          <a:bodyPr/>
          <a:lstStyle/>
          <a:p>
            <a:pPr eaLnBrk="1" hangingPunct="1"/>
            <a:r>
              <a:rPr lang="en-GB" smtClean="0"/>
              <a:t>TESTING</a:t>
            </a:r>
            <a:br>
              <a:rPr lang="en-GB" smtClean="0"/>
            </a:br>
            <a:r>
              <a:rPr lang="en-GB" smtClean="0"/>
              <a:t>(4</a:t>
            </a:r>
            <a:r>
              <a:rPr lang="en-GB" baseline="30000" smtClean="0"/>
              <a:t>TH</a:t>
            </a:r>
            <a:r>
              <a:rPr lang="en-GB" smtClean="0"/>
              <a:t> STAGE OF DEVELOPMENT)</a:t>
            </a:r>
          </a:p>
        </p:txBody>
      </p:sp>
      <p:sp>
        <p:nvSpPr>
          <p:cNvPr id="11267" name="Text Box 5"/>
          <p:cNvSpPr txBox="1">
            <a:spLocks noChangeArrowheads="1"/>
          </p:cNvSpPr>
          <p:nvPr/>
        </p:nvSpPr>
        <p:spPr bwMode="auto">
          <a:xfrm>
            <a:off x="611188" y="1989138"/>
            <a:ext cx="8208962"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dirty="0">
                <a:solidFill>
                  <a:srgbClr val="000000"/>
                </a:solidFill>
              </a:rPr>
              <a:t>When the program coding is complete, </a:t>
            </a:r>
            <a:r>
              <a:rPr lang="en-GB" b="1" dirty="0">
                <a:solidFill>
                  <a:srgbClr val="333399"/>
                </a:solidFill>
              </a:rPr>
              <a:t>alpha testing of the solution</a:t>
            </a:r>
            <a:r>
              <a:rPr lang="en-GB" dirty="0">
                <a:solidFill>
                  <a:srgbClr val="000000"/>
                </a:solidFill>
              </a:rPr>
              <a:t> takes place in the </a:t>
            </a:r>
            <a:r>
              <a:rPr lang="en-GB" b="1" dirty="0">
                <a:solidFill>
                  <a:srgbClr val="333399"/>
                </a:solidFill>
              </a:rPr>
              <a:t>developer's environment</a:t>
            </a:r>
            <a:r>
              <a:rPr lang="en-GB" dirty="0">
                <a:solidFill>
                  <a:srgbClr val="333399"/>
                </a:solidFill>
              </a:rPr>
              <a:t>.</a:t>
            </a:r>
            <a:r>
              <a:rPr lang="en-GB" dirty="0">
                <a:solidFill>
                  <a:srgbClr val="000000"/>
                </a:solidFill>
              </a:rPr>
              <a:t> </a:t>
            </a:r>
            <a:r>
              <a:rPr lang="en-GB" b="1" dirty="0">
                <a:solidFill>
                  <a:srgbClr val="D60093"/>
                </a:solidFill>
              </a:rPr>
              <a:t>Beta testing</a:t>
            </a:r>
            <a:r>
              <a:rPr lang="en-GB" dirty="0">
                <a:solidFill>
                  <a:srgbClr val="000000"/>
                </a:solidFill>
              </a:rPr>
              <a:t> or acceptance testing as it is sometimes </a:t>
            </a:r>
            <a:r>
              <a:rPr lang="en-GB" dirty="0" smtClean="0">
                <a:solidFill>
                  <a:srgbClr val="000000"/>
                </a:solidFill>
              </a:rPr>
              <a:t>known, </a:t>
            </a:r>
            <a:r>
              <a:rPr lang="en-GB" dirty="0">
                <a:solidFill>
                  <a:srgbClr val="000000"/>
                </a:solidFill>
              </a:rPr>
              <a:t>will take place in the </a:t>
            </a:r>
            <a:r>
              <a:rPr lang="en-GB" b="1" dirty="0">
                <a:solidFill>
                  <a:srgbClr val="D60093"/>
                </a:solidFill>
              </a:rPr>
              <a:t>customer's own environment</a:t>
            </a:r>
            <a:r>
              <a:rPr lang="en-GB" b="1" dirty="0">
                <a:solidFill>
                  <a:srgbClr val="000000"/>
                </a:solidFill>
              </a:rPr>
              <a:t> </a:t>
            </a:r>
            <a:r>
              <a:rPr lang="en-GB" dirty="0">
                <a:solidFill>
                  <a:srgbClr val="000000"/>
                </a:solidFill>
              </a:rPr>
              <a:t>for testing under</a:t>
            </a:r>
            <a:r>
              <a:rPr lang="en-GB" b="1" dirty="0">
                <a:solidFill>
                  <a:srgbClr val="000000"/>
                </a:solidFill>
              </a:rPr>
              <a:t> </a:t>
            </a:r>
            <a:r>
              <a:rPr lang="en-GB" b="1" dirty="0">
                <a:solidFill>
                  <a:srgbClr val="D60093"/>
                </a:solidFill>
              </a:rPr>
              <a:t>actual working conditions</a:t>
            </a:r>
            <a:r>
              <a:rPr lang="en-GB" dirty="0">
                <a:solidFill>
                  <a:srgbClr val="000000"/>
                </a:solidFill>
              </a:rPr>
              <a:t>.</a:t>
            </a:r>
          </a:p>
          <a:p>
            <a:pPr eaLnBrk="1" fontAlgn="base" hangingPunct="1">
              <a:spcBef>
                <a:spcPct val="50000"/>
              </a:spcBef>
              <a:spcAft>
                <a:spcPct val="0"/>
              </a:spcAft>
            </a:pPr>
            <a:endParaRPr lang="en-GB" dirty="0">
              <a:solidFill>
                <a:srgbClr val="000000"/>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33259971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646331"/>
          </a:xfrm>
          <a:prstGeom prst="rect">
            <a:avLst/>
          </a:prstGeom>
          <a:noFill/>
        </p:spPr>
        <p:txBody>
          <a:bodyPr wrap="square" rtlCol="0">
            <a:spAutoFit/>
          </a:bodyPr>
          <a:lstStyle/>
          <a:p>
            <a:r>
              <a:rPr lang="en-GB" b="1" dirty="0">
                <a:solidFill>
                  <a:prstClr val="white"/>
                </a:solidFill>
              </a:rPr>
              <a:t>T</a:t>
            </a:r>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755576" y="1268760"/>
            <a:ext cx="6768752" cy="3139321"/>
          </a:xfrm>
          <a:prstGeom prst="rect">
            <a:avLst/>
          </a:prstGeom>
          <a:noFill/>
        </p:spPr>
        <p:txBody>
          <a:bodyPr wrap="square" rtlCol="0">
            <a:spAutoFit/>
          </a:bodyPr>
          <a:lstStyle/>
          <a:p>
            <a:r>
              <a:rPr lang="en-GB" dirty="0" smtClean="0">
                <a:solidFill>
                  <a:prstClr val="white"/>
                </a:solidFill>
                <a:hlinkClick r:id="rId3" action="ppaction://hlinksldjump"/>
              </a:rPr>
              <a:t>Table (Database)</a:t>
            </a:r>
            <a:endParaRPr lang="en-GB" dirty="0" smtClean="0">
              <a:solidFill>
                <a:prstClr val="white"/>
              </a:solidFill>
            </a:endParaRPr>
          </a:p>
          <a:p>
            <a:r>
              <a:rPr lang="en-GB" dirty="0" smtClean="0">
                <a:solidFill>
                  <a:prstClr val="white"/>
                </a:solidFill>
                <a:hlinkClick r:id="rId4" action="ppaction://hlinksldjump"/>
              </a:rPr>
              <a:t>Tablet Computer</a:t>
            </a:r>
            <a:endParaRPr lang="en-GB" dirty="0" smtClean="0">
              <a:solidFill>
                <a:prstClr val="white"/>
              </a:solidFill>
            </a:endParaRPr>
          </a:p>
          <a:p>
            <a:r>
              <a:rPr lang="en-GB" dirty="0" smtClean="0">
                <a:solidFill>
                  <a:prstClr val="white"/>
                </a:solidFill>
                <a:hlinkClick r:id="rId5" action="ppaction://hlinksldjump"/>
              </a:rPr>
              <a:t>Technical Guide</a:t>
            </a:r>
            <a:endParaRPr lang="en-GB" dirty="0" smtClean="0">
              <a:solidFill>
                <a:prstClr val="white"/>
              </a:solidFill>
            </a:endParaRPr>
          </a:p>
          <a:p>
            <a:r>
              <a:rPr lang="en-GB" dirty="0" smtClean="0">
                <a:solidFill>
                  <a:prstClr val="white"/>
                </a:solidFill>
                <a:hlinkClick r:id="rId6" action="ppaction://hlinksldjump"/>
              </a:rPr>
              <a:t>Text Editor (for entering Source Code)</a:t>
            </a:r>
            <a:endParaRPr lang="en-GB" dirty="0" smtClean="0">
              <a:solidFill>
                <a:prstClr val="white"/>
              </a:solidFill>
            </a:endParaRPr>
          </a:p>
          <a:p>
            <a:r>
              <a:rPr lang="en-GB" dirty="0" smtClean="0">
                <a:solidFill>
                  <a:prstClr val="white"/>
                </a:solidFill>
                <a:hlinkClick r:id="rId7" action="ppaction://hlinksldjump"/>
              </a:rPr>
              <a:t>Terabyte</a:t>
            </a:r>
            <a:endParaRPr lang="en-GB" dirty="0" smtClean="0">
              <a:solidFill>
                <a:prstClr val="white"/>
              </a:solidFill>
            </a:endParaRPr>
          </a:p>
          <a:p>
            <a:r>
              <a:rPr lang="en-GB" dirty="0" smtClean="0">
                <a:solidFill>
                  <a:prstClr val="white"/>
                </a:solidFill>
                <a:hlinkClick r:id="rId8" action="ppaction://hlinksldjump"/>
              </a:rPr>
              <a:t>Testing (Software Development)</a:t>
            </a:r>
            <a:endParaRPr lang="en-GB" dirty="0" smtClean="0">
              <a:solidFill>
                <a:prstClr val="white"/>
              </a:solidFill>
            </a:endParaRPr>
          </a:p>
          <a:p>
            <a:r>
              <a:rPr lang="en-GB" dirty="0" smtClean="0">
                <a:solidFill>
                  <a:prstClr val="white"/>
                </a:solidFill>
                <a:hlinkClick r:id="rId9" action="ppaction://hlinksldjump"/>
              </a:rPr>
              <a:t>Testing (Information Solutions Development)</a:t>
            </a:r>
            <a:endParaRPr lang="en-GB" dirty="0" smtClean="0">
              <a:solidFill>
                <a:prstClr val="white"/>
              </a:solidFill>
            </a:endParaRPr>
          </a:p>
          <a:p>
            <a:r>
              <a:rPr lang="en-GB" dirty="0" smtClean="0">
                <a:solidFill>
                  <a:prstClr val="white"/>
                </a:solidFill>
                <a:hlinkClick r:id="rId10" action="ppaction://hlinksldjump"/>
              </a:rPr>
              <a:t>Text Storage</a:t>
            </a:r>
            <a:endParaRPr lang="en-GB" dirty="0" smtClean="0">
              <a:solidFill>
                <a:prstClr val="white"/>
              </a:solidFill>
            </a:endParaRPr>
          </a:p>
          <a:p>
            <a:r>
              <a:rPr lang="en-GB" dirty="0" smtClean="0">
                <a:solidFill>
                  <a:prstClr val="white"/>
                </a:solidFill>
                <a:hlinkClick r:id="rId11" action="ppaction://hlinksldjump"/>
              </a:rPr>
              <a:t>Touchpad</a:t>
            </a:r>
            <a:endParaRPr lang="en-GB" dirty="0" smtClean="0">
              <a:solidFill>
                <a:prstClr val="white"/>
              </a:solidFill>
            </a:endParaRPr>
          </a:p>
          <a:p>
            <a:r>
              <a:rPr lang="en-GB" dirty="0" smtClean="0">
                <a:solidFill>
                  <a:prstClr val="white"/>
                </a:solidFill>
                <a:hlinkClick r:id="rId12" action="ppaction://hlinksldjump"/>
              </a:rPr>
              <a:t>Translators</a:t>
            </a:r>
            <a:endParaRPr lang="en-GB" dirty="0" smtClean="0">
              <a:solidFill>
                <a:prstClr val="white"/>
              </a:solidFill>
            </a:endParaRPr>
          </a:p>
          <a:p>
            <a:r>
              <a:rPr lang="en-GB" dirty="0" smtClean="0">
                <a:solidFill>
                  <a:prstClr val="white"/>
                </a:solidFill>
                <a:hlinkClick r:id="rId13" action="ppaction://hlinksldjump"/>
              </a:rPr>
              <a:t>Trojan</a:t>
            </a:r>
            <a:endParaRPr lang="en-GB" dirty="0">
              <a:solidFill>
                <a:prstClr val="white"/>
              </a:solidFill>
            </a:endParaRPr>
          </a:p>
        </p:txBody>
      </p:sp>
      <p:sp>
        <p:nvSpPr>
          <p:cNvPr id="7" name="Action Button: Back or Previous 6">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961373384"/>
      </p:ext>
    </p:extLst>
  </p:cSld>
  <p:clrMapOvr>
    <a:masterClrMapping/>
  </p:clrMapOvr>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TESTING</a:t>
            </a:r>
            <a:br>
              <a:rPr lang="en-GB" smtClean="0"/>
            </a:br>
            <a:r>
              <a:rPr lang="en-GB" smtClean="0"/>
              <a:t>(4</a:t>
            </a:r>
            <a:r>
              <a:rPr lang="en-GB" baseline="30000" smtClean="0"/>
              <a:t>TH</a:t>
            </a:r>
            <a:r>
              <a:rPr lang="en-GB" smtClean="0"/>
              <a:t> STAGE OF DEVELOPMENT)</a:t>
            </a:r>
          </a:p>
        </p:txBody>
      </p:sp>
      <p:sp>
        <p:nvSpPr>
          <p:cNvPr id="12291" name="Rectangle 5"/>
          <p:cNvSpPr>
            <a:spLocks noGrp="1" noChangeArrowheads="1"/>
          </p:cNvSpPr>
          <p:nvPr>
            <p:ph type="body" idx="1"/>
          </p:nvPr>
        </p:nvSpPr>
        <p:spPr>
          <a:xfrm>
            <a:off x="468313" y="2565400"/>
            <a:ext cx="8229600" cy="1873250"/>
          </a:xfrm>
        </p:spPr>
        <p:txBody>
          <a:bodyPr/>
          <a:lstStyle/>
          <a:p>
            <a:pPr eaLnBrk="1" hangingPunct="1"/>
            <a:r>
              <a:rPr lang="en-GB" dirty="0" smtClean="0"/>
              <a:t>Test 1 – </a:t>
            </a:r>
            <a:r>
              <a:rPr lang="en-GB" b="1" dirty="0" smtClean="0">
                <a:solidFill>
                  <a:srgbClr val="CC3399"/>
                </a:solidFill>
              </a:rPr>
              <a:t>Normal</a:t>
            </a:r>
            <a:r>
              <a:rPr lang="en-GB" dirty="0" smtClean="0">
                <a:solidFill>
                  <a:srgbClr val="CC3399"/>
                </a:solidFill>
              </a:rPr>
              <a:t> </a:t>
            </a:r>
            <a:r>
              <a:rPr lang="en-GB" dirty="0" smtClean="0"/>
              <a:t>expected data.</a:t>
            </a:r>
          </a:p>
          <a:p>
            <a:pPr eaLnBrk="1" hangingPunct="1"/>
            <a:r>
              <a:rPr lang="en-GB" dirty="0" smtClean="0"/>
              <a:t>Test 2 – Data at the limits of the problem   			</a:t>
            </a:r>
            <a:r>
              <a:rPr lang="en-GB" b="1" dirty="0" smtClean="0">
                <a:solidFill>
                  <a:srgbClr val="CC3399"/>
                </a:solidFill>
              </a:rPr>
              <a:t>(Extreme)</a:t>
            </a:r>
          </a:p>
          <a:p>
            <a:pPr eaLnBrk="1" hangingPunct="1"/>
            <a:r>
              <a:rPr lang="en-GB" dirty="0" smtClean="0"/>
              <a:t>Test 3 – Data beyond the limits, </a:t>
            </a:r>
            <a:r>
              <a:rPr lang="en-GB" dirty="0" err="1" smtClean="0"/>
              <a:t>ie</a:t>
            </a:r>
            <a:r>
              <a:rPr lang="en-GB" dirty="0" smtClean="0"/>
              <a:t> data that 		the program has not been designed 		to cope with </a:t>
            </a:r>
            <a:r>
              <a:rPr lang="en-GB" b="1" dirty="0" smtClean="0">
                <a:solidFill>
                  <a:srgbClr val="CC3399"/>
                </a:solidFill>
              </a:rPr>
              <a:t>(Exceptional)</a:t>
            </a:r>
          </a:p>
          <a:p>
            <a:pPr eaLnBrk="1" hangingPunct="1">
              <a:buFontTx/>
              <a:buNone/>
            </a:pPr>
            <a:endParaRPr lang="en-GB" dirty="0" smtClean="0"/>
          </a:p>
          <a:p>
            <a:pPr eaLnBrk="1" hangingPunct="1"/>
            <a:endParaRPr lang="en-GB" dirty="0" smtClean="0"/>
          </a:p>
          <a:p>
            <a:pPr eaLnBrk="1" hangingPunct="1">
              <a:buFontTx/>
              <a:buNone/>
            </a:pPr>
            <a:endParaRPr lang="en-GB" dirty="0" smtClean="0"/>
          </a:p>
        </p:txBody>
      </p:sp>
      <p:sp>
        <p:nvSpPr>
          <p:cNvPr id="12292" name="Text Box 3"/>
          <p:cNvSpPr txBox="1">
            <a:spLocks noChangeArrowheads="1"/>
          </p:cNvSpPr>
          <p:nvPr/>
        </p:nvSpPr>
        <p:spPr bwMode="auto">
          <a:xfrm>
            <a:off x="684213" y="1557338"/>
            <a:ext cx="72009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a:solidFill>
                  <a:srgbClr val="000000"/>
                </a:solidFill>
              </a:rPr>
              <a:t>Some simple guidelines for </a:t>
            </a:r>
            <a:r>
              <a:rPr lang="en-GB" b="1">
                <a:solidFill>
                  <a:srgbClr val="D60093"/>
                </a:solidFill>
              </a:rPr>
              <a:t>testing</a:t>
            </a:r>
            <a:r>
              <a:rPr lang="en-GB">
                <a:solidFill>
                  <a:srgbClr val="000000"/>
                </a:solidFill>
              </a:rPr>
              <a:t>:</a:t>
            </a:r>
          </a:p>
        </p:txBody>
      </p:sp>
      <p:sp>
        <p:nvSpPr>
          <p:cNvPr id="7" name="Action Button: Home 6">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 name="Action Button: Forward or Next 7">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1934191095"/>
      </p:ext>
    </p:extLst>
  </p:cSld>
  <p:clrMapOvr>
    <a:masterClrMapping/>
  </p:clrMapOvr>
  <p:timing>
    <p:tnLst>
      <p:par>
        <p:cTn id="1" dur="indefinite" restart="never" nodeType="tmRoot"/>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TESTING</a:t>
            </a:r>
            <a:br>
              <a:rPr lang="en-GB" smtClean="0"/>
            </a:br>
            <a:r>
              <a:rPr lang="en-GB" smtClean="0"/>
              <a:t>(4</a:t>
            </a:r>
            <a:r>
              <a:rPr lang="en-GB" baseline="30000" smtClean="0"/>
              <a:t>TH</a:t>
            </a:r>
            <a:r>
              <a:rPr lang="en-GB" smtClean="0"/>
              <a:t> STAGE OF DEVELOPMENT)</a:t>
            </a:r>
          </a:p>
        </p:txBody>
      </p:sp>
      <p:sp>
        <p:nvSpPr>
          <p:cNvPr id="13315" name="Text Box 3"/>
          <p:cNvSpPr txBox="1">
            <a:spLocks noChangeArrowheads="1"/>
          </p:cNvSpPr>
          <p:nvPr/>
        </p:nvSpPr>
        <p:spPr bwMode="auto">
          <a:xfrm>
            <a:off x="684213" y="1916113"/>
            <a:ext cx="77041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endParaRPr lang="en-US">
              <a:solidFill>
                <a:srgbClr val="000000"/>
              </a:solidFill>
            </a:endParaRPr>
          </a:p>
        </p:txBody>
      </p:sp>
      <p:sp>
        <p:nvSpPr>
          <p:cNvPr id="13316" name="Text Box 4"/>
          <p:cNvSpPr txBox="1">
            <a:spLocks noChangeArrowheads="1"/>
          </p:cNvSpPr>
          <p:nvPr/>
        </p:nvSpPr>
        <p:spPr bwMode="auto">
          <a:xfrm>
            <a:off x="539750" y="1557338"/>
            <a:ext cx="7920038"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0"/>
              </a:spcBef>
              <a:spcAft>
                <a:spcPct val="0"/>
              </a:spcAft>
            </a:pPr>
            <a:r>
              <a:rPr lang="en-GB" sz="2400" dirty="0">
                <a:solidFill>
                  <a:srgbClr val="000000"/>
                </a:solidFill>
              </a:rPr>
              <a:t>Eg A Program has been written that accepts two numbers between 1 and 10, adds them together and displays the result.</a:t>
            </a:r>
          </a:p>
          <a:p>
            <a:pPr eaLnBrk="1" fontAlgn="base" hangingPunct="1">
              <a:spcBef>
                <a:spcPct val="0"/>
              </a:spcBef>
              <a:spcAft>
                <a:spcPct val="0"/>
              </a:spcAft>
            </a:pPr>
            <a:endParaRPr lang="en-GB" sz="2400" dirty="0">
              <a:solidFill>
                <a:srgbClr val="000000"/>
              </a:solidFill>
            </a:endParaRPr>
          </a:p>
          <a:p>
            <a:pPr eaLnBrk="1" fontAlgn="base" hangingPunct="1">
              <a:spcBef>
                <a:spcPct val="0"/>
              </a:spcBef>
              <a:spcAft>
                <a:spcPct val="0"/>
              </a:spcAft>
            </a:pPr>
            <a:r>
              <a:rPr lang="en-GB" sz="2400" dirty="0">
                <a:solidFill>
                  <a:srgbClr val="000000"/>
                </a:solidFill>
              </a:rPr>
              <a:t>The test data table could look like the following:</a:t>
            </a:r>
          </a:p>
          <a:p>
            <a:pPr eaLnBrk="1" fontAlgn="base" hangingPunct="1">
              <a:spcBef>
                <a:spcPct val="0"/>
              </a:spcBef>
              <a:spcAft>
                <a:spcPct val="0"/>
              </a:spcAft>
            </a:pPr>
            <a:r>
              <a:rPr lang="en-GB" sz="2400" dirty="0">
                <a:solidFill>
                  <a:srgbClr val="000000"/>
                </a:solidFill>
              </a:rPr>
              <a:t>				</a:t>
            </a:r>
            <a:r>
              <a:rPr lang="en-GB" sz="2400" b="1" dirty="0" err="1">
                <a:solidFill>
                  <a:srgbClr val="000000"/>
                </a:solidFill>
              </a:rPr>
              <a:t>Num</a:t>
            </a:r>
            <a:r>
              <a:rPr lang="en-GB" sz="2400" b="1" dirty="0">
                <a:solidFill>
                  <a:srgbClr val="000000"/>
                </a:solidFill>
              </a:rPr>
              <a:t> 1	</a:t>
            </a:r>
            <a:r>
              <a:rPr lang="en-GB" sz="2400" b="1" dirty="0" err="1">
                <a:solidFill>
                  <a:srgbClr val="000000"/>
                </a:solidFill>
              </a:rPr>
              <a:t>Num</a:t>
            </a:r>
            <a:r>
              <a:rPr lang="en-GB" sz="2400" b="1" dirty="0">
                <a:solidFill>
                  <a:srgbClr val="000000"/>
                </a:solidFill>
              </a:rPr>
              <a:t> 2	Outcome</a:t>
            </a:r>
          </a:p>
          <a:p>
            <a:pPr eaLnBrk="1" fontAlgn="base" hangingPunct="1">
              <a:spcBef>
                <a:spcPct val="50000"/>
              </a:spcBef>
              <a:spcAft>
                <a:spcPct val="0"/>
              </a:spcAft>
            </a:pPr>
            <a:r>
              <a:rPr lang="en-GB" sz="2400" b="1" dirty="0">
                <a:solidFill>
                  <a:srgbClr val="000000"/>
                </a:solidFill>
              </a:rPr>
              <a:t>1 </a:t>
            </a:r>
            <a:r>
              <a:rPr lang="en-GB" sz="2400" b="1" dirty="0">
                <a:solidFill>
                  <a:srgbClr val="CC3399"/>
                </a:solidFill>
              </a:rPr>
              <a:t>(Normal)</a:t>
            </a:r>
            <a:r>
              <a:rPr lang="en-GB" sz="2400" b="1" dirty="0">
                <a:solidFill>
                  <a:srgbClr val="000000"/>
                </a:solidFill>
              </a:rPr>
              <a:t>	  	 8		   7		   15</a:t>
            </a:r>
          </a:p>
          <a:p>
            <a:pPr eaLnBrk="1" fontAlgn="base" hangingPunct="1">
              <a:spcBef>
                <a:spcPct val="50000"/>
              </a:spcBef>
              <a:spcAft>
                <a:spcPct val="0"/>
              </a:spcAft>
              <a:buFontTx/>
              <a:buAutoNum type="arabicPlain" startAt="2"/>
            </a:pPr>
            <a:r>
              <a:rPr lang="en-GB" sz="2400" b="1" dirty="0">
                <a:solidFill>
                  <a:srgbClr val="CC3399"/>
                </a:solidFill>
              </a:rPr>
              <a:t>(Extreme)	   </a:t>
            </a:r>
            <a:r>
              <a:rPr lang="en-GB" sz="2400" b="1" dirty="0">
                <a:solidFill>
                  <a:srgbClr val="000000"/>
                </a:solidFill>
              </a:rPr>
              <a:t>	</a:t>
            </a:r>
            <a:r>
              <a:rPr lang="en-GB" sz="2400" b="1" dirty="0" smtClean="0">
                <a:solidFill>
                  <a:srgbClr val="000000"/>
                </a:solidFill>
              </a:rPr>
              <a:t> 0</a:t>
            </a:r>
            <a:r>
              <a:rPr lang="en-GB" sz="2400" b="1" dirty="0">
                <a:solidFill>
                  <a:srgbClr val="000000"/>
                </a:solidFill>
              </a:rPr>
              <a:t>		  </a:t>
            </a:r>
            <a:r>
              <a:rPr lang="en-GB" sz="2400" b="1" dirty="0" smtClean="0">
                <a:solidFill>
                  <a:srgbClr val="000000"/>
                </a:solidFill>
              </a:rPr>
              <a:t> 11  </a:t>
            </a:r>
            <a:r>
              <a:rPr lang="en-GB" sz="2400" b="1" dirty="0">
                <a:solidFill>
                  <a:srgbClr val="000000"/>
                </a:solidFill>
              </a:rPr>
              <a:t>	</a:t>
            </a:r>
            <a:r>
              <a:rPr lang="en-GB" sz="1800" b="1" dirty="0" smtClean="0">
                <a:solidFill>
                  <a:srgbClr val="000000"/>
                </a:solidFill>
              </a:rPr>
              <a:t>Invalid 								Data </a:t>
            </a:r>
          </a:p>
          <a:p>
            <a:pPr eaLnBrk="1" fontAlgn="base" hangingPunct="1">
              <a:spcBef>
                <a:spcPct val="50000"/>
              </a:spcBef>
              <a:spcAft>
                <a:spcPct val="0"/>
              </a:spcAft>
              <a:buFontTx/>
              <a:buAutoNum type="arabicPlain" startAt="2"/>
            </a:pPr>
            <a:r>
              <a:rPr lang="en-GB" sz="2400" b="1" dirty="0" smtClean="0">
                <a:solidFill>
                  <a:srgbClr val="CC3399"/>
                </a:solidFill>
              </a:rPr>
              <a:t>(</a:t>
            </a:r>
            <a:r>
              <a:rPr lang="en-GB" sz="2400" b="1" dirty="0">
                <a:solidFill>
                  <a:srgbClr val="CC3399"/>
                </a:solidFill>
              </a:rPr>
              <a:t>Exceptional)</a:t>
            </a:r>
            <a:r>
              <a:rPr lang="en-GB" sz="2400" b="1" dirty="0">
                <a:solidFill>
                  <a:srgbClr val="000000"/>
                </a:solidFill>
              </a:rPr>
              <a:t>	</a:t>
            </a:r>
            <a:r>
              <a:rPr lang="en-GB" sz="2400" b="1" dirty="0" err="1">
                <a:solidFill>
                  <a:srgbClr val="000000"/>
                </a:solidFill>
              </a:rPr>
              <a:t>abc</a:t>
            </a:r>
            <a:r>
              <a:rPr lang="en-GB" sz="2400" b="1" dirty="0">
                <a:solidFill>
                  <a:srgbClr val="000000"/>
                </a:solidFill>
              </a:rPr>
              <a:t>		  		 </a:t>
            </a:r>
            <a:r>
              <a:rPr lang="en-GB" sz="2000" dirty="0" err="1">
                <a:solidFill>
                  <a:srgbClr val="000000"/>
                </a:solidFill>
              </a:rPr>
              <a:t>prog</a:t>
            </a:r>
            <a:r>
              <a:rPr lang="en-GB" sz="2000" dirty="0">
                <a:solidFill>
                  <a:srgbClr val="000000"/>
                </a:solidFill>
              </a:rPr>
              <a:t> 								 fails</a:t>
            </a:r>
          </a:p>
        </p:txBody>
      </p:sp>
      <p:sp>
        <p:nvSpPr>
          <p:cNvPr id="6" name="Action Button: Home 5">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Forward or Next 6">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 name="Action Button: Back or Previous 7">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4099393035"/>
      </p:ext>
    </p:extLst>
  </p:cSld>
  <p:clrMapOvr>
    <a:masterClrMapping/>
  </p:clrMapOvr>
  <p:timing>
    <p:tnLst>
      <p:par>
        <p:cTn id="1" dur="indefinite" restart="never" nodeType="tmRoot"/>
      </p:par>
    </p:tn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a:xfrm>
            <a:off x="468313" y="188913"/>
            <a:ext cx="8229600" cy="954087"/>
          </a:xfrm>
          <a:ln>
            <a:solidFill>
              <a:schemeClr val="tx1"/>
            </a:solidFill>
            <a:miter lim="800000"/>
            <a:headEnd/>
            <a:tailEnd/>
          </a:ln>
        </p:spPr>
        <p:txBody>
          <a:bodyPr/>
          <a:lstStyle/>
          <a:p>
            <a:pPr eaLnBrk="1" hangingPunct="1"/>
            <a:r>
              <a:rPr lang="en-GB" smtClean="0"/>
              <a:t>DOCUMENTATION</a:t>
            </a:r>
            <a:br>
              <a:rPr lang="en-GB" smtClean="0"/>
            </a:br>
            <a:r>
              <a:rPr lang="en-GB" smtClean="0"/>
              <a:t>(5</a:t>
            </a:r>
            <a:r>
              <a:rPr lang="en-GB" baseline="30000" smtClean="0"/>
              <a:t>TH</a:t>
            </a:r>
            <a:r>
              <a:rPr lang="en-GB" smtClean="0"/>
              <a:t> STAGE OF DEVELOPMENT)</a:t>
            </a:r>
          </a:p>
        </p:txBody>
      </p:sp>
      <p:sp>
        <p:nvSpPr>
          <p:cNvPr id="14339" name="Text Box 5"/>
          <p:cNvSpPr txBox="1">
            <a:spLocks noChangeArrowheads="1"/>
          </p:cNvSpPr>
          <p:nvPr/>
        </p:nvSpPr>
        <p:spPr bwMode="auto">
          <a:xfrm>
            <a:off x="250825" y="1285875"/>
            <a:ext cx="8893175" cy="5339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sz="2200" dirty="0">
                <a:solidFill>
                  <a:srgbClr val="000000"/>
                </a:solidFill>
              </a:rPr>
              <a:t>The </a:t>
            </a:r>
            <a:r>
              <a:rPr lang="en-GB" sz="2200" b="1" dirty="0">
                <a:solidFill>
                  <a:srgbClr val="D60093"/>
                </a:solidFill>
              </a:rPr>
              <a:t>documentation</a:t>
            </a:r>
            <a:r>
              <a:rPr lang="en-GB" sz="2200" dirty="0">
                <a:solidFill>
                  <a:srgbClr val="000000"/>
                </a:solidFill>
              </a:rPr>
              <a:t> which accompanies software consists of three major parts:</a:t>
            </a:r>
          </a:p>
          <a:p>
            <a:pPr eaLnBrk="1" fontAlgn="base" hangingPunct="1">
              <a:spcBef>
                <a:spcPct val="50000"/>
              </a:spcBef>
              <a:spcAft>
                <a:spcPct val="0"/>
              </a:spcAft>
            </a:pPr>
            <a:r>
              <a:rPr lang="en-GB" sz="2200" dirty="0">
                <a:solidFill>
                  <a:srgbClr val="000000"/>
                </a:solidFill>
              </a:rPr>
              <a:t>The </a:t>
            </a:r>
            <a:r>
              <a:rPr lang="en-GB" sz="2200" b="1" dirty="0">
                <a:solidFill>
                  <a:srgbClr val="D60093"/>
                </a:solidFill>
              </a:rPr>
              <a:t>Software Licence</a:t>
            </a:r>
            <a:r>
              <a:rPr lang="en-GB" sz="2200" dirty="0">
                <a:solidFill>
                  <a:srgbClr val="000000"/>
                </a:solidFill>
              </a:rPr>
              <a:t>, the </a:t>
            </a:r>
            <a:r>
              <a:rPr lang="en-GB" sz="2200" b="1" dirty="0">
                <a:solidFill>
                  <a:srgbClr val="D60093"/>
                </a:solidFill>
              </a:rPr>
              <a:t>User Guide</a:t>
            </a:r>
            <a:r>
              <a:rPr lang="en-GB" sz="2200" dirty="0">
                <a:solidFill>
                  <a:srgbClr val="000000"/>
                </a:solidFill>
              </a:rPr>
              <a:t> and the </a:t>
            </a:r>
            <a:r>
              <a:rPr lang="en-GB" sz="2200" b="1" dirty="0">
                <a:solidFill>
                  <a:srgbClr val="D60093"/>
                </a:solidFill>
              </a:rPr>
              <a:t>Technical Guide</a:t>
            </a:r>
            <a:r>
              <a:rPr lang="en-GB" sz="2200" dirty="0">
                <a:solidFill>
                  <a:srgbClr val="000000"/>
                </a:solidFill>
              </a:rPr>
              <a:t>.</a:t>
            </a:r>
          </a:p>
          <a:p>
            <a:pPr eaLnBrk="1" fontAlgn="base" hangingPunct="1">
              <a:spcBef>
                <a:spcPct val="50000"/>
              </a:spcBef>
              <a:spcAft>
                <a:spcPct val="0"/>
              </a:spcAft>
            </a:pPr>
            <a:r>
              <a:rPr lang="en-GB" sz="2200" dirty="0">
                <a:solidFill>
                  <a:srgbClr val="000000"/>
                </a:solidFill>
              </a:rPr>
              <a:t>The </a:t>
            </a:r>
            <a:r>
              <a:rPr lang="en-GB" sz="2200" b="1" dirty="0">
                <a:solidFill>
                  <a:srgbClr val="D60093"/>
                </a:solidFill>
              </a:rPr>
              <a:t>Software Licence</a:t>
            </a:r>
            <a:r>
              <a:rPr lang="en-GB" sz="2200" dirty="0">
                <a:solidFill>
                  <a:srgbClr val="000000"/>
                </a:solidFill>
              </a:rPr>
              <a:t> details the conditions under which you a permitted to use the software.</a:t>
            </a:r>
          </a:p>
          <a:p>
            <a:pPr eaLnBrk="1" fontAlgn="base" hangingPunct="1">
              <a:spcBef>
                <a:spcPct val="50000"/>
              </a:spcBef>
              <a:spcAft>
                <a:spcPct val="0"/>
              </a:spcAft>
            </a:pPr>
            <a:r>
              <a:rPr lang="en-GB" sz="2200" dirty="0">
                <a:solidFill>
                  <a:srgbClr val="000000"/>
                </a:solidFill>
              </a:rPr>
              <a:t>The </a:t>
            </a:r>
            <a:r>
              <a:rPr lang="en-GB" sz="2200" b="1" dirty="0">
                <a:solidFill>
                  <a:srgbClr val="D60093"/>
                </a:solidFill>
              </a:rPr>
              <a:t>User Guide</a:t>
            </a:r>
            <a:r>
              <a:rPr lang="en-GB" sz="2200" dirty="0">
                <a:solidFill>
                  <a:srgbClr val="000000"/>
                </a:solidFill>
              </a:rPr>
              <a:t> will contain detailed instructions to help the </a:t>
            </a:r>
            <a:r>
              <a:rPr lang="en-GB" sz="2200" dirty="0" smtClean="0">
                <a:solidFill>
                  <a:srgbClr val="000000"/>
                </a:solidFill>
              </a:rPr>
              <a:t>user load and operate </a:t>
            </a:r>
            <a:r>
              <a:rPr lang="en-GB" sz="2200" dirty="0">
                <a:solidFill>
                  <a:srgbClr val="000000"/>
                </a:solidFill>
              </a:rPr>
              <a:t>the software.  This usually comes in the form of ‘help’ files built into the software containing, instructions and on-line tutorials which take you through the main features of the program.</a:t>
            </a:r>
          </a:p>
          <a:p>
            <a:pPr eaLnBrk="1" fontAlgn="base" hangingPunct="1">
              <a:spcBef>
                <a:spcPct val="50000"/>
              </a:spcBef>
              <a:spcAft>
                <a:spcPct val="0"/>
              </a:spcAft>
            </a:pPr>
            <a:r>
              <a:rPr lang="en-GB" sz="2200" dirty="0">
                <a:solidFill>
                  <a:srgbClr val="000000"/>
                </a:solidFill>
              </a:rPr>
              <a:t>The </a:t>
            </a:r>
            <a:r>
              <a:rPr lang="en-GB" sz="2200" b="1" dirty="0">
                <a:solidFill>
                  <a:srgbClr val="D60093"/>
                </a:solidFill>
              </a:rPr>
              <a:t>Technical Guide</a:t>
            </a:r>
            <a:r>
              <a:rPr lang="en-GB" sz="2200" dirty="0">
                <a:solidFill>
                  <a:srgbClr val="000000"/>
                </a:solidFill>
              </a:rPr>
              <a:t> contains </a:t>
            </a:r>
            <a:r>
              <a:rPr lang="en-GB" sz="2200" dirty="0" smtClean="0">
                <a:solidFill>
                  <a:srgbClr val="000000"/>
                </a:solidFill>
              </a:rPr>
              <a:t>technical requirements and </a:t>
            </a:r>
            <a:r>
              <a:rPr lang="en-GB" sz="2200" dirty="0">
                <a:solidFill>
                  <a:srgbClr val="000000"/>
                </a:solidFill>
              </a:rPr>
              <a:t>a structured listing of the program.</a:t>
            </a:r>
          </a:p>
          <a:p>
            <a:pPr eaLnBrk="1" fontAlgn="base" hangingPunct="1">
              <a:spcBef>
                <a:spcPct val="50000"/>
              </a:spcBef>
              <a:spcAft>
                <a:spcPct val="0"/>
              </a:spcAft>
            </a:pPr>
            <a:endParaRPr lang="en-GB" sz="2200" dirty="0">
              <a:solidFill>
                <a:srgbClr val="000000"/>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883287474"/>
      </p:ext>
    </p:extLst>
  </p:cSld>
  <p:clrMapOvr>
    <a:masterClrMapping/>
  </p:clrMapOvr>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ln>
            <a:solidFill>
              <a:schemeClr val="tx1"/>
            </a:solidFill>
            <a:miter lim="800000"/>
            <a:headEnd/>
            <a:tailEnd/>
          </a:ln>
        </p:spPr>
        <p:txBody>
          <a:bodyPr/>
          <a:lstStyle/>
          <a:p>
            <a:pPr eaLnBrk="1" hangingPunct="1"/>
            <a:r>
              <a:rPr lang="en-GB" dirty="0" smtClean="0"/>
              <a:t>EVALUATION</a:t>
            </a:r>
            <a:br>
              <a:rPr lang="en-GB" dirty="0" smtClean="0"/>
            </a:br>
            <a:r>
              <a:rPr lang="en-GB" dirty="0" smtClean="0"/>
              <a:t>6</a:t>
            </a:r>
            <a:r>
              <a:rPr lang="en-GB" baseline="30000" dirty="0" smtClean="0"/>
              <a:t>TH</a:t>
            </a:r>
            <a:r>
              <a:rPr lang="en-GB" dirty="0" smtClean="0"/>
              <a:t> STAGE OF DEVLOPMENT</a:t>
            </a:r>
          </a:p>
        </p:txBody>
      </p:sp>
      <p:sp>
        <p:nvSpPr>
          <p:cNvPr id="15363" name="Rectangle 3"/>
          <p:cNvSpPr>
            <a:spLocks noGrp="1" noChangeArrowheads="1"/>
          </p:cNvSpPr>
          <p:nvPr>
            <p:ph type="body" idx="1"/>
          </p:nvPr>
        </p:nvSpPr>
        <p:spPr>
          <a:xfrm>
            <a:off x="468313" y="2060575"/>
            <a:ext cx="8229600" cy="4525963"/>
          </a:xfrm>
        </p:spPr>
        <p:txBody>
          <a:bodyPr/>
          <a:lstStyle/>
          <a:p>
            <a:pPr eaLnBrk="1" hangingPunct="1">
              <a:lnSpc>
                <a:spcPct val="90000"/>
              </a:lnSpc>
            </a:pPr>
            <a:r>
              <a:rPr lang="en-GB" sz="2400" dirty="0" smtClean="0"/>
              <a:t>Comment on the overall solution – </a:t>
            </a:r>
            <a:r>
              <a:rPr lang="en-GB" sz="2400" b="1" dirty="0" smtClean="0">
                <a:solidFill>
                  <a:srgbClr val="D60093"/>
                </a:solidFill>
              </a:rPr>
              <a:t>does the program do what it is supposed to do? – </a:t>
            </a:r>
            <a:r>
              <a:rPr lang="en-GB" sz="2400" b="1" dirty="0" err="1" smtClean="0"/>
              <a:t>ie</a:t>
            </a:r>
            <a:r>
              <a:rPr lang="en-GB" sz="2400" b="1" dirty="0" smtClean="0"/>
              <a:t> is it</a:t>
            </a:r>
            <a:r>
              <a:rPr lang="en-GB" sz="2400" b="1" dirty="0" smtClean="0">
                <a:solidFill>
                  <a:srgbClr val="D60093"/>
                </a:solidFill>
              </a:rPr>
              <a:t> Fit for Purpose?</a:t>
            </a:r>
          </a:p>
          <a:p>
            <a:pPr eaLnBrk="1" hangingPunct="1">
              <a:lnSpc>
                <a:spcPct val="90000"/>
              </a:lnSpc>
            </a:pPr>
            <a:r>
              <a:rPr lang="en-GB" sz="2400" dirty="0" smtClean="0"/>
              <a:t>Comment on the </a:t>
            </a:r>
            <a:r>
              <a:rPr lang="en-GB" sz="2400" b="1" dirty="0" smtClean="0">
                <a:solidFill>
                  <a:srgbClr val="D60093"/>
                </a:solidFill>
              </a:rPr>
              <a:t>User Interface – the HCI – </a:t>
            </a:r>
            <a:r>
              <a:rPr lang="en-GB" sz="2400" dirty="0" smtClean="0"/>
              <a:t>does it have </a:t>
            </a:r>
            <a:r>
              <a:rPr lang="en-GB" sz="2400" b="1" dirty="0" smtClean="0">
                <a:solidFill>
                  <a:srgbClr val="D60093"/>
                </a:solidFill>
              </a:rPr>
              <a:t>help screens </a:t>
            </a:r>
            <a:r>
              <a:rPr lang="en-GB" sz="2400" dirty="0" smtClean="0"/>
              <a:t>and </a:t>
            </a:r>
            <a:r>
              <a:rPr lang="en-GB" sz="2400" b="1" dirty="0" smtClean="0">
                <a:solidFill>
                  <a:srgbClr val="D60093"/>
                </a:solidFill>
              </a:rPr>
              <a:t>prompts for the users</a:t>
            </a:r>
            <a:r>
              <a:rPr lang="en-GB" sz="2400" dirty="0" smtClean="0"/>
              <a:t>?  Does the HCI have </a:t>
            </a:r>
            <a:r>
              <a:rPr lang="en-GB" sz="2400" b="1" dirty="0" smtClean="0">
                <a:solidFill>
                  <a:srgbClr val="D60093"/>
                </a:solidFill>
              </a:rPr>
              <a:t>visual appeal </a:t>
            </a:r>
            <a:r>
              <a:rPr lang="en-GB" sz="2400" dirty="0" smtClean="0"/>
              <a:t>and a good </a:t>
            </a:r>
            <a:r>
              <a:rPr lang="en-GB" sz="2400" b="1" dirty="0" smtClean="0">
                <a:solidFill>
                  <a:srgbClr val="D60093"/>
                </a:solidFill>
              </a:rPr>
              <a:t>screen layout</a:t>
            </a:r>
            <a:r>
              <a:rPr lang="en-GB" sz="2400" dirty="0" smtClean="0">
                <a:solidFill>
                  <a:srgbClr val="D60093"/>
                </a:solidFill>
              </a:rPr>
              <a:t>?</a:t>
            </a:r>
          </a:p>
          <a:p>
            <a:pPr eaLnBrk="1" hangingPunct="1">
              <a:lnSpc>
                <a:spcPct val="90000"/>
              </a:lnSpc>
            </a:pPr>
            <a:r>
              <a:rPr lang="en-GB" sz="2400" b="1" dirty="0" smtClean="0">
                <a:solidFill>
                  <a:srgbClr val="D60093"/>
                </a:solidFill>
              </a:rPr>
              <a:t>Readability </a:t>
            </a:r>
            <a:r>
              <a:rPr lang="en-GB" sz="2400" dirty="0" smtClean="0"/>
              <a:t>– how easy is it for another programmer to understand your code if maintenance to the program is needed?  To aid </a:t>
            </a:r>
            <a:r>
              <a:rPr lang="en-GB" sz="2400" b="1" dirty="0" smtClean="0">
                <a:solidFill>
                  <a:srgbClr val="D60093"/>
                </a:solidFill>
              </a:rPr>
              <a:t>readability</a:t>
            </a:r>
            <a:r>
              <a:rPr lang="en-GB" sz="2400" dirty="0" smtClean="0"/>
              <a:t> you should ensure you use </a:t>
            </a:r>
            <a:r>
              <a:rPr lang="en-GB" sz="2400" b="1" dirty="0" smtClean="0">
                <a:solidFill>
                  <a:srgbClr val="D60093"/>
                </a:solidFill>
              </a:rPr>
              <a:t>meaningful variable names</a:t>
            </a:r>
            <a:r>
              <a:rPr lang="en-GB" sz="2400" dirty="0" smtClean="0"/>
              <a:t>, </a:t>
            </a:r>
            <a:r>
              <a:rPr lang="en-GB" sz="2400" b="1" dirty="0" smtClean="0">
                <a:solidFill>
                  <a:srgbClr val="D60093"/>
                </a:solidFill>
              </a:rPr>
              <a:t>internal documentation, indentation and white space.</a:t>
            </a:r>
          </a:p>
        </p:txBody>
      </p:sp>
      <p:sp>
        <p:nvSpPr>
          <p:cNvPr id="15364" name="Text Box 4"/>
          <p:cNvSpPr txBox="1">
            <a:spLocks noChangeArrowheads="1"/>
          </p:cNvSpPr>
          <p:nvPr/>
        </p:nvSpPr>
        <p:spPr bwMode="auto">
          <a:xfrm>
            <a:off x="468313" y="1484313"/>
            <a:ext cx="82073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b="1">
                <a:solidFill>
                  <a:srgbClr val="000000"/>
                </a:solidFill>
              </a:rPr>
              <a:t>Consider the following points:</a:t>
            </a:r>
          </a:p>
        </p:txBody>
      </p:sp>
      <p:sp>
        <p:nvSpPr>
          <p:cNvPr id="6" name="Action Button: Home 5">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Forward or Next 6">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 name="Action Button: Back or Previous 7">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243809243"/>
      </p:ext>
    </p:extLst>
  </p:cSld>
  <p:clrMapOvr>
    <a:masterClrMapping/>
  </p:clrMapOvr>
  <p:timing>
    <p:tnLst>
      <p:par>
        <p:cTn id="1" dur="indefinite" restart="never" nodeType="tmRoot"/>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GB" dirty="0" smtClean="0"/>
              <a:t>EVALUATION</a:t>
            </a:r>
            <a:br>
              <a:rPr lang="en-GB" dirty="0" smtClean="0"/>
            </a:br>
            <a:r>
              <a:rPr lang="en-GB" dirty="0" smtClean="0"/>
              <a:t>6TH STAGE OF DEVLOPMENT</a:t>
            </a:r>
            <a:endParaRPr lang="en-GB" dirty="0"/>
          </a:p>
        </p:txBody>
      </p:sp>
      <p:sp>
        <p:nvSpPr>
          <p:cNvPr id="3" name="Content Placeholder 2"/>
          <p:cNvSpPr>
            <a:spLocks noGrp="1"/>
          </p:cNvSpPr>
          <p:nvPr>
            <p:ph idx="1"/>
          </p:nvPr>
        </p:nvSpPr>
        <p:spPr/>
        <p:txBody>
          <a:bodyPr/>
          <a:lstStyle/>
          <a:p>
            <a:pPr eaLnBrk="1" hangingPunct="1">
              <a:lnSpc>
                <a:spcPct val="90000"/>
              </a:lnSpc>
            </a:pPr>
            <a:r>
              <a:rPr lang="en-GB" dirty="0" smtClean="0"/>
              <a:t>Comment on the </a:t>
            </a:r>
            <a:r>
              <a:rPr lang="en-GB" b="1" dirty="0" smtClean="0">
                <a:solidFill>
                  <a:srgbClr val="D60093"/>
                </a:solidFill>
              </a:rPr>
              <a:t>test data</a:t>
            </a:r>
            <a:r>
              <a:rPr lang="en-GB" dirty="0" smtClean="0"/>
              <a:t> and the reasons you chose it.</a:t>
            </a:r>
          </a:p>
          <a:p>
            <a:pPr eaLnBrk="1" hangingPunct="1">
              <a:lnSpc>
                <a:spcPct val="90000"/>
              </a:lnSpc>
            </a:pPr>
            <a:r>
              <a:rPr lang="en-GB" dirty="0" smtClean="0"/>
              <a:t>Describe </a:t>
            </a:r>
            <a:r>
              <a:rPr lang="en-GB" b="1" dirty="0" smtClean="0">
                <a:solidFill>
                  <a:srgbClr val="D60093"/>
                </a:solidFill>
              </a:rPr>
              <a:t>any problems you had</a:t>
            </a:r>
            <a:r>
              <a:rPr lang="en-GB" dirty="0" smtClean="0"/>
              <a:t> and </a:t>
            </a:r>
            <a:r>
              <a:rPr lang="en-GB" b="1" dirty="0" smtClean="0">
                <a:solidFill>
                  <a:srgbClr val="D60093"/>
                </a:solidFill>
              </a:rPr>
              <a:t>how you overcame them.</a:t>
            </a:r>
          </a:p>
          <a:p>
            <a:pPr eaLnBrk="1" hangingPunct="1">
              <a:lnSpc>
                <a:spcPct val="90000"/>
              </a:lnSpc>
            </a:pPr>
            <a:r>
              <a:rPr lang="en-GB" dirty="0" smtClean="0"/>
              <a:t>Suggest any </a:t>
            </a:r>
            <a:r>
              <a:rPr lang="en-GB" b="1" dirty="0" smtClean="0">
                <a:solidFill>
                  <a:srgbClr val="D60093"/>
                </a:solidFill>
              </a:rPr>
              <a:t>improvements (perfective maintenance)</a:t>
            </a:r>
            <a:r>
              <a:rPr lang="en-GB" dirty="0" smtClean="0"/>
              <a:t> you could make if you had time.</a:t>
            </a:r>
          </a:p>
          <a:p>
            <a:pPr eaLnBrk="1" hangingPunct="1">
              <a:lnSpc>
                <a:spcPct val="90000"/>
              </a:lnSpc>
            </a:pPr>
            <a:r>
              <a:rPr lang="en-GB" dirty="0" smtClean="0"/>
              <a:t>Suggest any </a:t>
            </a:r>
            <a:r>
              <a:rPr lang="en-GB" b="1" dirty="0" smtClean="0">
                <a:solidFill>
                  <a:srgbClr val="D60093"/>
                </a:solidFill>
              </a:rPr>
              <a:t>alternatives</a:t>
            </a:r>
            <a:r>
              <a:rPr lang="en-GB" dirty="0" smtClean="0"/>
              <a:t> that would be easier than writing a program.  Eg, buying or adapting a commercial program.</a:t>
            </a:r>
          </a:p>
          <a:p>
            <a:pPr marL="0" indent="0">
              <a:buNone/>
            </a:pPr>
            <a:endParaRPr lang="en-GB" dirty="0"/>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3824454827"/>
      </p:ext>
    </p:extLst>
  </p:cSld>
  <p:clrMapOvr>
    <a:masterClrMapping/>
  </p:clrMapOvr>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MAINTENANCE</a:t>
            </a:r>
            <a:br>
              <a:rPr lang="en-GB" smtClean="0"/>
            </a:br>
            <a:r>
              <a:rPr lang="en-GB" smtClean="0"/>
              <a:t>7</a:t>
            </a:r>
            <a:r>
              <a:rPr lang="en-GB" baseline="30000" smtClean="0"/>
              <a:t>TH</a:t>
            </a:r>
            <a:r>
              <a:rPr lang="en-GB" smtClean="0"/>
              <a:t> STAGE OF DEVELOPMENT</a:t>
            </a:r>
          </a:p>
        </p:txBody>
      </p:sp>
      <p:sp>
        <p:nvSpPr>
          <p:cNvPr id="16387" name="Text Box 3"/>
          <p:cNvSpPr txBox="1">
            <a:spLocks noChangeArrowheads="1"/>
          </p:cNvSpPr>
          <p:nvPr/>
        </p:nvSpPr>
        <p:spPr bwMode="auto">
          <a:xfrm>
            <a:off x="827088" y="1844675"/>
            <a:ext cx="7921625" cy="356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sz="2400" b="1">
                <a:solidFill>
                  <a:srgbClr val="D60093"/>
                </a:solidFill>
              </a:rPr>
              <a:t>Maintenance</a:t>
            </a:r>
            <a:r>
              <a:rPr lang="en-GB" sz="2400">
                <a:solidFill>
                  <a:srgbClr val="000000"/>
                </a:solidFill>
              </a:rPr>
              <a:t> begins as soon as the software is delivered to the customer.   As testing can never by completely extensive, errors can and do appear, once the customer begins to use the program.  Correcting these errors is called </a:t>
            </a:r>
            <a:r>
              <a:rPr lang="en-GB" sz="2400" b="1">
                <a:solidFill>
                  <a:srgbClr val="D60093"/>
                </a:solidFill>
              </a:rPr>
              <a:t>corrective maintenance</a:t>
            </a:r>
            <a:r>
              <a:rPr lang="en-GB" sz="2400">
                <a:solidFill>
                  <a:srgbClr val="000000"/>
                </a:solidFill>
              </a:rPr>
              <a:t>.</a:t>
            </a:r>
          </a:p>
          <a:p>
            <a:pPr eaLnBrk="1" fontAlgn="base" hangingPunct="1">
              <a:spcBef>
                <a:spcPct val="50000"/>
              </a:spcBef>
              <a:spcAft>
                <a:spcPct val="0"/>
              </a:spcAft>
            </a:pPr>
            <a:r>
              <a:rPr lang="en-GB" sz="2400">
                <a:solidFill>
                  <a:srgbClr val="000000"/>
                </a:solidFill>
              </a:rPr>
              <a:t>Sometimes the customer wishes to adapt the software to cope with changes in their hardware or software.  This is know as </a:t>
            </a:r>
            <a:r>
              <a:rPr lang="en-GB" sz="2400" b="1">
                <a:solidFill>
                  <a:srgbClr val="D60093"/>
                </a:solidFill>
              </a:rPr>
              <a:t>adaptive</a:t>
            </a:r>
            <a:r>
              <a:rPr lang="en-GB" sz="2400">
                <a:solidFill>
                  <a:srgbClr val="000000"/>
                </a:solidFill>
              </a:rPr>
              <a:t> and </a:t>
            </a:r>
            <a:r>
              <a:rPr lang="en-GB" sz="2400" b="1">
                <a:solidFill>
                  <a:srgbClr val="D60093"/>
                </a:solidFill>
              </a:rPr>
              <a:t>perfective maintenance.</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1056828091"/>
      </p:ext>
    </p:extLst>
  </p:cSld>
  <p:clrMapOvr>
    <a:masterClrMapping/>
  </p:clrMapOvr>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MAINTENANCE</a:t>
            </a:r>
            <a:br>
              <a:rPr lang="en-GB" smtClean="0"/>
            </a:br>
            <a:r>
              <a:rPr lang="en-GB" smtClean="0"/>
              <a:t>7</a:t>
            </a:r>
            <a:r>
              <a:rPr lang="en-GB" baseline="30000" smtClean="0"/>
              <a:t>TH</a:t>
            </a:r>
            <a:r>
              <a:rPr lang="en-GB" smtClean="0"/>
              <a:t> STAGE OF DEVELOPMENT</a:t>
            </a:r>
          </a:p>
        </p:txBody>
      </p:sp>
      <p:sp>
        <p:nvSpPr>
          <p:cNvPr id="17411" name="Text Box 3"/>
          <p:cNvSpPr txBox="1">
            <a:spLocks noChangeArrowheads="1"/>
          </p:cNvSpPr>
          <p:nvPr/>
        </p:nvSpPr>
        <p:spPr bwMode="auto">
          <a:xfrm>
            <a:off x="395288" y="1844675"/>
            <a:ext cx="8353425"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b="1">
                <a:solidFill>
                  <a:srgbClr val="D60093"/>
                </a:solidFill>
              </a:rPr>
              <a:t>Corrective maintenance</a:t>
            </a:r>
            <a:r>
              <a:rPr lang="en-GB">
                <a:solidFill>
                  <a:srgbClr val="000000"/>
                </a:solidFill>
              </a:rPr>
              <a:t> is the responsibility of the developers.  As testing can never be completely extensive some errors will not appear until </a:t>
            </a:r>
            <a:r>
              <a:rPr lang="en-GB" b="1">
                <a:solidFill>
                  <a:srgbClr val="D60093"/>
                </a:solidFill>
              </a:rPr>
              <a:t>beta testing</a:t>
            </a:r>
            <a:r>
              <a:rPr lang="en-GB">
                <a:solidFill>
                  <a:srgbClr val="000000"/>
                </a:solidFill>
              </a:rPr>
              <a:t> takes place and/or the </a:t>
            </a:r>
            <a:r>
              <a:rPr lang="en-GB" b="1">
                <a:solidFill>
                  <a:srgbClr val="D60093"/>
                </a:solidFill>
              </a:rPr>
              <a:t>customer begins using the program</a:t>
            </a:r>
            <a:r>
              <a:rPr lang="en-GB">
                <a:solidFill>
                  <a:srgbClr val="000000"/>
                </a:solidFill>
              </a:rPr>
              <a:t>.</a:t>
            </a:r>
          </a:p>
          <a:p>
            <a:pPr eaLnBrk="1" fontAlgn="base" hangingPunct="1">
              <a:spcBef>
                <a:spcPct val="50000"/>
              </a:spcBef>
              <a:spcAft>
                <a:spcPct val="0"/>
              </a:spcAft>
            </a:pPr>
            <a:r>
              <a:rPr lang="en-GB">
                <a:solidFill>
                  <a:srgbClr val="000000"/>
                </a:solidFill>
              </a:rPr>
              <a:t>The </a:t>
            </a:r>
            <a:r>
              <a:rPr lang="en-GB" b="1">
                <a:solidFill>
                  <a:srgbClr val="D60093"/>
                </a:solidFill>
              </a:rPr>
              <a:t>developers are responsible</a:t>
            </a:r>
            <a:r>
              <a:rPr lang="en-GB">
                <a:solidFill>
                  <a:srgbClr val="000000"/>
                </a:solidFill>
              </a:rPr>
              <a:t> for correcting such errors (</a:t>
            </a:r>
            <a:r>
              <a:rPr lang="en-GB" b="1">
                <a:solidFill>
                  <a:srgbClr val="000000"/>
                </a:solidFill>
              </a:rPr>
              <a:t>including the cost</a:t>
            </a:r>
            <a:r>
              <a:rPr lang="en-GB">
                <a:solidFill>
                  <a:srgbClr val="000000"/>
                </a:solidFill>
              </a:rPr>
              <a:t>).</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2217174092"/>
      </p:ext>
    </p:extLst>
  </p:cSld>
  <p:clrMapOvr>
    <a:masterClrMapping/>
  </p:clrMapOvr>
  <p:timing>
    <p:tnLst>
      <p:par>
        <p:cTn id="1" dur="indefinite" restart="never" nodeType="tmRoot"/>
      </p:par>
    </p:tn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MAINTENANCE</a:t>
            </a:r>
            <a:br>
              <a:rPr lang="en-GB" smtClean="0"/>
            </a:br>
            <a:r>
              <a:rPr lang="en-GB" smtClean="0"/>
              <a:t>7</a:t>
            </a:r>
            <a:r>
              <a:rPr lang="en-GB" baseline="30000" smtClean="0"/>
              <a:t>TH</a:t>
            </a:r>
            <a:r>
              <a:rPr lang="en-GB" smtClean="0"/>
              <a:t> STAGE OF DEVELOPMENT</a:t>
            </a:r>
          </a:p>
        </p:txBody>
      </p:sp>
      <p:sp>
        <p:nvSpPr>
          <p:cNvPr id="19459" name="Text Box 3"/>
          <p:cNvSpPr txBox="1">
            <a:spLocks noChangeArrowheads="1"/>
          </p:cNvSpPr>
          <p:nvPr/>
        </p:nvSpPr>
        <p:spPr bwMode="auto">
          <a:xfrm>
            <a:off x="684213" y="1844675"/>
            <a:ext cx="784860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sz="2400" b="1" dirty="0">
                <a:solidFill>
                  <a:srgbClr val="D60093"/>
                </a:solidFill>
              </a:rPr>
              <a:t>Perfective maintenance</a:t>
            </a:r>
            <a:r>
              <a:rPr lang="en-GB" sz="2400" dirty="0">
                <a:solidFill>
                  <a:srgbClr val="000000"/>
                </a:solidFill>
              </a:rPr>
              <a:t> takes place when the software is operating correctly but the customer now wants changes made that were </a:t>
            </a:r>
            <a:r>
              <a:rPr lang="en-GB" sz="2400" b="1" dirty="0">
                <a:solidFill>
                  <a:srgbClr val="000000"/>
                </a:solidFill>
              </a:rPr>
              <a:t>not in the original system specification.</a:t>
            </a:r>
            <a:r>
              <a:rPr lang="en-GB" sz="2400" dirty="0">
                <a:solidFill>
                  <a:srgbClr val="000000"/>
                </a:solidFill>
              </a:rPr>
              <a:t>  These changes could be because the customer, once they are using the software, has thought of even better ways they could use it if these changes </a:t>
            </a:r>
            <a:r>
              <a:rPr lang="en-GB" sz="2400" b="1" dirty="0">
                <a:solidFill>
                  <a:srgbClr val="D60093"/>
                </a:solidFill>
              </a:rPr>
              <a:t>(perfective maintenance)</a:t>
            </a:r>
            <a:r>
              <a:rPr lang="en-GB" sz="2400" dirty="0">
                <a:solidFill>
                  <a:srgbClr val="000000"/>
                </a:solidFill>
              </a:rPr>
              <a:t> were carried out.</a:t>
            </a:r>
          </a:p>
          <a:p>
            <a:pPr eaLnBrk="1" fontAlgn="base" hangingPunct="1">
              <a:spcBef>
                <a:spcPct val="50000"/>
              </a:spcBef>
              <a:spcAft>
                <a:spcPct val="0"/>
              </a:spcAft>
            </a:pPr>
            <a:r>
              <a:rPr lang="en-GB" sz="2400" b="1" dirty="0">
                <a:solidFill>
                  <a:srgbClr val="D60093"/>
                </a:solidFill>
              </a:rPr>
              <a:t>The cost of </a:t>
            </a:r>
            <a:r>
              <a:rPr lang="en-GB" sz="2400" b="1" dirty="0" smtClean="0">
                <a:solidFill>
                  <a:srgbClr val="D60093"/>
                </a:solidFill>
              </a:rPr>
              <a:t>perfective </a:t>
            </a:r>
            <a:r>
              <a:rPr lang="en-GB" sz="2400" b="1" dirty="0">
                <a:solidFill>
                  <a:srgbClr val="D60093"/>
                </a:solidFill>
              </a:rPr>
              <a:t>maintenance is met by the customer.</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3235688040"/>
      </p:ext>
    </p:extLst>
  </p:cSld>
  <p:clrMapOvr>
    <a:masterClrMapping/>
  </p:clrMapOvr>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MAINTENANCE</a:t>
            </a:r>
            <a:br>
              <a:rPr lang="en-GB" smtClean="0"/>
            </a:br>
            <a:r>
              <a:rPr lang="en-GB" smtClean="0"/>
              <a:t>7</a:t>
            </a:r>
            <a:r>
              <a:rPr lang="en-GB" baseline="30000" smtClean="0"/>
              <a:t>TH</a:t>
            </a:r>
            <a:r>
              <a:rPr lang="en-GB" smtClean="0"/>
              <a:t> STAGE OF DEVELOPMENT</a:t>
            </a:r>
          </a:p>
        </p:txBody>
      </p:sp>
      <p:sp>
        <p:nvSpPr>
          <p:cNvPr id="19459" name="Text Box 3"/>
          <p:cNvSpPr txBox="1">
            <a:spLocks noChangeArrowheads="1"/>
          </p:cNvSpPr>
          <p:nvPr/>
        </p:nvSpPr>
        <p:spPr bwMode="auto">
          <a:xfrm>
            <a:off x="684213" y="1844675"/>
            <a:ext cx="78486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sz="2400" b="1" dirty="0" smtClean="0">
                <a:solidFill>
                  <a:srgbClr val="D60093"/>
                </a:solidFill>
              </a:rPr>
              <a:t>Adaptive </a:t>
            </a:r>
            <a:r>
              <a:rPr lang="en-GB" sz="2400" b="1" dirty="0">
                <a:solidFill>
                  <a:srgbClr val="D60093"/>
                </a:solidFill>
              </a:rPr>
              <a:t>maintenance</a:t>
            </a:r>
            <a:r>
              <a:rPr lang="en-GB" sz="2400" dirty="0">
                <a:solidFill>
                  <a:srgbClr val="000000"/>
                </a:solidFill>
              </a:rPr>
              <a:t> takes place when </a:t>
            </a:r>
            <a:r>
              <a:rPr lang="en-GB" sz="2400" dirty="0" smtClean="0">
                <a:solidFill>
                  <a:srgbClr val="000000"/>
                </a:solidFill>
              </a:rPr>
              <a:t>the system hardware and/or software has changed.  This could be the installation of a new processor or a different operating system.  The software may need adaptive maintenance so that it will run on the new system. </a:t>
            </a:r>
            <a:r>
              <a:rPr lang="en-GB" sz="2400" b="1" dirty="0" smtClean="0">
                <a:solidFill>
                  <a:srgbClr val="D60093"/>
                </a:solidFill>
              </a:rPr>
              <a:t>The </a:t>
            </a:r>
            <a:r>
              <a:rPr lang="en-GB" sz="2400" b="1" dirty="0">
                <a:solidFill>
                  <a:srgbClr val="D60093"/>
                </a:solidFill>
              </a:rPr>
              <a:t>cost of adaptive </a:t>
            </a:r>
            <a:r>
              <a:rPr lang="en-GB" sz="2400" b="1" dirty="0" smtClean="0">
                <a:solidFill>
                  <a:srgbClr val="D60093"/>
                </a:solidFill>
              </a:rPr>
              <a:t>maintenance </a:t>
            </a:r>
            <a:r>
              <a:rPr lang="en-GB" sz="2400" b="1" dirty="0">
                <a:solidFill>
                  <a:srgbClr val="D60093"/>
                </a:solidFill>
              </a:rPr>
              <a:t>is met by the customer.</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3552535262"/>
      </p:ext>
    </p:extLst>
  </p:cSld>
  <p:clrMapOvr>
    <a:masterClrMapping/>
  </p:clrMapOvr>
  <p:timing>
    <p:tnLst>
      <p:par>
        <p:cTn id="1" dur="indefinite" restart="never" nodeType="tmRoot"/>
      </p:par>
    </p:tn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MAINTENANCE</a:t>
            </a:r>
            <a:br>
              <a:rPr lang="en-GB" smtClean="0"/>
            </a:br>
            <a:r>
              <a:rPr lang="en-GB" smtClean="0"/>
              <a:t>7</a:t>
            </a:r>
            <a:r>
              <a:rPr lang="en-GB" baseline="30000" smtClean="0"/>
              <a:t>TH</a:t>
            </a:r>
            <a:r>
              <a:rPr lang="en-GB" smtClean="0"/>
              <a:t> STAGE OF DEVELOPMENT</a:t>
            </a:r>
          </a:p>
        </p:txBody>
      </p:sp>
      <p:sp>
        <p:nvSpPr>
          <p:cNvPr id="19459" name="Text Box 3"/>
          <p:cNvSpPr txBox="1">
            <a:spLocks noChangeArrowheads="1"/>
          </p:cNvSpPr>
          <p:nvPr/>
        </p:nvSpPr>
        <p:spPr bwMode="auto">
          <a:xfrm>
            <a:off x="684213" y="1836578"/>
            <a:ext cx="7848600"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sz="2400" dirty="0" smtClean="0">
                <a:solidFill>
                  <a:srgbClr val="000000"/>
                </a:solidFill>
              </a:rPr>
              <a:t>It is important that any program is made </a:t>
            </a:r>
            <a:r>
              <a:rPr lang="en-GB" sz="2400" b="1" dirty="0" smtClean="0">
                <a:solidFill>
                  <a:srgbClr val="D60093"/>
                </a:solidFill>
              </a:rPr>
              <a:t>readable, to aid maintenance </a:t>
            </a:r>
            <a:r>
              <a:rPr lang="en-GB" sz="2400" dirty="0" smtClean="0">
                <a:solidFill>
                  <a:srgbClr val="000000"/>
                </a:solidFill>
              </a:rPr>
              <a:t>of a program.</a:t>
            </a:r>
          </a:p>
          <a:p>
            <a:pPr eaLnBrk="1" fontAlgn="base" hangingPunct="1">
              <a:spcBef>
                <a:spcPct val="50000"/>
              </a:spcBef>
              <a:spcAft>
                <a:spcPct val="0"/>
              </a:spcAft>
            </a:pPr>
            <a:r>
              <a:rPr lang="en-GB" sz="2400" dirty="0" smtClean="0">
                <a:solidFill>
                  <a:srgbClr val="000000"/>
                </a:solidFill>
              </a:rPr>
              <a:t>Ways of making a programme </a:t>
            </a:r>
            <a:r>
              <a:rPr lang="en-GB" sz="2400" b="1" dirty="0" smtClean="0">
                <a:solidFill>
                  <a:srgbClr val="D60093"/>
                </a:solidFill>
              </a:rPr>
              <a:t>readable</a:t>
            </a:r>
            <a:r>
              <a:rPr lang="en-GB" sz="2400" dirty="0" smtClean="0">
                <a:solidFill>
                  <a:srgbClr val="000000"/>
                </a:solidFill>
              </a:rPr>
              <a:t> include:</a:t>
            </a:r>
          </a:p>
          <a:p>
            <a:pPr marL="342900" indent="-342900" eaLnBrk="1" fontAlgn="base" hangingPunct="1">
              <a:spcBef>
                <a:spcPct val="50000"/>
              </a:spcBef>
              <a:spcAft>
                <a:spcPct val="0"/>
              </a:spcAft>
              <a:buFont typeface="Arial" pitchFamily="34" charset="0"/>
              <a:buChar char="•"/>
            </a:pPr>
            <a:r>
              <a:rPr lang="en-GB" sz="2400" b="1" dirty="0" smtClean="0">
                <a:solidFill>
                  <a:srgbClr val="D60093"/>
                </a:solidFill>
              </a:rPr>
              <a:t>Internal Documentation </a:t>
            </a:r>
            <a:r>
              <a:rPr lang="en-GB" sz="2400" dirty="0" smtClean="0">
                <a:solidFill>
                  <a:srgbClr val="000000"/>
                </a:solidFill>
              </a:rPr>
              <a:t>(comment lines)</a:t>
            </a:r>
          </a:p>
          <a:p>
            <a:pPr marL="342900" indent="-342900" eaLnBrk="1" fontAlgn="base" hangingPunct="1">
              <a:spcBef>
                <a:spcPct val="50000"/>
              </a:spcBef>
              <a:spcAft>
                <a:spcPct val="0"/>
              </a:spcAft>
              <a:buFont typeface="Arial" pitchFamily="34" charset="0"/>
              <a:buChar char="•"/>
            </a:pPr>
            <a:r>
              <a:rPr lang="en-GB" sz="2400" b="1" dirty="0" smtClean="0">
                <a:solidFill>
                  <a:srgbClr val="D60093"/>
                </a:solidFill>
              </a:rPr>
              <a:t>Meaningful Variable Names</a:t>
            </a:r>
          </a:p>
          <a:p>
            <a:pPr marL="342900" indent="-342900" eaLnBrk="1" fontAlgn="base" hangingPunct="1">
              <a:spcBef>
                <a:spcPct val="50000"/>
              </a:spcBef>
              <a:spcAft>
                <a:spcPct val="0"/>
              </a:spcAft>
              <a:buFont typeface="Arial" pitchFamily="34" charset="0"/>
              <a:buChar char="•"/>
            </a:pPr>
            <a:r>
              <a:rPr lang="en-GB" sz="2400" b="1" dirty="0" smtClean="0">
                <a:solidFill>
                  <a:srgbClr val="D60093"/>
                </a:solidFill>
              </a:rPr>
              <a:t>Good use of White Space</a:t>
            </a:r>
          </a:p>
          <a:p>
            <a:pPr marL="342900" indent="-342900" eaLnBrk="1" fontAlgn="base" hangingPunct="1">
              <a:spcBef>
                <a:spcPct val="50000"/>
              </a:spcBef>
              <a:spcAft>
                <a:spcPct val="0"/>
              </a:spcAft>
              <a:buFont typeface="Arial" pitchFamily="34" charset="0"/>
              <a:buChar char="•"/>
            </a:pPr>
            <a:r>
              <a:rPr lang="en-GB" sz="2400" b="1" dirty="0" smtClean="0">
                <a:solidFill>
                  <a:srgbClr val="D60093"/>
                </a:solidFill>
              </a:rPr>
              <a:t>Indentation</a:t>
            </a:r>
          </a:p>
          <a:p>
            <a:pPr marL="342900" indent="-342900" eaLnBrk="1" fontAlgn="base" hangingPunct="1">
              <a:spcBef>
                <a:spcPct val="50000"/>
              </a:spcBef>
              <a:spcAft>
                <a:spcPct val="0"/>
              </a:spcAft>
              <a:buFont typeface="Arial" pitchFamily="34" charset="0"/>
              <a:buChar char="•"/>
            </a:pPr>
            <a:r>
              <a:rPr lang="en-GB" sz="2400" b="1" dirty="0" smtClean="0">
                <a:solidFill>
                  <a:srgbClr val="D60093"/>
                </a:solidFill>
              </a:rPr>
              <a:t>Modular</a:t>
            </a:r>
          </a:p>
          <a:p>
            <a:pPr marL="342900" indent="-342900" eaLnBrk="1" fontAlgn="base" hangingPunct="1">
              <a:spcBef>
                <a:spcPct val="50000"/>
              </a:spcBef>
              <a:spcAft>
                <a:spcPct val="0"/>
              </a:spcAft>
              <a:buFont typeface="Arial" pitchFamily="34" charset="0"/>
              <a:buChar char="•"/>
            </a:pPr>
            <a:endParaRPr lang="en-GB" sz="2400" dirty="0">
              <a:solidFill>
                <a:srgbClr val="000000"/>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11488718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1754326"/>
          </a:xfrm>
          <a:prstGeom prst="rect">
            <a:avLst/>
          </a:prstGeom>
          <a:noFill/>
        </p:spPr>
        <p:txBody>
          <a:bodyPr wrap="square" rtlCol="0">
            <a:spAutoFit/>
          </a:bodyPr>
          <a:lstStyle/>
          <a:p>
            <a:r>
              <a:rPr lang="en-GB" b="1" dirty="0" smtClean="0">
                <a:solidFill>
                  <a:prstClr val="white"/>
                </a:solidFill>
              </a:rPr>
              <a:t>U</a:t>
            </a:r>
          </a:p>
          <a:p>
            <a:endParaRPr lang="en-GB" b="1" dirty="0">
              <a:solidFill>
                <a:prstClr val="white"/>
              </a:solidFill>
            </a:endParaRPr>
          </a:p>
          <a:p>
            <a:r>
              <a:rPr lang="en-GB" b="1" dirty="0" smtClean="0">
                <a:solidFill>
                  <a:prstClr val="white"/>
                </a:solidFill>
                <a:hlinkClick r:id="rId2" action="ppaction://hlinksldjump"/>
              </a:rPr>
              <a:t>Uniform Resource Locators (URLs)</a:t>
            </a:r>
            <a:endParaRPr lang="en-GB" b="1" dirty="0" smtClean="0">
              <a:solidFill>
                <a:prstClr val="white"/>
              </a:solidFill>
            </a:endParaRPr>
          </a:p>
          <a:p>
            <a:r>
              <a:rPr lang="en-GB" b="1" dirty="0" smtClean="0">
                <a:solidFill>
                  <a:prstClr val="white"/>
                </a:solidFill>
                <a:hlinkClick r:id="rId3" action="ppaction://hlinksldjump"/>
              </a:rPr>
              <a:t>USB Flash Drive</a:t>
            </a:r>
            <a:endParaRPr lang="en-GB" b="1" dirty="0" smtClean="0">
              <a:solidFill>
                <a:prstClr val="white"/>
              </a:solidFill>
            </a:endParaRPr>
          </a:p>
          <a:p>
            <a:r>
              <a:rPr lang="en-GB" b="1" dirty="0" smtClean="0">
                <a:solidFill>
                  <a:prstClr val="white"/>
                </a:solidFill>
                <a:hlinkClick r:id="rId4" action="ppaction://hlinksldjump"/>
              </a:rPr>
              <a:t>User Guide</a:t>
            </a:r>
            <a:endParaRPr lang="en-GB" b="1" dirty="0" smtClean="0">
              <a:solidFill>
                <a:prstClr val="white"/>
              </a:solidFill>
            </a:endParaRPr>
          </a:p>
          <a:p>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5"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185084625"/>
      </p:ext>
    </p:extLst>
  </p:cSld>
  <p:clrMapOvr>
    <a:masterClrMapping/>
  </p:clrMapOvr>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65689" y="476672"/>
            <a:ext cx="8229600" cy="1143000"/>
          </a:xfrm>
          <a:ln>
            <a:solidFill>
              <a:schemeClr val="tx1"/>
            </a:solidFill>
            <a:miter lim="800000"/>
            <a:headEnd/>
            <a:tailEnd/>
          </a:ln>
        </p:spPr>
        <p:txBody>
          <a:bodyPr/>
          <a:lstStyle/>
          <a:p>
            <a:pPr eaLnBrk="1" hangingPunct="1"/>
            <a:r>
              <a:rPr lang="en-GB" dirty="0" smtClean="0"/>
              <a:t/>
            </a:r>
            <a:br>
              <a:rPr lang="en-GB" dirty="0" smtClean="0"/>
            </a:br>
            <a:r>
              <a:rPr lang="en-GB" dirty="0" smtClean="0"/>
              <a:t>SOURCE CODE TEXT EDITORS</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45464" t="-52366" r="108383" b="134696"/>
          <a:stretch/>
        </p:blipFill>
        <p:spPr bwMode="auto">
          <a:xfrm>
            <a:off x="-5077072" y="-3373216"/>
            <a:ext cx="4520891" cy="1723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467544" y="1782183"/>
            <a:ext cx="8262888" cy="4339650"/>
          </a:xfrm>
          <a:prstGeom prst="rect">
            <a:avLst/>
          </a:prstGeom>
          <a:noFill/>
        </p:spPr>
        <p:txBody>
          <a:bodyPr wrap="square" rtlCol="0">
            <a:spAutoFit/>
          </a:bodyPr>
          <a:lstStyle/>
          <a:p>
            <a:r>
              <a:rPr lang="en-GB" sz="2000" dirty="0" smtClean="0">
                <a:solidFill>
                  <a:srgbClr val="000000"/>
                </a:solidFill>
              </a:rPr>
              <a:t>Source Code Text Editors come as part of a programming language, for example, FreeBASIC.   </a:t>
            </a:r>
          </a:p>
          <a:p>
            <a:endParaRPr lang="en-GB" sz="2000" dirty="0" smtClean="0">
              <a:solidFill>
                <a:srgbClr val="000000"/>
              </a:solidFill>
            </a:endParaRPr>
          </a:p>
          <a:p>
            <a:r>
              <a:rPr lang="en-GB" sz="2000" b="1" dirty="0" smtClean="0">
                <a:solidFill>
                  <a:srgbClr val="CC3399"/>
                </a:solidFill>
              </a:rPr>
              <a:t>Text editors </a:t>
            </a:r>
            <a:r>
              <a:rPr lang="en-GB" sz="2000" dirty="0" smtClean="0">
                <a:solidFill>
                  <a:srgbClr val="000000"/>
                </a:solidFill>
              </a:rPr>
              <a:t>like these, have features such as </a:t>
            </a:r>
            <a:r>
              <a:rPr lang="en-GB" sz="2000" b="1" dirty="0" smtClean="0">
                <a:solidFill>
                  <a:srgbClr val="000000"/>
                </a:solidFill>
              </a:rPr>
              <a:t>automatically highlighting command words as they are entered, by putting them in upper case and/or particular colours.</a:t>
            </a:r>
          </a:p>
          <a:p>
            <a:endParaRPr lang="en-GB" sz="2000" dirty="0">
              <a:solidFill>
                <a:srgbClr val="000000"/>
              </a:solidFill>
            </a:endParaRPr>
          </a:p>
          <a:p>
            <a:r>
              <a:rPr lang="en-GB" sz="2000" dirty="0" smtClean="0">
                <a:solidFill>
                  <a:srgbClr val="000000"/>
                </a:solidFill>
              </a:rPr>
              <a:t>They will also automatically </a:t>
            </a:r>
            <a:r>
              <a:rPr lang="en-GB" sz="2000" b="1" dirty="0" smtClean="0">
                <a:solidFill>
                  <a:srgbClr val="000000"/>
                </a:solidFill>
              </a:rPr>
              <a:t>indent the program structures such as loops or conditions.</a:t>
            </a:r>
          </a:p>
          <a:p>
            <a:endParaRPr lang="en-GB" sz="2000" dirty="0">
              <a:solidFill>
                <a:srgbClr val="000000"/>
              </a:solidFill>
            </a:endParaRPr>
          </a:p>
          <a:p>
            <a:r>
              <a:rPr lang="en-GB" sz="2000" dirty="0" smtClean="0">
                <a:solidFill>
                  <a:srgbClr val="000000"/>
                </a:solidFill>
              </a:rPr>
              <a:t>A good </a:t>
            </a:r>
            <a:r>
              <a:rPr lang="en-GB" sz="2000" b="1" dirty="0" smtClean="0">
                <a:solidFill>
                  <a:srgbClr val="CC3399"/>
                </a:solidFill>
              </a:rPr>
              <a:t>text editor </a:t>
            </a:r>
            <a:r>
              <a:rPr lang="en-GB" sz="2000" dirty="0" smtClean="0">
                <a:solidFill>
                  <a:srgbClr val="000000"/>
                </a:solidFill>
              </a:rPr>
              <a:t>will also have an </a:t>
            </a:r>
            <a:r>
              <a:rPr lang="en-GB" sz="2000" b="1" dirty="0" smtClean="0">
                <a:solidFill>
                  <a:srgbClr val="000000"/>
                </a:solidFill>
              </a:rPr>
              <a:t>error reporting facility, which will indicate the type of error you have made and it’s location</a:t>
            </a:r>
            <a:r>
              <a:rPr lang="en-GB" sz="2000" dirty="0" smtClean="0">
                <a:solidFill>
                  <a:srgbClr val="000000"/>
                </a:solidFill>
              </a:rPr>
              <a:t>.</a:t>
            </a:r>
          </a:p>
          <a:p>
            <a:endParaRPr lang="en-GB" dirty="0">
              <a:solidFill>
                <a:srgbClr val="000000"/>
              </a:solidFill>
            </a:endParaRPr>
          </a:p>
          <a:p>
            <a:endParaRPr lang="en-GB" dirty="0">
              <a:solidFill>
                <a:srgbClr val="000000"/>
              </a:solidFill>
            </a:endParaRPr>
          </a:p>
        </p:txBody>
      </p:sp>
    </p:spTree>
    <p:extLst>
      <p:ext uri="{BB962C8B-B14F-4D97-AF65-F5344CB8AC3E}">
        <p14:creationId xmlns:p14="http://schemas.microsoft.com/office/powerpoint/2010/main" val="3342188600"/>
      </p:ext>
    </p:extLst>
  </p:cSld>
  <p:clrMapOvr>
    <a:masterClrMapping/>
  </p:clrMapOvr>
  <p:timing>
    <p:tnLst>
      <p:par>
        <p:cTn id="1" dur="indefinite" restart="never" nodeType="tmRoot"/>
      </p:par>
    </p:tn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65689" y="476672"/>
            <a:ext cx="8229600" cy="1143000"/>
          </a:xfrm>
          <a:ln>
            <a:solidFill>
              <a:schemeClr val="tx1"/>
            </a:solidFill>
            <a:miter lim="800000"/>
            <a:headEnd/>
            <a:tailEnd/>
          </a:ln>
        </p:spPr>
        <p:txBody>
          <a:bodyPr/>
          <a:lstStyle/>
          <a:p>
            <a:pPr eaLnBrk="1" hangingPunct="1"/>
            <a:r>
              <a:rPr lang="en-GB" dirty="0" smtClean="0"/>
              <a:t>FreeBASIC</a:t>
            </a:r>
            <a:br>
              <a:rPr lang="en-GB" dirty="0" smtClean="0"/>
            </a:br>
            <a:r>
              <a:rPr lang="en-GB" dirty="0" smtClean="0"/>
              <a:t>Toolbar for Text Editor</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45464" t="-52366" r="108383" b="134696"/>
          <a:stretch/>
        </p:blipFill>
        <p:spPr bwMode="auto">
          <a:xfrm>
            <a:off x="-5077072" y="-3373216"/>
            <a:ext cx="4520891" cy="1723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p:nvPr/>
        </p:nvPicPr>
        <p:blipFill rotWithShape="1">
          <a:blip r:embed="rId3"/>
          <a:srcRect l="-1" r="70712" b="93186"/>
          <a:stretch/>
        </p:blipFill>
        <p:spPr bwMode="auto">
          <a:xfrm>
            <a:off x="1115616" y="1844824"/>
            <a:ext cx="6406974" cy="1224136"/>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620805" y="3105581"/>
            <a:ext cx="731091" cy="369332"/>
          </a:xfrm>
          <a:prstGeom prst="rect">
            <a:avLst/>
          </a:prstGeom>
          <a:noFill/>
        </p:spPr>
        <p:txBody>
          <a:bodyPr wrap="square" rtlCol="0">
            <a:spAutoFit/>
          </a:bodyPr>
          <a:lstStyle/>
          <a:p>
            <a:r>
              <a:rPr lang="en-GB" dirty="0" smtClean="0">
                <a:solidFill>
                  <a:srgbClr val="000000"/>
                </a:solidFill>
              </a:rPr>
              <a:t>New</a:t>
            </a:r>
            <a:endParaRPr lang="en-GB" dirty="0">
              <a:solidFill>
                <a:srgbClr val="000000"/>
              </a:solidFill>
            </a:endParaRPr>
          </a:p>
        </p:txBody>
      </p:sp>
      <p:sp>
        <p:nvSpPr>
          <p:cNvPr id="3" name="TextBox 2"/>
          <p:cNvSpPr txBox="1"/>
          <p:nvPr/>
        </p:nvSpPr>
        <p:spPr>
          <a:xfrm>
            <a:off x="869574" y="3621030"/>
            <a:ext cx="936104" cy="369332"/>
          </a:xfrm>
          <a:prstGeom prst="rect">
            <a:avLst/>
          </a:prstGeom>
          <a:noFill/>
        </p:spPr>
        <p:txBody>
          <a:bodyPr wrap="square" rtlCol="0">
            <a:spAutoFit/>
          </a:bodyPr>
          <a:lstStyle/>
          <a:p>
            <a:r>
              <a:rPr lang="en-GB" dirty="0" smtClean="0">
                <a:solidFill>
                  <a:srgbClr val="000000"/>
                </a:solidFill>
              </a:rPr>
              <a:t>Open</a:t>
            </a:r>
            <a:endParaRPr lang="en-GB" dirty="0">
              <a:solidFill>
                <a:srgbClr val="000000"/>
              </a:solidFill>
            </a:endParaRPr>
          </a:p>
        </p:txBody>
      </p:sp>
      <p:sp>
        <p:nvSpPr>
          <p:cNvPr id="4" name="TextBox 3"/>
          <p:cNvSpPr txBox="1"/>
          <p:nvPr/>
        </p:nvSpPr>
        <p:spPr>
          <a:xfrm>
            <a:off x="1623127" y="3089277"/>
            <a:ext cx="1301442" cy="369332"/>
          </a:xfrm>
          <a:prstGeom prst="rect">
            <a:avLst/>
          </a:prstGeom>
          <a:noFill/>
        </p:spPr>
        <p:txBody>
          <a:bodyPr wrap="square" rtlCol="0">
            <a:spAutoFit/>
          </a:bodyPr>
          <a:lstStyle/>
          <a:p>
            <a:r>
              <a:rPr lang="en-GB" dirty="0" smtClean="0">
                <a:solidFill>
                  <a:srgbClr val="000000"/>
                </a:solidFill>
              </a:rPr>
              <a:t>Save</a:t>
            </a:r>
            <a:endParaRPr lang="en-GB" dirty="0">
              <a:solidFill>
                <a:srgbClr val="000000"/>
              </a:solidFill>
            </a:endParaRPr>
          </a:p>
        </p:txBody>
      </p:sp>
      <p:sp>
        <p:nvSpPr>
          <p:cNvPr id="15" name="TextBox 14"/>
          <p:cNvSpPr txBox="1"/>
          <p:nvPr/>
        </p:nvSpPr>
        <p:spPr>
          <a:xfrm>
            <a:off x="1834834" y="3639697"/>
            <a:ext cx="1301442" cy="369332"/>
          </a:xfrm>
          <a:prstGeom prst="rect">
            <a:avLst/>
          </a:prstGeom>
          <a:noFill/>
        </p:spPr>
        <p:txBody>
          <a:bodyPr wrap="square" rtlCol="0">
            <a:spAutoFit/>
          </a:bodyPr>
          <a:lstStyle/>
          <a:p>
            <a:r>
              <a:rPr lang="en-GB" dirty="0" smtClean="0">
                <a:solidFill>
                  <a:srgbClr val="000000"/>
                </a:solidFill>
              </a:rPr>
              <a:t>Save All</a:t>
            </a:r>
            <a:endParaRPr lang="en-GB" dirty="0">
              <a:solidFill>
                <a:srgbClr val="000000"/>
              </a:solidFill>
            </a:endParaRPr>
          </a:p>
        </p:txBody>
      </p:sp>
      <p:sp>
        <p:nvSpPr>
          <p:cNvPr id="8" name="TextBox 7"/>
          <p:cNvSpPr txBox="1"/>
          <p:nvPr/>
        </p:nvSpPr>
        <p:spPr>
          <a:xfrm>
            <a:off x="2712188" y="3084357"/>
            <a:ext cx="792088" cy="369332"/>
          </a:xfrm>
          <a:prstGeom prst="rect">
            <a:avLst/>
          </a:prstGeom>
          <a:noFill/>
        </p:spPr>
        <p:txBody>
          <a:bodyPr wrap="square" rtlCol="0">
            <a:spAutoFit/>
          </a:bodyPr>
          <a:lstStyle/>
          <a:p>
            <a:r>
              <a:rPr lang="en-GB" dirty="0" smtClean="0">
                <a:solidFill>
                  <a:srgbClr val="000000"/>
                </a:solidFill>
              </a:rPr>
              <a:t>Close</a:t>
            </a:r>
            <a:endParaRPr lang="en-GB" dirty="0">
              <a:solidFill>
                <a:srgbClr val="000000"/>
              </a:solidFill>
            </a:endParaRPr>
          </a:p>
        </p:txBody>
      </p:sp>
      <p:sp>
        <p:nvSpPr>
          <p:cNvPr id="9" name="TextBox 8"/>
          <p:cNvSpPr txBox="1"/>
          <p:nvPr/>
        </p:nvSpPr>
        <p:spPr>
          <a:xfrm>
            <a:off x="3115601" y="3656346"/>
            <a:ext cx="828032" cy="369332"/>
          </a:xfrm>
          <a:prstGeom prst="rect">
            <a:avLst/>
          </a:prstGeom>
          <a:noFill/>
        </p:spPr>
        <p:txBody>
          <a:bodyPr wrap="square" rtlCol="0">
            <a:spAutoFit/>
          </a:bodyPr>
          <a:lstStyle/>
          <a:p>
            <a:r>
              <a:rPr lang="en-GB" dirty="0" smtClean="0">
                <a:solidFill>
                  <a:srgbClr val="000000"/>
                </a:solidFill>
              </a:rPr>
              <a:t>Cut</a:t>
            </a:r>
            <a:endParaRPr lang="en-GB" dirty="0">
              <a:solidFill>
                <a:srgbClr val="000000"/>
              </a:solidFill>
            </a:endParaRPr>
          </a:p>
        </p:txBody>
      </p:sp>
      <p:sp>
        <p:nvSpPr>
          <p:cNvPr id="10" name="TextBox 9"/>
          <p:cNvSpPr txBox="1"/>
          <p:nvPr/>
        </p:nvSpPr>
        <p:spPr>
          <a:xfrm>
            <a:off x="3550292" y="3093879"/>
            <a:ext cx="1080120" cy="369332"/>
          </a:xfrm>
          <a:prstGeom prst="rect">
            <a:avLst/>
          </a:prstGeom>
          <a:noFill/>
        </p:spPr>
        <p:txBody>
          <a:bodyPr wrap="square" rtlCol="0">
            <a:spAutoFit/>
          </a:bodyPr>
          <a:lstStyle/>
          <a:p>
            <a:r>
              <a:rPr lang="en-GB" dirty="0" smtClean="0">
                <a:solidFill>
                  <a:srgbClr val="000000"/>
                </a:solidFill>
              </a:rPr>
              <a:t>Copy</a:t>
            </a:r>
            <a:endParaRPr lang="en-GB" dirty="0">
              <a:solidFill>
                <a:srgbClr val="000000"/>
              </a:solidFill>
            </a:endParaRPr>
          </a:p>
        </p:txBody>
      </p:sp>
      <p:sp>
        <p:nvSpPr>
          <p:cNvPr id="19" name="TextBox 18"/>
          <p:cNvSpPr txBox="1"/>
          <p:nvPr/>
        </p:nvSpPr>
        <p:spPr>
          <a:xfrm>
            <a:off x="3797884" y="3683837"/>
            <a:ext cx="1080120" cy="369332"/>
          </a:xfrm>
          <a:prstGeom prst="rect">
            <a:avLst/>
          </a:prstGeom>
          <a:noFill/>
        </p:spPr>
        <p:txBody>
          <a:bodyPr wrap="square" rtlCol="0">
            <a:spAutoFit/>
          </a:bodyPr>
          <a:lstStyle/>
          <a:p>
            <a:r>
              <a:rPr lang="en-GB" dirty="0" smtClean="0">
                <a:solidFill>
                  <a:srgbClr val="000000"/>
                </a:solidFill>
              </a:rPr>
              <a:t>Paste</a:t>
            </a:r>
            <a:endParaRPr lang="en-GB" dirty="0">
              <a:solidFill>
                <a:srgbClr val="000000"/>
              </a:solidFill>
            </a:endParaRPr>
          </a:p>
        </p:txBody>
      </p:sp>
      <p:sp>
        <p:nvSpPr>
          <p:cNvPr id="20" name="TextBox 19"/>
          <p:cNvSpPr txBox="1"/>
          <p:nvPr/>
        </p:nvSpPr>
        <p:spPr>
          <a:xfrm>
            <a:off x="4349441" y="3103789"/>
            <a:ext cx="1080120" cy="369332"/>
          </a:xfrm>
          <a:prstGeom prst="rect">
            <a:avLst/>
          </a:prstGeom>
          <a:noFill/>
        </p:spPr>
        <p:txBody>
          <a:bodyPr wrap="square" rtlCol="0">
            <a:spAutoFit/>
          </a:bodyPr>
          <a:lstStyle/>
          <a:p>
            <a:r>
              <a:rPr lang="en-GB" dirty="0" smtClean="0">
                <a:solidFill>
                  <a:srgbClr val="000000"/>
                </a:solidFill>
              </a:rPr>
              <a:t>Undo</a:t>
            </a:r>
            <a:endParaRPr lang="en-GB" dirty="0">
              <a:solidFill>
                <a:srgbClr val="000000"/>
              </a:solidFill>
            </a:endParaRPr>
          </a:p>
        </p:txBody>
      </p:sp>
      <p:sp>
        <p:nvSpPr>
          <p:cNvPr id="21" name="TextBox 20"/>
          <p:cNvSpPr txBox="1"/>
          <p:nvPr/>
        </p:nvSpPr>
        <p:spPr>
          <a:xfrm>
            <a:off x="4793731" y="3686207"/>
            <a:ext cx="1080120" cy="369332"/>
          </a:xfrm>
          <a:prstGeom prst="rect">
            <a:avLst/>
          </a:prstGeom>
          <a:noFill/>
        </p:spPr>
        <p:txBody>
          <a:bodyPr wrap="square" rtlCol="0">
            <a:spAutoFit/>
          </a:bodyPr>
          <a:lstStyle/>
          <a:p>
            <a:r>
              <a:rPr lang="en-GB" dirty="0" smtClean="0">
                <a:solidFill>
                  <a:srgbClr val="000000"/>
                </a:solidFill>
              </a:rPr>
              <a:t>Redo</a:t>
            </a:r>
            <a:endParaRPr lang="en-GB" dirty="0">
              <a:solidFill>
                <a:srgbClr val="000000"/>
              </a:solidFill>
            </a:endParaRPr>
          </a:p>
        </p:txBody>
      </p:sp>
      <p:sp>
        <p:nvSpPr>
          <p:cNvPr id="22" name="TextBox 21"/>
          <p:cNvSpPr txBox="1"/>
          <p:nvPr/>
        </p:nvSpPr>
        <p:spPr>
          <a:xfrm>
            <a:off x="5333791" y="3105581"/>
            <a:ext cx="1080120" cy="369332"/>
          </a:xfrm>
          <a:prstGeom prst="rect">
            <a:avLst/>
          </a:prstGeom>
          <a:noFill/>
        </p:spPr>
        <p:txBody>
          <a:bodyPr wrap="square" rtlCol="0">
            <a:spAutoFit/>
          </a:bodyPr>
          <a:lstStyle/>
          <a:p>
            <a:r>
              <a:rPr lang="en-GB" dirty="0" smtClean="0">
                <a:solidFill>
                  <a:srgbClr val="000000"/>
                </a:solidFill>
              </a:rPr>
              <a:t>Compile </a:t>
            </a:r>
            <a:endParaRPr lang="en-GB" dirty="0">
              <a:solidFill>
                <a:srgbClr val="000000"/>
              </a:solidFill>
            </a:endParaRPr>
          </a:p>
        </p:txBody>
      </p:sp>
      <p:sp>
        <p:nvSpPr>
          <p:cNvPr id="23" name="TextBox 22"/>
          <p:cNvSpPr txBox="1"/>
          <p:nvPr/>
        </p:nvSpPr>
        <p:spPr>
          <a:xfrm>
            <a:off x="5739137" y="3667196"/>
            <a:ext cx="1080120" cy="646331"/>
          </a:xfrm>
          <a:prstGeom prst="rect">
            <a:avLst/>
          </a:prstGeom>
          <a:noFill/>
        </p:spPr>
        <p:txBody>
          <a:bodyPr wrap="square" rtlCol="0">
            <a:spAutoFit/>
          </a:bodyPr>
          <a:lstStyle/>
          <a:p>
            <a:r>
              <a:rPr lang="en-GB" dirty="0" smtClean="0">
                <a:solidFill>
                  <a:srgbClr val="000000"/>
                </a:solidFill>
              </a:rPr>
              <a:t>Compile &amp; Run  </a:t>
            </a:r>
            <a:endParaRPr lang="en-GB" dirty="0">
              <a:solidFill>
                <a:srgbClr val="000000"/>
              </a:solidFill>
            </a:endParaRPr>
          </a:p>
        </p:txBody>
      </p:sp>
      <p:sp>
        <p:nvSpPr>
          <p:cNvPr id="24" name="TextBox 23"/>
          <p:cNvSpPr txBox="1"/>
          <p:nvPr/>
        </p:nvSpPr>
        <p:spPr>
          <a:xfrm>
            <a:off x="6516216" y="3089277"/>
            <a:ext cx="1080120" cy="646331"/>
          </a:xfrm>
          <a:prstGeom prst="rect">
            <a:avLst/>
          </a:prstGeom>
          <a:noFill/>
        </p:spPr>
        <p:txBody>
          <a:bodyPr wrap="square" rtlCol="0">
            <a:spAutoFit/>
          </a:bodyPr>
          <a:lstStyle/>
          <a:p>
            <a:r>
              <a:rPr lang="en-GB" dirty="0" smtClean="0">
                <a:solidFill>
                  <a:srgbClr val="000000"/>
                </a:solidFill>
              </a:rPr>
              <a:t>Quick</a:t>
            </a:r>
          </a:p>
          <a:p>
            <a:r>
              <a:rPr lang="en-GB" dirty="0" smtClean="0">
                <a:solidFill>
                  <a:srgbClr val="000000"/>
                </a:solidFill>
              </a:rPr>
              <a:t>Run</a:t>
            </a:r>
            <a:endParaRPr lang="en-GB" dirty="0">
              <a:solidFill>
                <a:srgbClr val="000000"/>
              </a:solidFill>
            </a:endParaRPr>
          </a:p>
        </p:txBody>
      </p:sp>
      <p:sp>
        <p:nvSpPr>
          <p:cNvPr id="25" name="TextBox 24"/>
          <p:cNvSpPr txBox="1"/>
          <p:nvPr/>
        </p:nvSpPr>
        <p:spPr>
          <a:xfrm>
            <a:off x="7164288" y="3805695"/>
            <a:ext cx="1080120" cy="369332"/>
          </a:xfrm>
          <a:prstGeom prst="rect">
            <a:avLst/>
          </a:prstGeom>
          <a:noFill/>
        </p:spPr>
        <p:txBody>
          <a:bodyPr wrap="square" rtlCol="0">
            <a:spAutoFit/>
          </a:bodyPr>
          <a:lstStyle/>
          <a:p>
            <a:r>
              <a:rPr lang="en-GB" dirty="0" smtClean="0">
                <a:solidFill>
                  <a:srgbClr val="000000"/>
                </a:solidFill>
              </a:rPr>
              <a:t>Close</a:t>
            </a:r>
            <a:endParaRPr lang="en-GB" dirty="0">
              <a:solidFill>
                <a:srgbClr val="000000"/>
              </a:solidFill>
            </a:endParaRPr>
          </a:p>
        </p:txBody>
      </p:sp>
      <p:cxnSp>
        <p:nvCxnSpPr>
          <p:cNvPr id="13" name="Straight Arrow Connector 12"/>
          <p:cNvCxnSpPr/>
          <p:nvPr/>
        </p:nvCxnSpPr>
        <p:spPr>
          <a:xfrm flipV="1">
            <a:off x="986350" y="2852936"/>
            <a:ext cx="351276" cy="4160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1271851" y="2852936"/>
            <a:ext cx="351276" cy="82268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2014534" y="2852936"/>
            <a:ext cx="87819" cy="2880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2309917" y="2911896"/>
            <a:ext cx="175638" cy="82371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2880659" y="2911896"/>
            <a:ext cx="0" cy="2880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3797884" y="2861320"/>
            <a:ext cx="43909" cy="2880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4630412" y="2872589"/>
            <a:ext cx="87819" cy="2880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5580112" y="2916963"/>
            <a:ext cx="87819" cy="2880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6731438" y="2883858"/>
            <a:ext cx="87819" cy="2880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3292113" y="2883858"/>
            <a:ext cx="175638" cy="82268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4111765" y="2912924"/>
            <a:ext cx="87819" cy="89277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5076056" y="2877366"/>
            <a:ext cx="87819" cy="89277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6310488" y="2864799"/>
            <a:ext cx="87819" cy="89277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flipV="1">
            <a:off x="7324115" y="2838348"/>
            <a:ext cx="128205" cy="103015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5792271"/>
      </p:ext>
    </p:extLst>
  </p:cSld>
  <p:clrMapOvr>
    <a:masterClrMapping/>
  </p:clrMapOvr>
  <p:timing>
    <p:tnLst>
      <p:par>
        <p:cTn id="1" dur="indefinite" restart="never" nodeType="tmRoot"/>
      </p:par>
    </p:tn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65689" y="476672"/>
            <a:ext cx="8229600" cy="1143000"/>
          </a:xfrm>
          <a:ln>
            <a:solidFill>
              <a:schemeClr val="tx1"/>
            </a:solidFill>
            <a:miter lim="800000"/>
            <a:headEnd/>
            <a:tailEnd/>
          </a:ln>
        </p:spPr>
        <p:txBody>
          <a:bodyPr/>
          <a:lstStyle/>
          <a:p>
            <a:pPr eaLnBrk="1" hangingPunct="1"/>
            <a:r>
              <a:rPr lang="en-GB" dirty="0" smtClean="0"/>
              <a:t>FreeBASIC</a:t>
            </a:r>
            <a:br>
              <a:rPr lang="en-GB" dirty="0" smtClean="0"/>
            </a:br>
            <a:r>
              <a:rPr lang="en-GB" dirty="0" smtClean="0"/>
              <a:t>Text Editor – Colour Coding</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45464" t="-52366" r="108383" b="134696"/>
          <a:stretch/>
        </p:blipFill>
        <p:spPr bwMode="auto">
          <a:xfrm>
            <a:off x="-5077072" y="-3373216"/>
            <a:ext cx="4520891" cy="1723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570050" y="1948190"/>
            <a:ext cx="8034398" cy="3416320"/>
          </a:xfrm>
          <a:prstGeom prst="rect">
            <a:avLst/>
          </a:prstGeom>
          <a:noFill/>
        </p:spPr>
        <p:txBody>
          <a:bodyPr wrap="square" rtlCol="0">
            <a:spAutoFit/>
          </a:bodyPr>
          <a:lstStyle/>
          <a:p>
            <a:r>
              <a:rPr lang="en-GB" sz="2400" b="1" dirty="0" smtClean="0">
                <a:solidFill>
                  <a:srgbClr val="000000"/>
                </a:solidFill>
              </a:rPr>
              <a:t>Black Bold</a:t>
            </a:r>
            <a:r>
              <a:rPr lang="en-GB" sz="2400" dirty="0" smtClean="0">
                <a:solidFill>
                  <a:srgbClr val="000000"/>
                </a:solidFill>
              </a:rPr>
              <a:t>	   -	restricted commands such as </a:t>
            </a:r>
            <a:r>
              <a:rPr lang="en-GB" sz="2400" b="1" dirty="0" smtClean="0">
                <a:solidFill>
                  <a:srgbClr val="000000"/>
                </a:solidFill>
              </a:rPr>
              <a:t>input,</a:t>
            </a:r>
          </a:p>
          <a:p>
            <a:r>
              <a:rPr lang="en-GB" sz="2400" b="1" dirty="0">
                <a:solidFill>
                  <a:srgbClr val="000000"/>
                </a:solidFill>
              </a:rPr>
              <a:t>	</a:t>
            </a:r>
            <a:r>
              <a:rPr lang="en-GB" sz="2400" b="1" dirty="0" smtClean="0">
                <a:solidFill>
                  <a:srgbClr val="000000"/>
                </a:solidFill>
              </a:rPr>
              <a:t>		print </a:t>
            </a:r>
            <a:r>
              <a:rPr lang="en-GB" sz="2400" dirty="0" smtClean="0">
                <a:solidFill>
                  <a:srgbClr val="000000"/>
                </a:solidFill>
              </a:rPr>
              <a:t>etc..</a:t>
            </a:r>
          </a:p>
          <a:p>
            <a:r>
              <a:rPr lang="en-GB" sz="2400" dirty="0" smtClean="0">
                <a:solidFill>
                  <a:srgbClr val="FFFFFF">
                    <a:lumMod val="65000"/>
                  </a:srgbClr>
                </a:solidFill>
              </a:rPr>
              <a:t>Grey		   -	REM (internal documentation) </a:t>
            </a:r>
          </a:p>
          <a:p>
            <a:r>
              <a:rPr lang="en-GB" sz="2400" dirty="0">
                <a:solidFill>
                  <a:srgbClr val="FFFFFF">
                    <a:lumMod val="65000"/>
                  </a:srgbClr>
                </a:solidFill>
              </a:rPr>
              <a:t>	</a:t>
            </a:r>
            <a:r>
              <a:rPr lang="en-GB" sz="2400" dirty="0" smtClean="0">
                <a:solidFill>
                  <a:srgbClr val="FFFFFF">
                    <a:lumMod val="65000"/>
                  </a:srgbClr>
                </a:solidFill>
              </a:rPr>
              <a:t>		statements start with ‘</a:t>
            </a:r>
          </a:p>
          <a:p>
            <a:r>
              <a:rPr lang="en-GB" sz="2400" dirty="0" smtClean="0">
                <a:solidFill>
                  <a:srgbClr val="2C6AB6"/>
                </a:solidFill>
              </a:rPr>
              <a:t>Blue		   -	data types such as </a:t>
            </a:r>
            <a:r>
              <a:rPr lang="en-GB" sz="2400" b="1" dirty="0" smtClean="0">
                <a:solidFill>
                  <a:srgbClr val="2C6AB6"/>
                </a:solidFill>
              </a:rPr>
              <a:t>integer, single,</a:t>
            </a:r>
          </a:p>
          <a:p>
            <a:r>
              <a:rPr lang="en-GB" sz="2400" b="1" dirty="0">
                <a:solidFill>
                  <a:srgbClr val="2C6AB6"/>
                </a:solidFill>
              </a:rPr>
              <a:t>	</a:t>
            </a:r>
            <a:r>
              <a:rPr lang="en-GB" sz="2400" b="1" dirty="0" smtClean="0">
                <a:solidFill>
                  <a:srgbClr val="2C6AB6"/>
                </a:solidFill>
              </a:rPr>
              <a:t>		 string</a:t>
            </a:r>
          </a:p>
          <a:p>
            <a:r>
              <a:rPr lang="en-GB" sz="2400" dirty="0" smtClean="0">
                <a:solidFill>
                  <a:srgbClr val="000000"/>
                </a:solidFill>
              </a:rPr>
              <a:t>Black not bold -	variables</a:t>
            </a:r>
          </a:p>
          <a:p>
            <a:r>
              <a:rPr lang="en-GB" sz="2400" dirty="0" smtClean="0">
                <a:solidFill>
                  <a:srgbClr val="FF0000"/>
                </a:solidFill>
              </a:rPr>
              <a:t>Red		   -	any screen text (which will be</a:t>
            </a:r>
          </a:p>
          <a:p>
            <a:r>
              <a:rPr lang="en-GB" sz="2400" dirty="0">
                <a:solidFill>
                  <a:srgbClr val="FF0000"/>
                </a:solidFill>
              </a:rPr>
              <a:t>	</a:t>
            </a:r>
            <a:r>
              <a:rPr lang="en-GB" sz="2400" dirty="0" smtClean="0">
                <a:solidFill>
                  <a:srgbClr val="FF0000"/>
                </a:solidFill>
              </a:rPr>
              <a:t>		displayed when the program is run)</a:t>
            </a:r>
            <a:endParaRPr lang="en-GB" sz="2400" dirty="0">
              <a:solidFill>
                <a:srgbClr val="FF0000"/>
              </a:solidFill>
            </a:endParaRPr>
          </a:p>
        </p:txBody>
      </p:sp>
    </p:spTree>
    <p:extLst>
      <p:ext uri="{BB962C8B-B14F-4D97-AF65-F5344CB8AC3E}">
        <p14:creationId xmlns:p14="http://schemas.microsoft.com/office/powerpoint/2010/main" val="3683582978"/>
      </p:ext>
    </p:extLst>
  </p:cSld>
  <p:clrMapOvr>
    <a:masterClrMapping/>
  </p:clrMapOvr>
  <p:timing>
    <p:tnLst>
      <p:par>
        <p:cTn id="1" dur="indefinite" restart="never" nodeType="tmRoot"/>
      </p:par>
    </p:tn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65689" y="476672"/>
            <a:ext cx="8229600" cy="1143000"/>
          </a:xfrm>
          <a:ln>
            <a:solidFill>
              <a:schemeClr val="tx1"/>
            </a:solidFill>
            <a:miter lim="800000"/>
            <a:headEnd/>
            <a:tailEnd/>
          </a:ln>
        </p:spPr>
        <p:txBody>
          <a:bodyPr/>
          <a:lstStyle/>
          <a:p>
            <a:pPr eaLnBrk="1" hangingPunct="1"/>
            <a:r>
              <a:rPr lang="en-GB" dirty="0" smtClean="0"/>
              <a:t>FreeBASIC</a:t>
            </a:r>
            <a:br>
              <a:rPr lang="en-GB" dirty="0" smtClean="0"/>
            </a:br>
            <a:r>
              <a:rPr lang="en-GB" dirty="0" smtClean="0"/>
              <a:t>Text Editor – Syntax</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45464" t="-52366" r="108383" b="134696"/>
          <a:stretch/>
        </p:blipFill>
        <p:spPr bwMode="auto">
          <a:xfrm>
            <a:off x="-5077072" y="-3373216"/>
            <a:ext cx="4520891" cy="1723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54474" y="1772816"/>
            <a:ext cx="8136904" cy="4154984"/>
          </a:xfrm>
          <a:prstGeom prst="rect">
            <a:avLst/>
          </a:prstGeom>
          <a:noFill/>
        </p:spPr>
        <p:txBody>
          <a:bodyPr wrap="square" rtlCol="0">
            <a:spAutoFit/>
          </a:bodyPr>
          <a:lstStyle/>
          <a:p>
            <a:r>
              <a:rPr lang="en-GB" sz="2400" dirty="0" smtClean="0">
                <a:solidFill>
                  <a:srgbClr val="000000"/>
                </a:solidFill>
              </a:rPr>
              <a:t>FreeBASIC is </a:t>
            </a:r>
            <a:r>
              <a:rPr lang="en-GB" sz="2400" b="1" dirty="0" smtClean="0">
                <a:solidFill>
                  <a:srgbClr val="D60093"/>
                </a:solidFill>
              </a:rPr>
              <a:t>not case sensitive</a:t>
            </a:r>
            <a:r>
              <a:rPr lang="en-GB" sz="2400" dirty="0" smtClean="0">
                <a:solidFill>
                  <a:srgbClr val="000000"/>
                </a:solidFill>
              </a:rPr>
              <a:t>, but tend to use lower case.</a:t>
            </a:r>
          </a:p>
          <a:p>
            <a:r>
              <a:rPr lang="en-GB" sz="2400" dirty="0" smtClean="0">
                <a:solidFill>
                  <a:srgbClr val="000000"/>
                </a:solidFill>
              </a:rPr>
              <a:t>INPUT 	-	use</a:t>
            </a:r>
            <a:r>
              <a:rPr lang="en-GB" sz="2400" b="1" dirty="0" smtClean="0">
                <a:solidFill>
                  <a:srgbClr val="D60093"/>
                </a:solidFill>
              </a:rPr>
              <a:t>,</a:t>
            </a:r>
            <a:r>
              <a:rPr lang="en-GB" sz="2400" dirty="0" smtClean="0">
                <a:solidFill>
                  <a:srgbClr val="000000"/>
                </a:solidFill>
              </a:rPr>
              <a:t> (comma)</a:t>
            </a:r>
          </a:p>
          <a:p>
            <a:r>
              <a:rPr lang="en-GB" sz="2400" dirty="0" smtClean="0">
                <a:solidFill>
                  <a:srgbClr val="000000"/>
                </a:solidFill>
              </a:rPr>
              <a:t>PRINT	-	can use either </a:t>
            </a:r>
            <a:r>
              <a:rPr lang="en-GB" sz="2400" dirty="0" smtClean="0">
                <a:solidFill>
                  <a:srgbClr val="D60093"/>
                </a:solidFill>
              </a:rPr>
              <a:t>,</a:t>
            </a:r>
            <a:r>
              <a:rPr lang="en-GB" sz="2400" dirty="0" smtClean="0">
                <a:solidFill>
                  <a:srgbClr val="000000"/>
                </a:solidFill>
              </a:rPr>
              <a:t> or </a:t>
            </a:r>
            <a:r>
              <a:rPr lang="en-GB" sz="2400" dirty="0" smtClean="0">
                <a:solidFill>
                  <a:srgbClr val="D60093"/>
                </a:solidFill>
              </a:rPr>
              <a:t>;</a:t>
            </a:r>
          </a:p>
          <a:p>
            <a:r>
              <a:rPr lang="en-GB" sz="2400" dirty="0" smtClean="0">
                <a:solidFill>
                  <a:srgbClr val="000000"/>
                </a:solidFill>
              </a:rPr>
              <a:t>DIM		-	sets data types (</a:t>
            </a:r>
            <a:r>
              <a:rPr lang="en-GB" sz="2400" dirty="0" err="1" smtClean="0">
                <a:solidFill>
                  <a:srgbClr val="000000"/>
                </a:solidFill>
              </a:rPr>
              <a:t>eg</a:t>
            </a:r>
            <a:r>
              <a:rPr lang="en-GB" sz="2400" dirty="0" smtClean="0">
                <a:solidFill>
                  <a:srgbClr val="000000"/>
                </a:solidFill>
              </a:rPr>
              <a:t> as </a:t>
            </a:r>
            <a:r>
              <a:rPr lang="en-GB" sz="2400" dirty="0" smtClean="0">
                <a:solidFill>
                  <a:srgbClr val="D60093"/>
                </a:solidFill>
              </a:rPr>
              <a:t>integer, </a:t>
            </a:r>
          </a:p>
          <a:p>
            <a:r>
              <a:rPr lang="en-GB" sz="2400" dirty="0">
                <a:solidFill>
                  <a:srgbClr val="D60093"/>
                </a:solidFill>
              </a:rPr>
              <a:t>	</a:t>
            </a:r>
            <a:r>
              <a:rPr lang="en-GB" sz="2400" dirty="0" smtClean="0">
                <a:solidFill>
                  <a:srgbClr val="D60093"/>
                </a:solidFill>
              </a:rPr>
              <a:t>		string, single </a:t>
            </a:r>
            <a:r>
              <a:rPr lang="en-GB" sz="2400" dirty="0" smtClean="0">
                <a:solidFill>
                  <a:srgbClr val="000000"/>
                </a:solidFill>
              </a:rPr>
              <a:t>etc.</a:t>
            </a:r>
          </a:p>
          <a:p>
            <a:r>
              <a:rPr lang="en-GB" sz="2400" dirty="0" smtClean="0">
                <a:solidFill>
                  <a:srgbClr val="000000"/>
                </a:solidFill>
              </a:rPr>
              <a:t>DIM		-	use </a:t>
            </a:r>
            <a:r>
              <a:rPr lang="en-GB" sz="2400" b="1" dirty="0" smtClean="0">
                <a:solidFill>
                  <a:srgbClr val="D60093"/>
                </a:solidFill>
              </a:rPr>
              <a:t>shared</a:t>
            </a:r>
            <a:r>
              <a:rPr lang="en-GB" sz="2400" dirty="0" smtClean="0">
                <a:solidFill>
                  <a:srgbClr val="000000"/>
                </a:solidFill>
              </a:rPr>
              <a:t> for parameter passing</a:t>
            </a:r>
          </a:p>
          <a:p>
            <a:r>
              <a:rPr lang="en-GB" sz="2400" dirty="0" smtClean="0">
                <a:solidFill>
                  <a:srgbClr val="000000"/>
                </a:solidFill>
              </a:rPr>
              <a:t>SUB		-	used like a </a:t>
            </a:r>
            <a:r>
              <a:rPr lang="en-GB" sz="2400" dirty="0" smtClean="0">
                <a:solidFill>
                  <a:srgbClr val="D60093"/>
                </a:solidFill>
              </a:rPr>
              <a:t>procedure</a:t>
            </a:r>
          </a:p>
          <a:p>
            <a:r>
              <a:rPr lang="en-GB" sz="2400" dirty="0" smtClean="0">
                <a:solidFill>
                  <a:srgbClr val="000000"/>
                </a:solidFill>
              </a:rPr>
              <a:t>CALL		-	used in </a:t>
            </a:r>
            <a:r>
              <a:rPr lang="en-GB" sz="2400" dirty="0" smtClean="0">
                <a:solidFill>
                  <a:srgbClr val="D60093"/>
                </a:solidFill>
              </a:rPr>
              <a:t>main program </a:t>
            </a:r>
            <a:r>
              <a:rPr lang="en-GB" sz="2400" dirty="0" smtClean="0">
                <a:solidFill>
                  <a:srgbClr val="000000"/>
                </a:solidFill>
              </a:rPr>
              <a:t>which is </a:t>
            </a:r>
            <a:r>
              <a:rPr lang="en-GB" sz="2400" b="1" dirty="0" smtClean="0">
                <a:solidFill>
                  <a:srgbClr val="000000"/>
                </a:solidFill>
              </a:rPr>
              <a:t>after</a:t>
            </a:r>
          </a:p>
          <a:p>
            <a:r>
              <a:rPr lang="en-GB" sz="2400" dirty="0">
                <a:solidFill>
                  <a:srgbClr val="000000"/>
                </a:solidFill>
              </a:rPr>
              <a:t>	</a:t>
            </a:r>
            <a:r>
              <a:rPr lang="en-GB" sz="2400" dirty="0" smtClean="0">
                <a:solidFill>
                  <a:srgbClr val="000000"/>
                </a:solidFill>
              </a:rPr>
              <a:t>		 subprograms</a:t>
            </a:r>
          </a:p>
          <a:p>
            <a:r>
              <a:rPr lang="en-GB" sz="2400" dirty="0" smtClean="0">
                <a:solidFill>
                  <a:srgbClr val="000000"/>
                </a:solidFill>
              </a:rPr>
              <a:t>Assignment	-	=</a:t>
            </a:r>
            <a:endParaRPr lang="en-GB" sz="2400" dirty="0">
              <a:solidFill>
                <a:srgbClr val="000000"/>
              </a:solidFill>
            </a:endParaRPr>
          </a:p>
        </p:txBody>
      </p:sp>
    </p:spTree>
    <p:extLst>
      <p:ext uri="{BB962C8B-B14F-4D97-AF65-F5344CB8AC3E}">
        <p14:creationId xmlns:p14="http://schemas.microsoft.com/office/powerpoint/2010/main" val="4215456223"/>
      </p:ext>
    </p:extLst>
  </p:cSld>
  <p:clrMapOvr>
    <a:masterClrMapping/>
  </p:clrMapOvr>
  <p:timing>
    <p:tnLst>
      <p:par>
        <p:cTn id="1" dur="indefinite" restart="never" nodeType="tmRoot"/>
      </p:par>
    </p:tn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ln>
            <a:solidFill>
              <a:schemeClr val="tx1"/>
            </a:solidFill>
            <a:miter lim="800000"/>
            <a:headEnd/>
            <a:tailEnd/>
          </a:ln>
        </p:spPr>
        <p:txBody>
          <a:bodyPr/>
          <a:lstStyle/>
          <a:p>
            <a:pPr eaLnBrk="1" hangingPunct="1"/>
            <a:r>
              <a:rPr lang="en-GB" dirty="0" smtClean="0"/>
              <a:t>FreeBASIC</a:t>
            </a:r>
            <a:br>
              <a:rPr lang="en-GB" dirty="0" smtClean="0"/>
            </a:br>
            <a:r>
              <a:rPr lang="en-GB" dirty="0" smtClean="0"/>
              <a:t>DATA TYPES &amp; VARIABLES</a:t>
            </a:r>
          </a:p>
        </p:txBody>
      </p:sp>
      <p:sp>
        <p:nvSpPr>
          <p:cNvPr id="21507" name="Text Box 3"/>
          <p:cNvSpPr txBox="1">
            <a:spLocks noChangeArrowheads="1"/>
          </p:cNvSpPr>
          <p:nvPr/>
        </p:nvSpPr>
        <p:spPr bwMode="auto">
          <a:xfrm>
            <a:off x="468313" y="1916113"/>
            <a:ext cx="8424862"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sz="2400" dirty="0" smtClean="0">
                <a:solidFill>
                  <a:srgbClr val="000000"/>
                </a:solidFill>
              </a:rPr>
              <a:t>The three main </a:t>
            </a:r>
            <a:r>
              <a:rPr lang="en-GB" sz="2400" dirty="0">
                <a:solidFill>
                  <a:srgbClr val="000000"/>
                </a:solidFill>
              </a:rPr>
              <a:t>data types </a:t>
            </a:r>
            <a:r>
              <a:rPr lang="en-GB" sz="2400" dirty="0" smtClean="0">
                <a:solidFill>
                  <a:srgbClr val="000000"/>
                </a:solidFill>
              </a:rPr>
              <a:t> </a:t>
            </a:r>
            <a:r>
              <a:rPr lang="en-GB" sz="2400" dirty="0">
                <a:solidFill>
                  <a:srgbClr val="000000"/>
                </a:solidFill>
              </a:rPr>
              <a:t>used in </a:t>
            </a:r>
            <a:r>
              <a:rPr lang="en-GB" sz="2400" dirty="0" smtClean="0">
                <a:solidFill>
                  <a:srgbClr val="000000"/>
                </a:solidFill>
              </a:rPr>
              <a:t>FreeBASIC are:</a:t>
            </a:r>
            <a:endParaRPr lang="en-GB" sz="2400" dirty="0">
              <a:solidFill>
                <a:srgbClr val="000000"/>
              </a:solidFill>
            </a:endParaRPr>
          </a:p>
          <a:p>
            <a:pPr eaLnBrk="1" fontAlgn="base" hangingPunct="1">
              <a:spcBef>
                <a:spcPct val="50000"/>
              </a:spcBef>
              <a:spcAft>
                <a:spcPct val="0"/>
              </a:spcAft>
            </a:pPr>
            <a:r>
              <a:rPr lang="en-GB" sz="2400" b="1" dirty="0">
                <a:solidFill>
                  <a:srgbClr val="D60093"/>
                </a:solidFill>
              </a:rPr>
              <a:t>INTEGERS</a:t>
            </a:r>
            <a:r>
              <a:rPr lang="en-GB" sz="2400" dirty="0">
                <a:solidFill>
                  <a:srgbClr val="000000"/>
                </a:solidFill>
              </a:rPr>
              <a:t> – numbers that have no decimal or fractional part in them, EG -99, 103576, -10000, 107</a:t>
            </a:r>
          </a:p>
          <a:p>
            <a:pPr eaLnBrk="1" fontAlgn="base" hangingPunct="1">
              <a:spcBef>
                <a:spcPct val="50000"/>
              </a:spcBef>
              <a:spcAft>
                <a:spcPct val="0"/>
              </a:spcAft>
            </a:pPr>
            <a:r>
              <a:rPr lang="en-GB" sz="2400" b="1" dirty="0" smtClean="0">
                <a:solidFill>
                  <a:srgbClr val="D60093"/>
                </a:solidFill>
              </a:rPr>
              <a:t>SINGLE</a:t>
            </a:r>
            <a:r>
              <a:rPr lang="en-GB" sz="2400" dirty="0" smtClean="0">
                <a:solidFill>
                  <a:srgbClr val="000000"/>
                </a:solidFill>
              </a:rPr>
              <a:t> </a:t>
            </a:r>
            <a:r>
              <a:rPr lang="en-GB" sz="2400" dirty="0">
                <a:solidFill>
                  <a:srgbClr val="000000"/>
                </a:solidFill>
              </a:rPr>
              <a:t>– any other type of number, EG 3.7654, 10101.3746, -0.0003, 1.5</a:t>
            </a:r>
          </a:p>
          <a:p>
            <a:pPr eaLnBrk="1" fontAlgn="base" hangingPunct="1">
              <a:spcBef>
                <a:spcPct val="50000"/>
              </a:spcBef>
              <a:spcAft>
                <a:spcPct val="0"/>
              </a:spcAft>
            </a:pPr>
            <a:r>
              <a:rPr lang="en-GB" sz="2400" b="1" dirty="0">
                <a:solidFill>
                  <a:srgbClr val="D60093"/>
                </a:solidFill>
              </a:rPr>
              <a:t>STRINGS</a:t>
            </a:r>
            <a:r>
              <a:rPr lang="en-GB" sz="2400" dirty="0">
                <a:solidFill>
                  <a:srgbClr val="000000"/>
                </a:solidFill>
              </a:rPr>
              <a:t> – any other combination of characters, EG Fred, ABC 123Y, My name is Kim, 1X5sy.</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3560630440"/>
      </p:ext>
    </p:extLst>
  </p:cSld>
  <p:clrMapOvr>
    <a:masterClrMapping/>
  </p:clrMapOvr>
  <p:timing>
    <p:tnLst>
      <p:par>
        <p:cTn id="1" dur="indefinite" restart="never" nodeType="tmRoot"/>
      </p:par>
    </p:tn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ln>
            <a:solidFill>
              <a:schemeClr val="tx1"/>
            </a:solidFill>
            <a:miter lim="800000"/>
            <a:headEnd/>
            <a:tailEnd/>
          </a:ln>
        </p:spPr>
        <p:txBody>
          <a:bodyPr/>
          <a:lstStyle/>
          <a:p>
            <a:pPr eaLnBrk="1" hangingPunct="1"/>
            <a:r>
              <a:rPr lang="en-GB" dirty="0" smtClean="0"/>
              <a:t>VARIABLES</a:t>
            </a:r>
          </a:p>
        </p:txBody>
      </p:sp>
      <p:sp>
        <p:nvSpPr>
          <p:cNvPr id="22531" name="Text Box 3"/>
          <p:cNvSpPr txBox="1">
            <a:spLocks noChangeArrowheads="1"/>
          </p:cNvSpPr>
          <p:nvPr/>
        </p:nvSpPr>
        <p:spPr bwMode="auto">
          <a:xfrm>
            <a:off x="468313" y="1844675"/>
            <a:ext cx="8424862"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sz="2400" b="1" dirty="0">
                <a:solidFill>
                  <a:srgbClr val="D60093"/>
                </a:solidFill>
              </a:rPr>
              <a:t>Variables </a:t>
            </a:r>
            <a:r>
              <a:rPr lang="en-GB" sz="2400" dirty="0">
                <a:solidFill>
                  <a:srgbClr val="000000"/>
                </a:solidFill>
              </a:rPr>
              <a:t>are used in programs so that data can be assigned to them for processing.  This is useful since we can run a program over and over and use different data each time.</a:t>
            </a:r>
          </a:p>
          <a:p>
            <a:pPr eaLnBrk="1" fontAlgn="base" hangingPunct="1">
              <a:spcBef>
                <a:spcPct val="50000"/>
              </a:spcBef>
              <a:spcAft>
                <a:spcPct val="0"/>
              </a:spcAft>
            </a:pPr>
            <a:r>
              <a:rPr lang="en-GB" sz="2400" b="1" dirty="0">
                <a:solidFill>
                  <a:srgbClr val="D60093"/>
                </a:solidFill>
              </a:rPr>
              <a:t>Variables</a:t>
            </a:r>
            <a:r>
              <a:rPr lang="en-GB" sz="2400" dirty="0">
                <a:solidFill>
                  <a:srgbClr val="000000"/>
                </a:solidFill>
              </a:rPr>
              <a:t> </a:t>
            </a:r>
            <a:r>
              <a:rPr lang="en-GB" sz="2400" b="1" dirty="0">
                <a:solidFill>
                  <a:srgbClr val="000000"/>
                </a:solidFill>
              </a:rPr>
              <a:t>must</a:t>
            </a:r>
            <a:r>
              <a:rPr lang="en-GB" sz="2400" dirty="0">
                <a:solidFill>
                  <a:srgbClr val="000000"/>
                </a:solidFill>
              </a:rPr>
              <a:t> be one word with no space.  We can get around this by </a:t>
            </a:r>
            <a:r>
              <a:rPr lang="en-GB" sz="2400" b="1" dirty="0">
                <a:solidFill>
                  <a:srgbClr val="000000"/>
                </a:solidFill>
              </a:rPr>
              <a:t>linking words using the underline symbol</a:t>
            </a:r>
            <a:r>
              <a:rPr lang="en-GB" sz="2400" dirty="0">
                <a:solidFill>
                  <a:srgbClr val="000000"/>
                </a:solidFill>
              </a:rPr>
              <a:t>.  This </a:t>
            </a:r>
            <a:r>
              <a:rPr lang="en-GB" sz="2400" dirty="0" smtClean="0">
                <a:solidFill>
                  <a:srgbClr val="000000"/>
                </a:solidFill>
              </a:rPr>
              <a:t>helps to make </a:t>
            </a:r>
            <a:r>
              <a:rPr lang="en-GB" sz="2400" dirty="0">
                <a:solidFill>
                  <a:srgbClr val="000000"/>
                </a:solidFill>
              </a:rPr>
              <a:t>programs </a:t>
            </a:r>
            <a:r>
              <a:rPr lang="en-GB" sz="2400" b="1" dirty="0">
                <a:solidFill>
                  <a:srgbClr val="D60093"/>
                </a:solidFill>
              </a:rPr>
              <a:t>readable.</a:t>
            </a:r>
            <a:r>
              <a:rPr lang="en-GB" sz="2400" dirty="0">
                <a:solidFill>
                  <a:srgbClr val="000000"/>
                </a:solidFill>
              </a:rPr>
              <a:t>  EG </a:t>
            </a:r>
            <a:r>
              <a:rPr lang="en-GB" sz="2400" dirty="0" err="1">
                <a:solidFill>
                  <a:srgbClr val="000000"/>
                </a:solidFill>
              </a:rPr>
              <a:t>get_data</a:t>
            </a:r>
            <a:r>
              <a:rPr lang="en-GB" sz="2400" dirty="0">
                <a:solidFill>
                  <a:srgbClr val="000000"/>
                </a:solidFill>
              </a:rPr>
              <a:t>, </a:t>
            </a:r>
            <a:r>
              <a:rPr lang="en-GB" sz="2400" dirty="0" err="1">
                <a:solidFill>
                  <a:srgbClr val="000000"/>
                </a:solidFill>
              </a:rPr>
              <a:t>calculate_type</a:t>
            </a:r>
            <a:r>
              <a:rPr lang="en-GB" sz="2400" dirty="0">
                <a:solidFill>
                  <a:srgbClr val="000000"/>
                </a:solidFill>
              </a:rPr>
              <a:t>.</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1963125254"/>
      </p:ext>
    </p:extLst>
  </p:cSld>
  <p:clrMapOvr>
    <a:masterClrMapping/>
  </p:clrMapOvr>
  <p:timing>
    <p:tnLst>
      <p:par>
        <p:cTn id="1" dur="indefinite" restart="never" nodeType="tmRoot"/>
      </p:par>
    </p:tn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ln>
            <a:solidFill>
              <a:schemeClr val="tx1"/>
            </a:solidFill>
            <a:miter lim="800000"/>
            <a:headEnd/>
            <a:tailEnd/>
          </a:ln>
        </p:spPr>
        <p:txBody>
          <a:bodyPr/>
          <a:lstStyle/>
          <a:p>
            <a:pPr eaLnBrk="1" hangingPunct="1"/>
            <a:r>
              <a:rPr lang="en-GB" smtClean="0"/>
              <a:t/>
            </a:r>
            <a:br>
              <a:rPr lang="en-GB" smtClean="0"/>
            </a:br>
            <a:r>
              <a:rPr lang="en-GB" smtClean="0"/>
              <a:t>INTERNAL DOCUMENTATION</a:t>
            </a:r>
          </a:p>
        </p:txBody>
      </p:sp>
      <p:sp>
        <p:nvSpPr>
          <p:cNvPr id="24579" name="Text Box 3"/>
          <p:cNvSpPr txBox="1">
            <a:spLocks noChangeArrowheads="1"/>
          </p:cNvSpPr>
          <p:nvPr/>
        </p:nvSpPr>
        <p:spPr bwMode="auto">
          <a:xfrm>
            <a:off x="395288" y="1773238"/>
            <a:ext cx="8497887"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sz="2400" dirty="0">
                <a:solidFill>
                  <a:srgbClr val="000000"/>
                </a:solidFill>
              </a:rPr>
              <a:t>It is important that you make remarks </a:t>
            </a:r>
            <a:r>
              <a:rPr lang="en-GB" sz="2400" b="1" dirty="0">
                <a:solidFill>
                  <a:srgbClr val="D60093"/>
                </a:solidFill>
              </a:rPr>
              <a:t>(internal </a:t>
            </a:r>
            <a:r>
              <a:rPr lang="en-GB" sz="2400" b="1" dirty="0" smtClean="0">
                <a:solidFill>
                  <a:srgbClr val="D60093"/>
                </a:solidFill>
              </a:rPr>
              <a:t>documentation </a:t>
            </a:r>
            <a:r>
              <a:rPr lang="en-GB" sz="2400" dirty="0" smtClean="0">
                <a:solidFill>
                  <a:srgbClr val="000000"/>
                </a:solidFill>
              </a:rPr>
              <a:t>or</a:t>
            </a:r>
            <a:r>
              <a:rPr lang="en-GB" sz="2400" b="1" dirty="0" smtClean="0">
                <a:solidFill>
                  <a:srgbClr val="D60093"/>
                </a:solidFill>
              </a:rPr>
              <a:t> comment lines),</a:t>
            </a:r>
            <a:r>
              <a:rPr lang="en-GB" sz="2400" dirty="0" smtClean="0">
                <a:solidFill>
                  <a:srgbClr val="000000"/>
                </a:solidFill>
              </a:rPr>
              <a:t> </a:t>
            </a:r>
            <a:r>
              <a:rPr lang="en-GB" sz="2400" dirty="0">
                <a:solidFill>
                  <a:srgbClr val="000000"/>
                </a:solidFill>
              </a:rPr>
              <a:t>throughout your program.  </a:t>
            </a:r>
            <a:r>
              <a:rPr lang="en-GB" sz="2400" dirty="0" smtClean="0">
                <a:solidFill>
                  <a:srgbClr val="000000"/>
                </a:solidFill>
              </a:rPr>
              <a:t>This improves </a:t>
            </a:r>
            <a:r>
              <a:rPr lang="en-GB" sz="2400" b="1" dirty="0" smtClean="0">
                <a:solidFill>
                  <a:srgbClr val="D60093"/>
                </a:solidFill>
              </a:rPr>
              <a:t>readability,</a:t>
            </a:r>
            <a:r>
              <a:rPr lang="en-GB" sz="2400" b="1" dirty="0" smtClean="0">
                <a:solidFill>
                  <a:srgbClr val="000000"/>
                </a:solidFill>
              </a:rPr>
              <a:t> </a:t>
            </a:r>
            <a:r>
              <a:rPr lang="en-GB" sz="2400" dirty="0" smtClean="0">
                <a:solidFill>
                  <a:srgbClr val="000000"/>
                </a:solidFill>
              </a:rPr>
              <a:t>which </a:t>
            </a:r>
            <a:r>
              <a:rPr lang="en-GB" sz="2400" dirty="0">
                <a:solidFill>
                  <a:srgbClr val="000000"/>
                </a:solidFill>
              </a:rPr>
              <a:t>will help if you need to go back and change a program </a:t>
            </a:r>
            <a:r>
              <a:rPr lang="en-GB" sz="2400" b="1" dirty="0">
                <a:solidFill>
                  <a:srgbClr val="D60093"/>
                </a:solidFill>
              </a:rPr>
              <a:t>(maintenance)</a:t>
            </a:r>
            <a:r>
              <a:rPr lang="en-GB" sz="2400" dirty="0">
                <a:solidFill>
                  <a:srgbClr val="000000"/>
                </a:solidFill>
              </a:rPr>
              <a:t> at a later date.</a:t>
            </a:r>
          </a:p>
          <a:p>
            <a:pPr eaLnBrk="1" fontAlgn="base" hangingPunct="1">
              <a:spcBef>
                <a:spcPct val="50000"/>
              </a:spcBef>
              <a:spcAft>
                <a:spcPct val="0"/>
              </a:spcAft>
            </a:pPr>
            <a:r>
              <a:rPr lang="en-GB" sz="2400" dirty="0">
                <a:solidFill>
                  <a:srgbClr val="000000"/>
                </a:solidFill>
              </a:rPr>
              <a:t>In </a:t>
            </a:r>
            <a:r>
              <a:rPr lang="en-GB" sz="2400" b="1" dirty="0" smtClean="0">
                <a:solidFill>
                  <a:srgbClr val="D60093"/>
                </a:solidFill>
              </a:rPr>
              <a:t>FreeBASIC</a:t>
            </a:r>
            <a:r>
              <a:rPr lang="en-GB" sz="2400" dirty="0" smtClean="0">
                <a:solidFill>
                  <a:srgbClr val="000000"/>
                </a:solidFill>
              </a:rPr>
              <a:t> </a:t>
            </a:r>
            <a:r>
              <a:rPr lang="en-GB" sz="2400" b="1" dirty="0" smtClean="0">
                <a:solidFill>
                  <a:srgbClr val="FFFFFF">
                    <a:lumMod val="65000"/>
                  </a:srgbClr>
                </a:solidFill>
              </a:rPr>
              <a:t>lines in grey </a:t>
            </a:r>
            <a:r>
              <a:rPr lang="en-GB" sz="2400" b="1" dirty="0">
                <a:solidFill>
                  <a:srgbClr val="FFFFFF">
                    <a:lumMod val="65000"/>
                  </a:srgbClr>
                </a:solidFill>
              </a:rPr>
              <a:t>beginning with </a:t>
            </a:r>
            <a:r>
              <a:rPr lang="en-GB" sz="2400" b="1" dirty="0" smtClean="0">
                <a:solidFill>
                  <a:srgbClr val="FFFFFF">
                    <a:lumMod val="65000"/>
                  </a:srgbClr>
                </a:solidFill>
              </a:rPr>
              <a:t>‘ </a:t>
            </a:r>
            <a:r>
              <a:rPr lang="en-GB" sz="2400" b="1" dirty="0">
                <a:solidFill>
                  <a:srgbClr val="FFFFFF">
                    <a:lumMod val="65000"/>
                  </a:srgbClr>
                </a:solidFill>
              </a:rPr>
              <a:t>are remark statements (Internal Documentation)</a:t>
            </a:r>
            <a:r>
              <a:rPr lang="en-GB" sz="2400" dirty="0">
                <a:solidFill>
                  <a:srgbClr val="000000"/>
                </a:solidFill>
              </a:rPr>
              <a:t> and tell the computer to do nothing, </a:t>
            </a:r>
            <a:r>
              <a:rPr lang="en-GB" sz="2400" dirty="0" err="1">
                <a:solidFill>
                  <a:srgbClr val="000000"/>
                </a:solidFill>
              </a:rPr>
              <a:t>ie</a:t>
            </a:r>
            <a:r>
              <a:rPr lang="en-GB" sz="2400" dirty="0">
                <a:solidFill>
                  <a:srgbClr val="000000"/>
                </a:solidFill>
              </a:rPr>
              <a:t> the computer ignores any line with </a:t>
            </a:r>
            <a:r>
              <a:rPr lang="en-GB" sz="2400" dirty="0" smtClean="0">
                <a:solidFill>
                  <a:srgbClr val="FFFFFF">
                    <a:lumMod val="65000"/>
                  </a:srgbClr>
                </a:solidFill>
              </a:rPr>
              <a:t>‘</a:t>
            </a:r>
            <a:r>
              <a:rPr lang="en-GB" sz="2400" dirty="0" smtClean="0">
                <a:solidFill>
                  <a:srgbClr val="000000"/>
                </a:solidFill>
              </a:rPr>
              <a:t> </a:t>
            </a:r>
            <a:r>
              <a:rPr lang="en-GB" sz="2400" dirty="0">
                <a:solidFill>
                  <a:srgbClr val="000000"/>
                </a:solidFill>
              </a:rPr>
              <a:t>at the beginning.</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8" name="Action Button: Back or Previous 7">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4274525916"/>
      </p:ext>
    </p:extLst>
  </p:cSld>
  <p:clrMapOvr>
    <a:masterClrMapping/>
  </p:clrMapOvr>
  <p:timing>
    <p:tnLst>
      <p:par>
        <p:cTn id="1" dur="indefinite" restart="never" nodeType="tmRoot"/>
      </p:par>
    </p:tn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81125" y="44624"/>
            <a:ext cx="8229600" cy="1367879"/>
          </a:xfrm>
          <a:ln>
            <a:solidFill>
              <a:schemeClr val="tx1"/>
            </a:solidFill>
            <a:miter lim="800000"/>
            <a:headEnd/>
            <a:tailEnd/>
          </a:ln>
        </p:spPr>
        <p:txBody>
          <a:bodyPr/>
          <a:lstStyle/>
          <a:p>
            <a:pPr eaLnBrk="1" hangingPunct="1"/>
            <a:r>
              <a:rPr lang="en-GB" dirty="0" smtClean="0"/>
              <a:t>FreeBASIC</a:t>
            </a:r>
            <a:br>
              <a:rPr lang="en-GB" dirty="0" smtClean="0"/>
            </a:br>
            <a:r>
              <a:rPr lang="en-GB" dirty="0" smtClean="0"/>
              <a:t>REM STATEMENTS </a:t>
            </a:r>
            <a:br>
              <a:rPr lang="en-GB" dirty="0" smtClean="0"/>
            </a:br>
            <a:r>
              <a:rPr lang="en-GB" dirty="0" smtClean="0"/>
              <a:t>(INTERNAL DOCUMENTATION)</a:t>
            </a:r>
          </a:p>
        </p:txBody>
      </p:sp>
      <p:sp>
        <p:nvSpPr>
          <p:cNvPr id="25603" name="Text Box 3"/>
          <p:cNvSpPr txBox="1">
            <a:spLocks noChangeArrowheads="1"/>
          </p:cNvSpPr>
          <p:nvPr/>
        </p:nvSpPr>
        <p:spPr bwMode="auto">
          <a:xfrm>
            <a:off x="286242" y="1443869"/>
            <a:ext cx="860425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pPr eaLnBrk="1" fontAlgn="base" hangingPunct="1">
              <a:spcBef>
                <a:spcPct val="50000"/>
              </a:spcBef>
              <a:spcAft>
                <a:spcPct val="0"/>
              </a:spcAft>
            </a:pPr>
            <a:r>
              <a:rPr lang="en-GB" sz="2400" b="1" dirty="0">
                <a:solidFill>
                  <a:srgbClr val="000000"/>
                </a:solidFill>
              </a:rPr>
              <a:t>A simple rule at the start of a program is to have the first few lines as </a:t>
            </a:r>
            <a:r>
              <a:rPr lang="en-GB" sz="2400" b="1" dirty="0" smtClean="0">
                <a:solidFill>
                  <a:srgbClr val="000000"/>
                </a:solidFill>
              </a:rPr>
              <a:t>‘ </a:t>
            </a:r>
            <a:r>
              <a:rPr lang="en-GB" sz="2400" dirty="0" smtClean="0">
                <a:solidFill>
                  <a:srgbClr val="FFFFFF">
                    <a:lumMod val="65000"/>
                  </a:srgbClr>
                </a:solidFill>
              </a:rPr>
              <a:t>(which will be coloured grey) </a:t>
            </a:r>
            <a:r>
              <a:rPr lang="en-GB" sz="2400" dirty="0">
                <a:solidFill>
                  <a:srgbClr val="000000"/>
                </a:solidFill>
              </a:rPr>
              <a:t>to give the program name, date it was written and so on.  </a:t>
            </a:r>
            <a:r>
              <a:rPr lang="en-GB" sz="2400" dirty="0" err="1">
                <a:solidFill>
                  <a:srgbClr val="000000"/>
                </a:solidFill>
              </a:rPr>
              <a:t>Eg</a:t>
            </a:r>
            <a:r>
              <a:rPr lang="en-GB" sz="2400" dirty="0">
                <a:solidFill>
                  <a:srgbClr val="000000"/>
                </a:solidFill>
              </a:rPr>
              <a:t>:</a:t>
            </a:r>
          </a:p>
          <a:p>
            <a:pPr eaLnBrk="1" fontAlgn="base" hangingPunct="1">
              <a:spcBef>
                <a:spcPct val="50000"/>
              </a:spcBef>
              <a:spcAft>
                <a:spcPct val="0"/>
              </a:spcAft>
            </a:pPr>
            <a:r>
              <a:rPr lang="en-GB" sz="2000" dirty="0" smtClean="0">
                <a:solidFill>
                  <a:srgbClr val="000000"/>
                </a:solidFill>
              </a:rPr>
              <a:t>‘ </a:t>
            </a:r>
            <a:r>
              <a:rPr lang="en-GB" sz="2000" dirty="0">
                <a:solidFill>
                  <a:srgbClr val="000000"/>
                </a:solidFill>
              </a:rPr>
              <a:t>Adding</a:t>
            </a:r>
          </a:p>
          <a:p>
            <a:pPr eaLnBrk="1" fontAlgn="base" hangingPunct="1">
              <a:spcBef>
                <a:spcPct val="50000"/>
              </a:spcBef>
              <a:spcAft>
                <a:spcPct val="0"/>
              </a:spcAft>
            </a:pPr>
            <a:r>
              <a:rPr lang="en-GB" sz="2000" dirty="0" smtClean="0">
                <a:solidFill>
                  <a:srgbClr val="000000"/>
                </a:solidFill>
              </a:rPr>
              <a:t>‘ </a:t>
            </a:r>
            <a:r>
              <a:rPr lang="en-GB" sz="2000" dirty="0">
                <a:solidFill>
                  <a:srgbClr val="000000"/>
                </a:solidFill>
              </a:rPr>
              <a:t>by Fred </a:t>
            </a:r>
            <a:r>
              <a:rPr lang="en-GB" sz="2000" dirty="0" err="1">
                <a:solidFill>
                  <a:srgbClr val="000000"/>
                </a:solidFill>
              </a:rPr>
              <a:t>Bloggs</a:t>
            </a:r>
            <a:endParaRPr lang="en-GB" sz="2000" dirty="0">
              <a:solidFill>
                <a:srgbClr val="000000"/>
              </a:solidFill>
            </a:endParaRPr>
          </a:p>
          <a:p>
            <a:pPr eaLnBrk="1" fontAlgn="base" hangingPunct="1">
              <a:spcBef>
                <a:spcPct val="50000"/>
              </a:spcBef>
              <a:spcAft>
                <a:spcPct val="0"/>
              </a:spcAft>
            </a:pPr>
            <a:r>
              <a:rPr lang="en-GB" sz="2000" dirty="0" smtClean="0">
                <a:solidFill>
                  <a:srgbClr val="000000"/>
                </a:solidFill>
              </a:rPr>
              <a:t>‘ </a:t>
            </a:r>
            <a:r>
              <a:rPr lang="en-GB" sz="2000" dirty="0">
                <a:solidFill>
                  <a:srgbClr val="000000"/>
                </a:solidFill>
              </a:rPr>
              <a:t>17 January 2007</a:t>
            </a:r>
          </a:p>
          <a:p>
            <a:pPr eaLnBrk="1" fontAlgn="base" hangingPunct="1">
              <a:spcBef>
                <a:spcPct val="50000"/>
              </a:spcBef>
              <a:spcAft>
                <a:spcPct val="0"/>
              </a:spcAft>
            </a:pPr>
            <a:r>
              <a:rPr lang="en-GB" sz="2000" dirty="0" smtClean="0">
                <a:solidFill>
                  <a:srgbClr val="000000"/>
                </a:solidFill>
              </a:rPr>
              <a:t>DIM </a:t>
            </a:r>
            <a:r>
              <a:rPr lang="en-GB" sz="2000" dirty="0" err="1" smtClean="0">
                <a:solidFill>
                  <a:srgbClr val="000000"/>
                </a:solidFill>
              </a:rPr>
              <a:t>first_number</a:t>
            </a:r>
            <a:r>
              <a:rPr lang="en-GB" sz="2000" dirty="0" smtClean="0">
                <a:solidFill>
                  <a:srgbClr val="000000"/>
                </a:solidFill>
              </a:rPr>
              <a:t> as integer</a:t>
            </a:r>
            <a:endParaRPr lang="en-GB" sz="2000" dirty="0">
              <a:solidFill>
                <a:srgbClr val="000000"/>
              </a:solidFill>
            </a:endParaRPr>
          </a:p>
          <a:p>
            <a:pPr eaLnBrk="1" fontAlgn="base" hangingPunct="1">
              <a:spcBef>
                <a:spcPct val="50000"/>
              </a:spcBef>
              <a:spcAft>
                <a:spcPct val="0"/>
              </a:spcAft>
            </a:pPr>
            <a:r>
              <a:rPr lang="en-GB" sz="2000" dirty="0" smtClean="0">
                <a:solidFill>
                  <a:srgbClr val="000000"/>
                </a:solidFill>
              </a:rPr>
              <a:t> </a:t>
            </a:r>
            <a:r>
              <a:rPr lang="en-GB" sz="2000" dirty="0">
                <a:solidFill>
                  <a:srgbClr val="000000"/>
                </a:solidFill>
              </a:rPr>
              <a:t>INPUT “Please enter….</a:t>
            </a:r>
          </a:p>
          <a:p>
            <a:pPr eaLnBrk="1" fontAlgn="base" hangingPunct="1">
              <a:spcBef>
                <a:spcPct val="50000"/>
              </a:spcBef>
              <a:spcAft>
                <a:spcPct val="0"/>
              </a:spcAft>
            </a:pPr>
            <a:r>
              <a:rPr lang="en-GB" sz="2400" dirty="0">
                <a:solidFill>
                  <a:srgbClr val="000000"/>
                </a:solidFill>
              </a:rPr>
              <a:t>In the above program the first </a:t>
            </a:r>
            <a:r>
              <a:rPr lang="en-GB" sz="2400" dirty="0" smtClean="0">
                <a:solidFill>
                  <a:srgbClr val="000000"/>
                </a:solidFill>
              </a:rPr>
              <a:t>three </a:t>
            </a:r>
            <a:r>
              <a:rPr lang="en-GB" sz="2400" dirty="0">
                <a:solidFill>
                  <a:srgbClr val="000000"/>
                </a:solidFill>
              </a:rPr>
              <a:t>lines are all </a:t>
            </a:r>
            <a:r>
              <a:rPr lang="en-GB" sz="2400" dirty="0" smtClean="0">
                <a:solidFill>
                  <a:srgbClr val="000000"/>
                </a:solidFill>
              </a:rPr>
              <a:t>REM statements  </a:t>
            </a:r>
            <a:r>
              <a:rPr lang="en-GB" sz="2400" dirty="0">
                <a:solidFill>
                  <a:srgbClr val="000000"/>
                </a:solidFill>
              </a:rPr>
              <a:t>(internal documentation), </a:t>
            </a:r>
            <a:r>
              <a:rPr lang="en-GB" sz="2400" b="1" dirty="0">
                <a:solidFill>
                  <a:srgbClr val="000000"/>
                </a:solidFill>
              </a:rPr>
              <a:t>the first line to actually do anything would </a:t>
            </a:r>
            <a:r>
              <a:rPr lang="en-GB" sz="2400" b="1" dirty="0" smtClean="0">
                <a:solidFill>
                  <a:srgbClr val="000000"/>
                </a:solidFill>
              </a:rPr>
              <a:t>be the </a:t>
            </a:r>
            <a:r>
              <a:rPr lang="en-GB" sz="2400" b="1" dirty="0">
                <a:solidFill>
                  <a:srgbClr val="000000"/>
                </a:solidFill>
              </a:rPr>
              <a:t>line </a:t>
            </a:r>
            <a:r>
              <a:rPr lang="en-GB" sz="2400" b="1" dirty="0" smtClean="0">
                <a:solidFill>
                  <a:srgbClr val="000000"/>
                </a:solidFill>
              </a:rPr>
              <a:t>beginning DIM…</a:t>
            </a:r>
            <a:endParaRPr lang="en-GB" sz="2000" b="1" dirty="0">
              <a:solidFill>
                <a:srgbClr val="000000"/>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6" name="Action Button: Forward or Next 5">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Back or Previous 6">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2359972283"/>
      </p:ext>
    </p:extLst>
  </p:cSld>
  <p:clrMapOvr>
    <a:masterClrMapping/>
  </p:clrMapOvr>
  <p:timing>
    <p:tnLst>
      <p:par>
        <p:cTn id="1" dur="indefinite" restart="never" nodeType="tmRoot"/>
      </p:par>
    </p:tn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00063" y="214313"/>
            <a:ext cx="8229600" cy="1500187"/>
          </a:xfrm>
          <a:ln>
            <a:solidFill>
              <a:schemeClr val="tx1"/>
            </a:solidFill>
            <a:miter lim="800000"/>
            <a:headEnd/>
            <a:tailEnd/>
          </a:ln>
        </p:spPr>
        <p:txBody>
          <a:bodyPr/>
          <a:lstStyle/>
          <a:p>
            <a:pPr eaLnBrk="1" hangingPunct="1"/>
            <a:r>
              <a:rPr lang="en-GB" sz="2800" dirty="0" smtClean="0">
                <a:solidFill>
                  <a:schemeClr val="tx1"/>
                </a:solidFill>
              </a:rPr>
              <a:t>FreeBASIC</a:t>
            </a:r>
            <a:r>
              <a:rPr lang="en-GB" sz="2800" dirty="0" smtClean="0"/>
              <a:t/>
            </a:r>
            <a:br>
              <a:rPr lang="en-GB" sz="2800" dirty="0" smtClean="0"/>
            </a:br>
            <a:r>
              <a:rPr lang="en-GB" sz="2800" dirty="0" smtClean="0"/>
              <a:t>HOW TO SELECT &amp; PASTE DATA FROM FreeBASIC INTO A WORD DOCUMENT</a:t>
            </a:r>
          </a:p>
        </p:txBody>
      </p:sp>
      <p:sp>
        <p:nvSpPr>
          <p:cNvPr id="30723" name="Text Box 3"/>
          <p:cNvSpPr txBox="1">
            <a:spLocks noChangeArrowheads="1"/>
          </p:cNvSpPr>
          <p:nvPr/>
        </p:nvSpPr>
        <p:spPr bwMode="auto">
          <a:xfrm>
            <a:off x="467744" y="1988840"/>
            <a:ext cx="82804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800">
                <a:solidFill>
                  <a:schemeClr val="tx1"/>
                </a:solidFill>
                <a:latin typeface="Comic Sans MS" pitchFamily="66" charset="0"/>
              </a:defRPr>
            </a:lvl1pPr>
            <a:lvl2pPr marL="742950" indent="-285750" eaLnBrk="0" hangingPunct="0">
              <a:defRPr sz="2800">
                <a:solidFill>
                  <a:schemeClr val="tx1"/>
                </a:solidFill>
                <a:latin typeface="Comic Sans MS" pitchFamily="66" charset="0"/>
              </a:defRPr>
            </a:lvl2pPr>
            <a:lvl3pPr marL="1143000" indent="-228600" eaLnBrk="0" hangingPunct="0">
              <a:defRPr sz="2800">
                <a:solidFill>
                  <a:schemeClr val="tx1"/>
                </a:solidFill>
                <a:latin typeface="Comic Sans MS" pitchFamily="66" charset="0"/>
              </a:defRPr>
            </a:lvl3pPr>
            <a:lvl4pPr marL="1600200" indent="-228600" eaLnBrk="0" hangingPunct="0">
              <a:defRPr sz="2800">
                <a:solidFill>
                  <a:schemeClr val="tx1"/>
                </a:solidFill>
                <a:latin typeface="Comic Sans MS" pitchFamily="66" charset="0"/>
              </a:defRPr>
            </a:lvl4pPr>
            <a:lvl5pPr marL="2057400" indent="-228600" eaLnBrk="0" hangingPunct="0">
              <a:defRPr sz="2800">
                <a:solidFill>
                  <a:schemeClr val="tx1"/>
                </a:solidFill>
                <a:latin typeface="Comic Sans MS" pitchFamily="66" charset="0"/>
              </a:defRPr>
            </a:lvl5pPr>
            <a:lvl6pPr marL="2514600" indent="-228600" eaLnBrk="0" fontAlgn="base" hangingPunct="0">
              <a:spcBef>
                <a:spcPct val="0"/>
              </a:spcBef>
              <a:spcAft>
                <a:spcPct val="0"/>
              </a:spcAft>
              <a:defRPr sz="2800">
                <a:solidFill>
                  <a:schemeClr val="tx1"/>
                </a:solidFill>
                <a:latin typeface="Comic Sans MS" pitchFamily="66" charset="0"/>
              </a:defRPr>
            </a:lvl6pPr>
            <a:lvl7pPr marL="2971800" indent="-228600" eaLnBrk="0" fontAlgn="base" hangingPunct="0">
              <a:spcBef>
                <a:spcPct val="0"/>
              </a:spcBef>
              <a:spcAft>
                <a:spcPct val="0"/>
              </a:spcAft>
              <a:defRPr sz="2800">
                <a:solidFill>
                  <a:schemeClr val="tx1"/>
                </a:solidFill>
                <a:latin typeface="Comic Sans MS" pitchFamily="66" charset="0"/>
              </a:defRPr>
            </a:lvl7pPr>
            <a:lvl8pPr marL="3429000" indent="-228600" eaLnBrk="0" fontAlgn="base" hangingPunct="0">
              <a:spcBef>
                <a:spcPct val="0"/>
              </a:spcBef>
              <a:spcAft>
                <a:spcPct val="0"/>
              </a:spcAft>
              <a:defRPr sz="2800">
                <a:solidFill>
                  <a:schemeClr val="tx1"/>
                </a:solidFill>
                <a:latin typeface="Comic Sans MS" pitchFamily="66" charset="0"/>
              </a:defRPr>
            </a:lvl8pPr>
            <a:lvl9pPr marL="3886200" indent="-228600" eaLnBrk="0" fontAlgn="base" hangingPunct="0">
              <a:spcBef>
                <a:spcPct val="0"/>
              </a:spcBef>
              <a:spcAft>
                <a:spcPct val="0"/>
              </a:spcAft>
              <a:defRPr sz="2800">
                <a:solidFill>
                  <a:schemeClr val="tx1"/>
                </a:solidFill>
                <a:latin typeface="Comic Sans MS" pitchFamily="66" charset="0"/>
              </a:defRPr>
            </a:lvl9pPr>
          </a:lstStyle>
          <a:p>
            <a:r>
              <a:rPr lang="en-GB" sz="2000" dirty="0">
                <a:solidFill>
                  <a:srgbClr val="000000"/>
                </a:solidFill>
              </a:rPr>
              <a:t>To</a:t>
            </a:r>
            <a:r>
              <a:rPr lang="en-GB" sz="2000" b="1" dirty="0">
                <a:solidFill>
                  <a:srgbClr val="000000"/>
                </a:solidFill>
              </a:rPr>
              <a:t> </a:t>
            </a:r>
            <a:r>
              <a:rPr lang="en-GB" sz="2000" b="1" dirty="0">
                <a:solidFill>
                  <a:srgbClr val="D60093"/>
                </a:solidFill>
              </a:rPr>
              <a:t>PRINT</a:t>
            </a:r>
            <a:r>
              <a:rPr lang="en-GB" sz="2000" dirty="0">
                <a:solidFill>
                  <a:srgbClr val="000000"/>
                </a:solidFill>
              </a:rPr>
              <a:t> a </a:t>
            </a:r>
            <a:r>
              <a:rPr lang="en-GB" sz="2000" b="1" dirty="0">
                <a:solidFill>
                  <a:srgbClr val="D60093"/>
                </a:solidFill>
              </a:rPr>
              <a:t>FreeBASIC</a:t>
            </a:r>
            <a:r>
              <a:rPr lang="en-GB" sz="2000" dirty="0">
                <a:solidFill>
                  <a:srgbClr val="000000"/>
                </a:solidFill>
              </a:rPr>
              <a:t> program:</a:t>
            </a:r>
          </a:p>
          <a:p>
            <a:r>
              <a:rPr lang="en-GB" sz="2000" dirty="0">
                <a:solidFill>
                  <a:srgbClr val="000000"/>
                </a:solidFill>
              </a:rPr>
              <a:t>Go to </a:t>
            </a:r>
            <a:r>
              <a:rPr lang="en-GB" sz="2000" b="1" dirty="0">
                <a:solidFill>
                  <a:srgbClr val="D60093"/>
                </a:solidFill>
              </a:rPr>
              <a:t>EDIT, SELECT ALL</a:t>
            </a:r>
            <a:endParaRPr lang="en-GB" sz="2000" dirty="0">
              <a:solidFill>
                <a:srgbClr val="D60093"/>
              </a:solidFill>
            </a:endParaRPr>
          </a:p>
          <a:p>
            <a:r>
              <a:rPr lang="en-GB" sz="2000" b="1" dirty="0">
                <a:solidFill>
                  <a:srgbClr val="D60093"/>
                </a:solidFill>
              </a:rPr>
              <a:t>RIGHT CLICK, COPY</a:t>
            </a:r>
            <a:endParaRPr lang="en-GB" sz="2000" dirty="0">
              <a:solidFill>
                <a:srgbClr val="D60093"/>
              </a:solidFill>
            </a:endParaRPr>
          </a:p>
          <a:p>
            <a:r>
              <a:rPr lang="en-GB" sz="2000" b="1" dirty="0">
                <a:solidFill>
                  <a:srgbClr val="D60093"/>
                </a:solidFill>
              </a:rPr>
              <a:t>OPEN</a:t>
            </a:r>
            <a:r>
              <a:rPr lang="en-GB" sz="2000" dirty="0">
                <a:solidFill>
                  <a:srgbClr val="000000"/>
                </a:solidFill>
              </a:rPr>
              <a:t> a new blank </a:t>
            </a:r>
            <a:r>
              <a:rPr lang="en-GB" sz="2000" b="1" dirty="0">
                <a:solidFill>
                  <a:srgbClr val="D60093"/>
                </a:solidFill>
              </a:rPr>
              <a:t>word processing document</a:t>
            </a:r>
            <a:endParaRPr lang="en-GB" sz="2000" dirty="0">
              <a:solidFill>
                <a:srgbClr val="D60093"/>
              </a:solidFill>
            </a:endParaRPr>
          </a:p>
          <a:p>
            <a:r>
              <a:rPr lang="en-GB" sz="2000" b="1" dirty="0">
                <a:solidFill>
                  <a:srgbClr val="D60093"/>
                </a:solidFill>
              </a:rPr>
              <a:t>RIGHT CLICK, PASTE</a:t>
            </a:r>
            <a:endParaRPr lang="en-GB" sz="2000" dirty="0">
              <a:solidFill>
                <a:srgbClr val="D60093"/>
              </a:solidFill>
            </a:endParaRPr>
          </a:p>
          <a:p>
            <a:r>
              <a:rPr lang="en-GB" sz="2000" dirty="0">
                <a:solidFill>
                  <a:srgbClr val="000000"/>
                </a:solidFill>
              </a:rPr>
              <a:t> </a:t>
            </a:r>
          </a:p>
          <a:p>
            <a:r>
              <a:rPr lang="en-GB" sz="2000" dirty="0">
                <a:solidFill>
                  <a:srgbClr val="000000"/>
                </a:solidFill>
              </a:rPr>
              <a:t>Your </a:t>
            </a:r>
            <a:r>
              <a:rPr lang="en-GB" sz="2000" b="1" dirty="0">
                <a:solidFill>
                  <a:srgbClr val="D60093"/>
                </a:solidFill>
              </a:rPr>
              <a:t>FreeBASIC program structured listing </a:t>
            </a:r>
            <a:r>
              <a:rPr lang="en-GB" sz="2000" dirty="0">
                <a:solidFill>
                  <a:srgbClr val="000000"/>
                </a:solidFill>
              </a:rPr>
              <a:t>is now represented as a word process document and can be </a:t>
            </a:r>
            <a:r>
              <a:rPr lang="en-GB" sz="2000" b="1" dirty="0">
                <a:solidFill>
                  <a:srgbClr val="D60093"/>
                </a:solidFill>
              </a:rPr>
              <a:t>printed and/or saved.</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Forward or Next 6">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Tree>
    <p:extLst>
      <p:ext uri="{BB962C8B-B14F-4D97-AF65-F5344CB8AC3E}">
        <p14:creationId xmlns:p14="http://schemas.microsoft.com/office/powerpoint/2010/main" val="1296702946"/>
      </p:ext>
    </p:extLst>
  </p:cSld>
  <p:clrMapOvr>
    <a:masterClrMapping/>
  </p:clrMapOvr>
  <p:timing>
    <p:tnLst>
      <p:par>
        <p:cTn id="1" dur="indefinite" restart="never" nodeType="tmRoot"/>
      </p:par>
    </p:tnLst>
  </p:timing>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00063" y="214313"/>
            <a:ext cx="8229600" cy="1500187"/>
          </a:xfrm>
          <a:ln>
            <a:solidFill>
              <a:schemeClr val="tx1"/>
            </a:solidFill>
            <a:miter lim="800000"/>
            <a:headEnd/>
            <a:tailEnd/>
          </a:ln>
        </p:spPr>
        <p:txBody>
          <a:bodyPr/>
          <a:lstStyle/>
          <a:p>
            <a:pPr eaLnBrk="1" hangingPunct="1"/>
            <a:r>
              <a:rPr lang="en-GB" sz="2800" dirty="0" smtClean="0">
                <a:solidFill>
                  <a:schemeClr val="tx1"/>
                </a:solidFill>
              </a:rPr>
              <a:t>FreeBASIC</a:t>
            </a:r>
            <a:r>
              <a:rPr lang="en-GB" sz="2800" dirty="0" smtClean="0"/>
              <a:t/>
            </a:r>
            <a:br>
              <a:rPr lang="en-GB" sz="2800" dirty="0" smtClean="0"/>
            </a:br>
            <a:r>
              <a:rPr lang="en-GB" sz="2800" dirty="0" smtClean="0"/>
              <a:t>HOW TO SAVE A </a:t>
            </a:r>
            <a:r>
              <a:rPr lang="en-GB" sz="2800" dirty="0" smtClean="0">
                <a:solidFill>
                  <a:schemeClr val="tx1"/>
                </a:solidFill>
              </a:rPr>
              <a:t>FreeBASIC PROGRAM</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Forward or Next 6">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 name="TextBox 1"/>
          <p:cNvSpPr txBox="1"/>
          <p:nvPr/>
        </p:nvSpPr>
        <p:spPr>
          <a:xfrm>
            <a:off x="618580" y="1988840"/>
            <a:ext cx="8201891" cy="2308324"/>
          </a:xfrm>
          <a:prstGeom prst="rect">
            <a:avLst/>
          </a:prstGeom>
          <a:noFill/>
        </p:spPr>
        <p:txBody>
          <a:bodyPr wrap="square" rtlCol="0">
            <a:spAutoFit/>
          </a:bodyPr>
          <a:lstStyle/>
          <a:p>
            <a:r>
              <a:rPr lang="en-GB" dirty="0">
                <a:solidFill>
                  <a:srgbClr val="000000"/>
                </a:solidFill>
              </a:rPr>
              <a:t>To </a:t>
            </a:r>
            <a:r>
              <a:rPr lang="en-GB" b="1" dirty="0">
                <a:solidFill>
                  <a:srgbClr val="D60093"/>
                </a:solidFill>
              </a:rPr>
              <a:t>SAVE</a:t>
            </a:r>
            <a:r>
              <a:rPr lang="en-GB" dirty="0">
                <a:solidFill>
                  <a:srgbClr val="000000"/>
                </a:solidFill>
              </a:rPr>
              <a:t> a </a:t>
            </a:r>
            <a:r>
              <a:rPr lang="en-GB" b="1" dirty="0">
                <a:solidFill>
                  <a:srgbClr val="D60093"/>
                </a:solidFill>
              </a:rPr>
              <a:t>FreeBASIC</a:t>
            </a:r>
            <a:r>
              <a:rPr lang="en-GB" dirty="0">
                <a:solidFill>
                  <a:srgbClr val="000000"/>
                </a:solidFill>
              </a:rPr>
              <a:t> program:</a:t>
            </a:r>
          </a:p>
          <a:p>
            <a:r>
              <a:rPr lang="en-GB" dirty="0">
                <a:solidFill>
                  <a:srgbClr val="000000"/>
                </a:solidFill>
              </a:rPr>
              <a:t>Go to </a:t>
            </a:r>
            <a:r>
              <a:rPr lang="en-GB" b="1" dirty="0">
                <a:solidFill>
                  <a:srgbClr val="D60093"/>
                </a:solidFill>
              </a:rPr>
              <a:t>FILE, SAVE AS</a:t>
            </a:r>
            <a:endParaRPr lang="en-GB" dirty="0">
              <a:solidFill>
                <a:srgbClr val="D60093"/>
              </a:solidFill>
            </a:endParaRPr>
          </a:p>
          <a:p>
            <a:r>
              <a:rPr lang="en-GB" dirty="0">
                <a:solidFill>
                  <a:srgbClr val="000000"/>
                </a:solidFill>
              </a:rPr>
              <a:t>Select the </a:t>
            </a:r>
            <a:r>
              <a:rPr lang="en-GB" b="1" dirty="0">
                <a:solidFill>
                  <a:srgbClr val="D60093"/>
                </a:solidFill>
              </a:rPr>
              <a:t>PROGRAMS</a:t>
            </a:r>
            <a:r>
              <a:rPr lang="en-GB" dirty="0">
                <a:solidFill>
                  <a:srgbClr val="D60093"/>
                </a:solidFill>
              </a:rPr>
              <a:t> </a:t>
            </a:r>
            <a:r>
              <a:rPr lang="en-GB" dirty="0">
                <a:solidFill>
                  <a:srgbClr val="000000"/>
                </a:solidFill>
              </a:rPr>
              <a:t>folder within your </a:t>
            </a:r>
            <a:r>
              <a:rPr lang="en-GB" b="1" dirty="0">
                <a:solidFill>
                  <a:srgbClr val="D60093"/>
                </a:solidFill>
              </a:rPr>
              <a:t>MY DOCUMENTS folder</a:t>
            </a:r>
            <a:endParaRPr lang="en-GB" dirty="0">
              <a:solidFill>
                <a:srgbClr val="D60093"/>
              </a:solidFill>
            </a:endParaRPr>
          </a:p>
          <a:p>
            <a:r>
              <a:rPr lang="en-GB" dirty="0">
                <a:solidFill>
                  <a:srgbClr val="000000"/>
                </a:solidFill>
              </a:rPr>
              <a:t>Give your program an </a:t>
            </a:r>
            <a:r>
              <a:rPr lang="en-GB" b="1" dirty="0">
                <a:solidFill>
                  <a:srgbClr val="D60093"/>
                </a:solidFill>
              </a:rPr>
              <a:t>appropriate name</a:t>
            </a:r>
            <a:endParaRPr lang="en-GB" dirty="0">
              <a:solidFill>
                <a:srgbClr val="D60093"/>
              </a:solidFill>
            </a:endParaRPr>
          </a:p>
          <a:p>
            <a:r>
              <a:rPr lang="en-GB" dirty="0">
                <a:solidFill>
                  <a:srgbClr val="000000"/>
                </a:solidFill>
              </a:rPr>
              <a:t>Click </a:t>
            </a:r>
            <a:r>
              <a:rPr lang="en-GB" b="1" dirty="0">
                <a:solidFill>
                  <a:srgbClr val="D60093"/>
                </a:solidFill>
              </a:rPr>
              <a:t>SAVE</a:t>
            </a:r>
            <a:endParaRPr lang="en-GB" dirty="0">
              <a:solidFill>
                <a:srgbClr val="D60093"/>
              </a:solidFill>
            </a:endParaRPr>
          </a:p>
          <a:p>
            <a:r>
              <a:rPr lang="en-GB" dirty="0">
                <a:solidFill>
                  <a:srgbClr val="000000"/>
                </a:solidFill>
              </a:rPr>
              <a:t> </a:t>
            </a:r>
          </a:p>
          <a:p>
            <a:r>
              <a:rPr lang="en-GB" dirty="0">
                <a:solidFill>
                  <a:srgbClr val="000000"/>
                </a:solidFill>
              </a:rPr>
              <a:t>Your </a:t>
            </a:r>
            <a:r>
              <a:rPr lang="en-GB" b="1" dirty="0">
                <a:solidFill>
                  <a:srgbClr val="D60093"/>
                </a:solidFill>
              </a:rPr>
              <a:t>FreeBASIC  program</a:t>
            </a:r>
            <a:r>
              <a:rPr lang="en-GB" dirty="0">
                <a:solidFill>
                  <a:srgbClr val="D60093"/>
                </a:solidFill>
              </a:rPr>
              <a:t> </a:t>
            </a:r>
            <a:r>
              <a:rPr lang="en-GB" dirty="0">
                <a:solidFill>
                  <a:srgbClr val="000000"/>
                </a:solidFill>
              </a:rPr>
              <a:t>will now be saved into your </a:t>
            </a:r>
            <a:r>
              <a:rPr lang="en-GB" b="1" dirty="0">
                <a:solidFill>
                  <a:srgbClr val="D60093"/>
                </a:solidFill>
              </a:rPr>
              <a:t>programs folder</a:t>
            </a:r>
            <a:r>
              <a:rPr lang="en-GB" dirty="0">
                <a:solidFill>
                  <a:srgbClr val="D60093"/>
                </a:solidFill>
              </a:rPr>
              <a:t> </a:t>
            </a:r>
            <a:r>
              <a:rPr lang="en-GB" dirty="0">
                <a:solidFill>
                  <a:srgbClr val="000000"/>
                </a:solidFill>
              </a:rPr>
              <a:t>within your </a:t>
            </a:r>
            <a:r>
              <a:rPr lang="en-GB" b="1" dirty="0">
                <a:solidFill>
                  <a:srgbClr val="D60093"/>
                </a:solidFill>
              </a:rPr>
              <a:t>“My Documents” folder.</a:t>
            </a:r>
            <a:endParaRPr lang="en-GB" dirty="0">
              <a:solidFill>
                <a:srgbClr val="D60093"/>
              </a:solidFill>
            </a:endParaRPr>
          </a:p>
        </p:txBody>
      </p:sp>
    </p:spTree>
    <p:extLst>
      <p:ext uri="{BB962C8B-B14F-4D97-AF65-F5344CB8AC3E}">
        <p14:creationId xmlns:p14="http://schemas.microsoft.com/office/powerpoint/2010/main" val="38022218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35088" y="980728"/>
            <a:ext cx="8208912" cy="3693319"/>
          </a:xfrm>
          <a:prstGeom prst="rect">
            <a:avLst/>
          </a:prstGeom>
          <a:noFill/>
        </p:spPr>
        <p:txBody>
          <a:bodyPr wrap="square" rtlCol="0">
            <a:spAutoFit/>
          </a:bodyPr>
          <a:lstStyle/>
          <a:p>
            <a:r>
              <a:rPr lang="en-GB" b="1" dirty="0" smtClean="0">
                <a:solidFill>
                  <a:prstClr val="white"/>
                </a:solidFill>
              </a:rPr>
              <a:t>V</a:t>
            </a:r>
          </a:p>
          <a:p>
            <a:endParaRPr lang="en-GB" b="1" dirty="0">
              <a:solidFill>
                <a:prstClr val="white"/>
              </a:solidFill>
            </a:endParaRPr>
          </a:p>
          <a:p>
            <a:r>
              <a:rPr lang="en-GB" b="1" dirty="0" smtClean="0">
                <a:solidFill>
                  <a:prstClr val="white"/>
                </a:solidFill>
                <a:hlinkClick r:id="rId2" action="ppaction://hlinksldjump"/>
              </a:rPr>
              <a:t>Variables</a:t>
            </a:r>
            <a:endParaRPr lang="en-GB" b="1" dirty="0" smtClean="0">
              <a:solidFill>
                <a:prstClr val="white"/>
              </a:solidFill>
            </a:endParaRPr>
          </a:p>
          <a:p>
            <a:r>
              <a:rPr lang="en-GB" b="1" dirty="0" smtClean="0">
                <a:solidFill>
                  <a:prstClr val="white"/>
                </a:solidFill>
                <a:hlinkClick r:id="rId3" action="ppaction://hlinksldjump"/>
              </a:rPr>
              <a:t>Vector Graphics</a:t>
            </a:r>
            <a:endParaRPr lang="en-GB" b="1" dirty="0" smtClean="0">
              <a:solidFill>
                <a:prstClr val="white"/>
              </a:solidFill>
            </a:endParaRPr>
          </a:p>
          <a:p>
            <a:r>
              <a:rPr lang="en-GB" b="1" dirty="0" smtClean="0">
                <a:solidFill>
                  <a:prstClr val="white"/>
                </a:solidFill>
                <a:hlinkClick r:id="rId4" action="ppaction://hlinksldjump"/>
              </a:rPr>
              <a:t>Vector Graphics (Attributes of Objects)</a:t>
            </a:r>
            <a:endParaRPr lang="en-GB" b="1" dirty="0" smtClean="0">
              <a:solidFill>
                <a:prstClr val="white"/>
              </a:solidFill>
            </a:endParaRPr>
          </a:p>
          <a:p>
            <a:r>
              <a:rPr lang="en-GB" b="1" dirty="0" smtClean="0">
                <a:solidFill>
                  <a:prstClr val="white"/>
                </a:solidFill>
                <a:hlinkClick r:id="rId5" action="ppaction://hlinksldjump"/>
              </a:rPr>
              <a:t>Verification and Validation</a:t>
            </a:r>
            <a:endParaRPr lang="en-GB" b="1" dirty="0" smtClean="0">
              <a:solidFill>
                <a:prstClr val="white"/>
              </a:solidFill>
            </a:endParaRPr>
          </a:p>
          <a:p>
            <a:r>
              <a:rPr lang="en-GB" b="1" dirty="0" smtClean="0">
                <a:solidFill>
                  <a:prstClr val="white"/>
                </a:solidFill>
                <a:hlinkClick r:id="rId6" action="ppaction://hlinksldjump"/>
              </a:rPr>
              <a:t>Video Data</a:t>
            </a:r>
            <a:endParaRPr lang="en-GB" b="1" dirty="0" smtClean="0">
              <a:solidFill>
                <a:prstClr val="white"/>
              </a:solidFill>
            </a:endParaRPr>
          </a:p>
          <a:p>
            <a:r>
              <a:rPr lang="en-GB" b="1" dirty="0" smtClean="0">
                <a:solidFill>
                  <a:prstClr val="white"/>
                </a:solidFill>
                <a:hlinkClick r:id="rId7" action="ppaction://hlinksldjump"/>
              </a:rPr>
              <a:t>Virtual Reality</a:t>
            </a:r>
            <a:endParaRPr lang="en-GB" b="1" dirty="0" smtClean="0">
              <a:solidFill>
                <a:prstClr val="white"/>
              </a:solidFill>
            </a:endParaRPr>
          </a:p>
          <a:p>
            <a:r>
              <a:rPr lang="en-GB" b="1" dirty="0" smtClean="0">
                <a:solidFill>
                  <a:prstClr val="white"/>
                </a:solidFill>
                <a:hlinkClick r:id="rId8" action="ppaction://hlinksldjump"/>
              </a:rPr>
              <a:t>Virus</a:t>
            </a:r>
            <a:endParaRPr lang="en-GB" b="1" dirty="0" smtClean="0">
              <a:solidFill>
                <a:prstClr val="white"/>
              </a:solidFill>
            </a:endParaRPr>
          </a:p>
          <a:p>
            <a:r>
              <a:rPr lang="en-GB" b="1" dirty="0" smtClean="0">
                <a:solidFill>
                  <a:prstClr val="white"/>
                </a:solidFill>
                <a:hlinkClick r:id="rId9" action="ppaction://hlinksldjump"/>
              </a:rPr>
              <a:t>Virus (Anti Virus Software)</a:t>
            </a:r>
            <a:endParaRPr lang="en-GB" b="1" dirty="0" smtClean="0">
              <a:solidFill>
                <a:prstClr val="white"/>
              </a:solidFill>
            </a:endParaRPr>
          </a:p>
          <a:p>
            <a:r>
              <a:rPr lang="en-GB" b="1" dirty="0">
                <a:solidFill>
                  <a:prstClr val="white"/>
                </a:solidFill>
                <a:hlinkClick r:id="rId10" action="ppaction://hlinksldjump"/>
              </a:rPr>
              <a:t>Virus (Spread of)</a:t>
            </a:r>
            <a:endParaRPr lang="en-GB" b="1" dirty="0">
              <a:solidFill>
                <a:prstClr val="white"/>
              </a:solidFill>
            </a:endParaRPr>
          </a:p>
          <a:p>
            <a:r>
              <a:rPr lang="en-GB" b="1" dirty="0" smtClean="0">
                <a:solidFill>
                  <a:prstClr val="white"/>
                </a:solidFill>
                <a:hlinkClick r:id="rId11" action="ppaction://hlinksldjump"/>
              </a:rPr>
              <a:t>Virus Infection (Symptoms)</a:t>
            </a:r>
            <a:endParaRPr lang="en-GB" b="1" dirty="0" smtClean="0">
              <a:solidFill>
                <a:prstClr val="white"/>
              </a:solidFill>
            </a:endParaRPr>
          </a:p>
          <a:p>
            <a:r>
              <a:rPr lang="en-GB" b="1" dirty="0" smtClean="0">
                <a:solidFill>
                  <a:prstClr val="white"/>
                </a:solidFill>
                <a:hlinkClick r:id="rId12" action="ppaction://hlinksldjump"/>
              </a:rPr>
              <a:t>VRML (Virtual Reality Mark up Language)</a:t>
            </a:r>
            <a:endParaRPr lang="en-GB" b="1" dirty="0" smtClean="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13"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388853466"/>
      </p:ext>
    </p:extLst>
  </p:cSld>
  <p:clrMapOvr>
    <a:masterClrMapping/>
  </p:clrMapOvr>
  <p:timing>
    <p:tnLst>
      <p:par>
        <p:cTn id="1" dur="indefinite" restart="never" nodeType="tmRoot"/>
      </p:par>
    </p:tnLst>
  </p:timing>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00063" y="214313"/>
            <a:ext cx="8229600" cy="1500187"/>
          </a:xfrm>
          <a:ln>
            <a:solidFill>
              <a:schemeClr val="tx1"/>
            </a:solidFill>
            <a:miter lim="800000"/>
            <a:headEnd/>
            <a:tailEnd/>
          </a:ln>
        </p:spPr>
        <p:txBody>
          <a:bodyPr/>
          <a:lstStyle/>
          <a:p>
            <a:pPr eaLnBrk="1" hangingPunct="1"/>
            <a:r>
              <a:rPr lang="en-GB" sz="2800" dirty="0" smtClean="0">
                <a:solidFill>
                  <a:schemeClr val="tx1"/>
                </a:solidFill>
              </a:rPr>
              <a:t>FreeBASIC</a:t>
            </a:r>
            <a:r>
              <a:rPr lang="en-GB" sz="2800" dirty="0" smtClean="0"/>
              <a:t/>
            </a:r>
            <a:br>
              <a:rPr lang="en-GB" sz="2800" dirty="0" smtClean="0"/>
            </a:br>
            <a:r>
              <a:rPr lang="en-GB" sz="2800" dirty="0" smtClean="0"/>
              <a:t>HOW TO LOAD AN EXISTING PROGRAM INTO THE </a:t>
            </a:r>
            <a:r>
              <a:rPr lang="en-GB" sz="2800" dirty="0" smtClean="0">
                <a:solidFill>
                  <a:schemeClr val="tx1"/>
                </a:solidFill>
              </a:rPr>
              <a:t>FreeBASIC TEXT EDITOR</a:t>
            </a:r>
          </a:p>
        </p:txBody>
      </p:sp>
      <p:sp>
        <p:nvSpPr>
          <p:cNvPr id="5" name="Action Button: Home 4">
            <a:hlinkClick r:id="rId2" action="ppaction://hlinksldjump" highlightClick="1"/>
          </p:cNvPr>
          <p:cNvSpPr/>
          <p:nvPr/>
        </p:nvSpPr>
        <p:spPr>
          <a:xfrm>
            <a:off x="4067944" y="6237312"/>
            <a:ext cx="540000" cy="540000"/>
          </a:xfrm>
          <a:prstGeom prst="actionButtonHome">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 name="Action Button: Forward or Next 6">
            <a:hlinkClick r:id="" action="ppaction://hlinkshowjump?jump=nextslide" highlightClick="1"/>
          </p:cNvPr>
          <p:cNvSpPr/>
          <p:nvPr/>
        </p:nvSpPr>
        <p:spPr>
          <a:xfrm>
            <a:off x="8460432" y="6071493"/>
            <a:ext cx="540000" cy="540000"/>
          </a:xfrm>
          <a:prstGeom prst="actionButtonForwardNext">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ln>
            <a:solidFill>
              <a:srgbClr val="D600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 name="TextBox 2"/>
          <p:cNvSpPr txBox="1"/>
          <p:nvPr/>
        </p:nvSpPr>
        <p:spPr>
          <a:xfrm>
            <a:off x="467544" y="2204864"/>
            <a:ext cx="8262888" cy="2585323"/>
          </a:xfrm>
          <a:prstGeom prst="rect">
            <a:avLst/>
          </a:prstGeom>
          <a:noFill/>
        </p:spPr>
        <p:txBody>
          <a:bodyPr wrap="square" rtlCol="0">
            <a:spAutoFit/>
          </a:bodyPr>
          <a:lstStyle/>
          <a:p>
            <a:r>
              <a:rPr lang="en-GB" dirty="0">
                <a:solidFill>
                  <a:srgbClr val="000000"/>
                </a:solidFill>
              </a:rPr>
              <a:t>To </a:t>
            </a:r>
            <a:r>
              <a:rPr lang="en-GB" b="1" dirty="0">
                <a:solidFill>
                  <a:srgbClr val="D60093"/>
                </a:solidFill>
              </a:rPr>
              <a:t>LOAD</a:t>
            </a:r>
            <a:r>
              <a:rPr lang="en-GB" dirty="0">
                <a:solidFill>
                  <a:srgbClr val="000000"/>
                </a:solidFill>
              </a:rPr>
              <a:t> an existing program file into </a:t>
            </a:r>
            <a:r>
              <a:rPr lang="en-GB" b="1" dirty="0">
                <a:solidFill>
                  <a:srgbClr val="D60093"/>
                </a:solidFill>
              </a:rPr>
              <a:t>FreeBASIC:</a:t>
            </a:r>
            <a:endParaRPr lang="en-GB" dirty="0">
              <a:solidFill>
                <a:srgbClr val="D60093"/>
              </a:solidFill>
            </a:endParaRPr>
          </a:p>
          <a:p>
            <a:r>
              <a:rPr lang="en-GB" b="1" dirty="0">
                <a:solidFill>
                  <a:srgbClr val="D60093"/>
                </a:solidFill>
              </a:rPr>
              <a:t>LOAD FreeBASIC</a:t>
            </a:r>
            <a:endParaRPr lang="en-GB" dirty="0">
              <a:solidFill>
                <a:srgbClr val="D60093"/>
              </a:solidFill>
            </a:endParaRPr>
          </a:p>
          <a:p>
            <a:r>
              <a:rPr lang="en-GB" b="1" dirty="0">
                <a:solidFill>
                  <a:srgbClr val="D60093"/>
                </a:solidFill>
              </a:rPr>
              <a:t>Go to FILE, OPEN</a:t>
            </a:r>
            <a:endParaRPr lang="en-GB" dirty="0">
              <a:solidFill>
                <a:srgbClr val="D60093"/>
              </a:solidFill>
            </a:endParaRPr>
          </a:p>
          <a:p>
            <a:r>
              <a:rPr lang="en-GB" b="1" dirty="0">
                <a:solidFill>
                  <a:srgbClr val="D60093"/>
                </a:solidFill>
              </a:rPr>
              <a:t>SELECT</a:t>
            </a:r>
            <a:r>
              <a:rPr lang="en-GB" dirty="0">
                <a:solidFill>
                  <a:srgbClr val="000000"/>
                </a:solidFill>
              </a:rPr>
              <a:t> the </a:t>
            </a:r>
            <a:r>
              <a:rPr lang="en-GB" b="1" dirty="0">
                <a:solidFill>
                  <a:srgbClr val="D60093"/>
                </a:solidFill>
              </a:rPr>
              <a:t>PROGRAMS folder</a:t>
            </a:r>
            <a:r>
              <a:rPr lang="en-GB" dirty="0">
                <a:solidFill>
                  <a:srgbClr val="D60093"/>
                </a:solidFill>
              </a:rPr>
              <a:t> </a:t>
            </a:r>
            <a:r>
              <a:rPr lang="en-GB" dirty="0">
                <a:solidFill>
                  <a:srgbClr val="000000"/>
                </a:solidFill>
              </a:rPr>
              <a:t>within your </a:t>
            </a:r>
            <a:r>
              <a:rPr lang="en-GB" b="1" dirty="0">
                <a:solidFill>
                  <a:srgbClr val="D60093"/>
                </a:solidFill>
              </a:rPr>
              <a:t>MY DOCUMENTS folder</a:t>
            </a:r>
            <a:endParaRPr lang="en-GB" dirty="0">
              <a:solidFill>
                <a:srgbClr val="D60093"/>
              </a:solidFill>
            </a:endParaRPr>
          </a:p>
          <a:p>
            <a:r>
              <a:rPr lang="en-GB" b="1" dirty="0">
                <a:solidFill>
                  <a:srgbClr val="D60093"/>
                </a:solidFill>
              </a:rPr>
              <a:t>SELECT</a:t>
            </a:r>
            <a:r>
              <a:rPr lang="en-GB" b="1" dirty="0">
                <a:solidFill>
                  <a:srgbClr val="000000"/>
                </a:solidFill>
              </a:rPr>
              <a:t> </a:t>
            </a:r>
            <a:r>
              <a:rPr lang="en-GB" dirty="0">
                <a:solidFill>
                  <a:srgbClr val="000000"/>
                </a:solidFill>
              </a:rPr>
              <a:t>the program you want to load</a:t>
            </a:r>
          </a:p>
          <a:p>
            <a:r>
              <a:rPr lang="en-GB" b="1" dirty="0">
                <a:solidFill>
                  <a:srgbClr val="D60093"/>
                </a:solidFill>
              </a:rPr>
              <a:t>DOUBLE CLICK </a:t>
            </a:r>
            <a:r>
              <a:rPr lang="en-GB" dirty="0">
                <a:solidFill>
                  <a:srgbClr val="000000"/>
                </a:solidFill>
              </a:rPr>
              <a:t>on the program to load and open.</a:t>
            </a:r>
          </a:p>
          <a:p>
            <a:r>
              <a:rPr lang="en-GB" b="1" dirty="0">
                <a:solidFill>
                  <a:srgbClr val="000000"/>
                </a:solidFill>
              </a:rPr>
              <a:t> </a:t>
            </a:r>
            <a:endParaRPr lang="en-GB" dirty="0">
              <a:solidFill>
                <a:srgbClr val="000000"/>
              </a:solidFill>
            </a:endParaRPr>
          </a:p>
          <a:p>
            <a:r>
              <a:rPr lang="en-GB" dirty="0">
                <a:solidFill>
                  <a:srgbClr val="000000"/>
                </a:solidFill>
              </a:rPr>
              <a:t>Your </a:t>
            </a:r>
            <a:r>
              <a:rPr lang="en-GB" b="1" dirty="0">
                <a:solidFill>
                  <a:srgbClr val="D60093"/>
                </a:solidFill>
              </a:rPr>
              <a:t>FreeBASIC program</a:t>
            </a:r>
            <a:r>
              <a:rPr lang="en-GB" dirty="0">
                <a:solidFill>
                  <a:srgbClr val="D60093"/>
                </a:solidFill>
              </a:rPr>
              <a:t> </a:t>
            </a:r>
            <a:r>
              <a:rPr lang="en-GB" dirty="0">
                <a:solidFill>
                  <a:srgbClr val="000000"/>
                </a:solidFill>
              </a:rPr>
              <a:t>will now be displayed – allowing you to either </a:t>
            </a:r>
            <a:r>
              <a:rPr lang="en-GB" b="1" dirty="0">
                <a:solidFill>
                  <a:srgbClr val="D60093"/>
                </a:solidFill>
              </a:rPr>
              <a:t>edit it or run it.</a:t>
            </a:r>
            <a:endParaRPr lang="en-GB" dirty="0">
              <a:solidFill>
                <a:srgbClr val="D60093"/>
              </a:solidFill>
            </a:endParaRPr>
          </a:p>
        </p:txBody>
      </p:sp>
    </p:spTree>
    <p:extLst>
      <p:ext uri="{BB962C8B-B14F-4D97-AF65-F5344CB8AC3E}">
        <p14:creationId xmlns:p14="http://schemas.microsoft.com/office/powerpoint/2010/main" val="3748319991"/>
      </p:ext>
    </p:extLst>
  </p:cSld>
  <p:clrMapOvr>
    <a:masterClrMapping/>
  </p:clrMapOvr>
  <p:timing>
    <p:tnLst>
      <p:par>
        <p:cTn id="1" dur="indefinite" restart="never" nodeType="tmRoot"/>
      </p:par>
    </p:tnLst>
  </p:timing>
</p:sld>
</file>

<file path=ppt/slides/slide271.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noFill/>
          <a:ln>
            <a:solidFill>
              <a:srgbClr val="7030A0"/>
            </a:solidFill>
          </a:ln>
        </p:spPr>
        <p:txBody>
          <a:bodyPr>
            <a:normAutofit/>
          </a:bodyPr>
          <a:lstStyle/>
          <a:p>
            <a:r>
              <a:rPr lang="en-GB" sz="3200" b="1" dirty="0" smtClean="0">
                <a:solidFill>
                  <a:schemeClr val="accent4">
                    <a:lumMod val="75000"/>
                  </a:schemeClr>
                </a:solidFill>
                <a:effectLst>
                  <a:outerShdw blurRad="38100" dist="38100" dir="2700000" algn="tl">
                    <a:srgbClr val="000000">
                      <a:alpha val="43137"/>
                    </a:srgbClr>
                  </a:outerShdw>
                </a:effectLst>
              </a:rPr>
              <a:t>CONVERGING MULTIMEDIA TECHNOLGIES - Smartphones</a:t>
            </a:r>
            <a:endParaRPr lang="en-GB" sz="3200" b="1" dirty="0">
              <a:solidFill>
                <a:schemeClr val="accent4">
                  <a:lumMod val="75000"/>
                </a:schemeClr>
              </a:solidFill>
              <a:effectLst>
                <a:outerShdw blurRad="38100" dist="38100" dir="2700000" algn="tl">
                  <a:srgbClr val="000000">
                    <a:alpha val="43137"/>
                  </a:srgbClr>
                </a:outerShdw>
              </a:effectLst>
            </a:endParaRPr>
          </a:p>
        </p:txBody>
      </p:sp>
      <p:sp>
        <p:nvSpPr>
          <p:cNvPr id="3" name="TextBox 2"/>
          <p:cNvSpPr txBox="1"/>
          <p:nvPr/>
        </p:nvSpPr>
        <p:spPr>
          <a:xfrm>
            <a:off x="323528" y="1484784"/>
            <a:ext cx="8568952" cy="4616648"/>
          </a:xfrm>
          <a:prstGeom prst="rect">
            <a:avLst/>
          </a:prstGeom>
          <a:noFill/>
        </p:spPr>
        <p:txBody>
          <a:bodyPr wrap="square" rtlCol="0">
            <a:spAutoFit/>
          </a:bodyPr>
          <a:lstStyle/>
          <a:p>
            <a:r>
              <a:rPr lang="en-GB" sz="2100" dirty="0" smtClean="0">
                <a:solidFill>
                  <a:srgbClr val="1F497D"/>
                </a:solidFill>
              </a:rPr>
              <a:t>We use the term </a:t>
            </a:r>
            <a:r>
              <a:rPr lang="en-GB" sz="2100" b="1" dirty="0" smtClean="0">
                <a:solidFill>
                  <a:srgbClr val="7030A0"/>
                </a:solidFill>
              </a:rPr>
              <a:t>“convergence of technology” </a:t>
            </a:r>
            <a:r>
              <a:rPr lang="en-GB" sz="2100" dirty="0" smtClean="0">
                <a:solidFill>
                  <a:srgbClr val="1F497D"/>
                </a:solidFill>
              </a:rPr>
              <a:t>to describe a device which can provide two or more multimedia functions.</a:t>
            </a:r>
          </a:p>
          <a:p>
            <a:endParaRPr lang="en-GB" sz="2100" dirty="0">
              <a:solidFill>
                <a:srgbClr val="1F497D"/>
              </a:solidFill>
            </a:endParaRPr>
          </a:p>
          <a:p>
            <a:r>
              <a:rPr lang="en-GB" sz="2100" b="1" dirty="0" smtClean="0">
                <a:solidFill>
                  <a:srgbClr val="7030A0"/>
                </a:solidFill>
              </a:rPr>
              <a:t>A smartphone is a good example of converging</a:t>
            </a:r>
          </a:p>
          <a:p>
            <a:r>
              <a:rPr lang="en-GB" sz="2100" b="1" dirty="0" smtClean="0">
                <a:solidFill>
                  <a:srgbClr val="7030A0"/>
                </a:solidFill>
              </a:rPr>
              <a:t>technology</a:t>
            </a:r>
            <a:r>
              <a:rPr lang="en-GB" sz="2100" dirty="0" smtClean="0">
                <a:solidFill>
                  <a:srgbClr val="1F497D"/>
                </a:solidFill>
              </a:rPr>
              <a:t> as they:</a:t>
            </a:r>
          </a:p>
          <a:p>
            <a:pPr marL="342900" indent="-342900">
              <a:buFont typeface="Arial" pitchFamily="34" charset="0"/>
              <a:buChar char="•"/>
            </a:pPr>
            <a:r>
              <a:rPr lang="en-GB" sz="2100" dirty="0" smtClean="0">
                <a:solidFill>
                  <a:srgbClr val="1F497D"/>
                </a:solidFill>
              </a:rPr>
              <a:t>Can be used to send and receive voice calls.</a:t>
            </a:r>
          </a:p>
          <a:p>
            <a:pPr marL="342900" indent="-342900">
              <a:buFont typeface="Arial" pitchFamily="34" charset="0"/>
              <a:buChar char="•"/>
            </a:pPr>
            <a:r>
              <a:rPr lang="en-GB" sz="2100" dirty="0" smtClean="0">
                <a:solidFill>
                  <a:srgbClr val="1F497D"/>
                </a:solidFill>
              </a:rPr>
              <a:t>Send and receive text messages.</a:t>
            </a:r>
          </a:p>
          <a:p>
            <a:pPr marL="342900" indent="-342900">
              <a:buFont typeface="Arial" pitchFamily="34" charset="0"/>
              <a:buChar char="•"/>
            </a:pPr>
            <a:r>
              <a:rPr lang="en-GB" sz="2100" dirty="0" smtClean="0">
                <a:solidFill>
                  <a:srgbClr val="1F497D"/>
                </a:solidFill>
              </a:rPr>
              <a:t>Capture pictures and video.</a:t>
            </a:r>
          </a:p>
          <a:p>
            <a:pPr marL="342900" indent="-342900">
              <a:buFont typeface="Arial" pitchFamily="34" charset="0"/>
              <a:buChar char="•"/>
            </a:pPr>
            <a:r>
              <a:rPr lang="en-GB" sz="2100" dirty="0" smtClean="0">
                <a:solidFill>
                  <a:srgbClr val="1F497D"/>
                </a:solidFill>
              </a:rPr>
              <a:t>Access the Internet.</a:t>
            </a:r>
          </a:p>
          <a:p>
            <a:pPr marL="342900" indent="-342900">
              <a:buFont typeface="Arial" pitchFamily="34" charset="0"/>
              <a:buChar char="•"/>
            </a:pPr>
            <a:r>
              <a:rPr lang="en-GB" sz="2100" dirty="0" smtClean="0">
                <a:solidFill>
                  <a:srgbClr val="1F497D"/>
                </a:solidFill>
              </a:rPr>
              <a:t>Play MP3 music and video games.</a:t>
            </a:r>
          </a:p>
          <a:p>
            <a:r>
              <a:rPr lang="en-GB" sz="2100" dirty="0" smtClean="0">
                <a:solidFill>
                  <a:srgbClr val="1F497D"/>
                </a:solidFill>
              </a:rPr>
              <a:t>They also have features we would expect to find on a </a:t>
            </a:r>
            <a:r>
              <a:rPr lang="en-GB" sz="2100" b="1" dirty="0" smtClean="0">
                <a:solidFill>
                  <a:srgbClr val="7030A0"/>
                </a:solidFill>
              </a:rPr>
              <a:t>palmtop computer </a:t>
            </a:r>
            <a:r>
              <a:rPr lang="en-GB" sz="2100" dirty="0" smtClean="0">
                <a:solidFill>
                  <a:srgbClr val="1F497D"/>
                </a:solidFill>
              </a:rPr>
              <a:t>such as simple database, spreadsheet and word processing software; a calculator and a touchscreen.</a:t>
            </a:r>
          </a:p>
          <a:p>
            <a:endParaRPr lang="en-GB" sz="2100" dirty="0">
              <a:solidFill>
                <a:srgbClr val="1F497D"/>
              </a:solidFill>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2492895"/>
            <a:ext cx="1338064" cy="2194425"/>
          </a:xfrm>
          <a:prstGeom prst="rect">
            <a:avLst/>
          </a:prstGeom>
          <a:ln w="25400">
            <a:solidFill>
              <a:schemeClr val="bg2"/>
            </a:solidFill>
          </a:ln>
        </p:spPr>
      </p:pic>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noFill/>
          <a:ln w="9525">
            <a:solidFill>
              <a:srgbClr val="2C6A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Home 8">
            <a:hlinkClick r:id="rId3" action="ppaction://hlinksldjump" highlightClick="1"/>
          </p:cNvPr>
          <p:cNvSpPr/>
          <p:nvPr/>
        </p:nvSpPr>
        <p:spPr>
          <a:xfrm>
            <a:off x="4231052" y="6221089"/>
            <a:ext cx="540000" cy="540000"/>
          </a:xfrm>
          <a:prstGeom prst="actionButtonHome">
            <a:avLst/>
          </a:prstGeom>
          <a:noFill/>
          <a:ln w="9525" cap="flat" cmpd="sng" algn="ctr">
            <a:solidFill>
              <a:srgbClr val="2C6AB6"/>
            </a:solidFill>
            <a:prstDash val="solid"/>
          </a:ln>
          <a:effectLst/>
        </p:spPr>
        <p:txBody>
          <a:bodyPr rtlCol="0" anchor="ctr"/>
          <a:lstStyle/>
          <a:p>
            <a:pPr algn="ctr">
              <a:defRPr/>
            </a:pPr>
            <a:endParaRPr lang="en-GB" kern="0">
              <a:solidFill>
                <a:sysClr val="window" lastClr="FFFFFF"/>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rgbClr val="21518B"/>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751062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72.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797230" cy="1143000"/>
          </a:xfrm>
          <a:noFill/>
          <a:ln>
            <a:solidFill>
              <a:srgbClr val="7030A0"/>
            </a:solidFill>
          </a:ln>
        </p:spPr>
        <p:txBody>
          <a:bodyPr>
            <a:normAutofit/>
          </a:bodyPr>
          <a:lstStyle/>
          <a:p>
            <a:r>
              <a:rPr lang="en-GB" sz="3200" b="1" dirty="0" smtClean="0">
                <a:solidFill>
                  <a:schemeClr val="accent4">
                    <a:lumMod val="75000"/>
                  </a:schemeClr>
                </a:solidFill>
                <a:effectLst>
                  <a:outerShdw blurRad="38100" dist="38100" dir="2700000" algn="tl">
                    <a:srgbClr val="000000">
                      <a:alpha val="43137"/>
                    </a:srgbClr>
                  </a:outerShdw>
                </a:effectLst>
              </a:rPr>
              <a:t>SIMULATION &amp; VIRTUAL REALITY</a:t>
            </a:r>
            <a:endParaRPr lang="en-GB" sz="3200" b="1" dirty="0">
              <a:solidFill>
                <a:schemeClr val="accent4">
                  <a:lumMod val="75000"/>
                </a:schemeClr>
              </a:solidFill>
              <a:effectLst>
                <a:outerShdw blurRad="38100" dist="38100" dir="2700000" algn="tl">
                  <a:srgbClr val="000000">
                    <a:alpha val="43137"/>
                  </a:srgbClr>
                </a:outerShdw>
              </a:effectLst>
            </a:endParaRPr>
          </a:p>
        </p:txBody>
      </p:sp>
      <p:sp>
        <p:nvSpPr>
          <p:cNvPr id="8" name="TextBox 7"/>
          <p:cNvSpPr txBox="1"/>
          <p:nvPr/>
        </p:nvSpPr>
        <p:spPr>
          <a:xfrm>
            <a:off x="647644" y="4316735"/>
            <a:ext cx="7861356" cy="1446550"/>
          </a:xfrm>
          <a:prstGeom prst="rect">
            <a:avLst/>
          </a:prstGeom>
          <a:noFill/>
        </p:spPr>
        <p:txBody>
          <a:bodyPr wrap="square" rtlCol="0">
            <a:spAutoFit/>
          </a:bodyPr>
          <a:lstStyle/>
          <a:p>
            <a:r>
              <a:rPr lang="en-GB" sz="2200" b="1" dirty="0" smtClean="0">
                <a:solidFill>
                  <a:srgbClr val="7030A0"/>
                </a:solidFill>
              </a:rPr>
              <a:t>Virtual reality </a:t>
            </a:r>
            <a:r>
              <a:rPr lang="en-GB" sz="2200" b="1" dirty="0" smtClean="0">
                <a:solidFill>
                  <a:srgbClr val="1F497D"/>
                </a:solidFill>
              </a:rPr>
              <a:t>is where the user is immersed in the computer generated world</a:t>
            </a:r>
            <a:r>
              <a:rPr lang="en-GB" sz="2200" dirty="0" smtClean="0">
                <a:solidFill>
                  <a:srgbClr val="1F497D"/>
                </a:solidFill>
              </a:rPr>
              <a:t> and can interact with it through </a:t>
            </a:r>
            <a:r>
              <a:rPr lang="en-GB" sz="2200" b="1" dirty="0" smtClean="0">
                <a:solidFill>
                  <a:srgbClr val="1F497D"/>
                </a:solidFill>
              </a:rPr>
              <a:t>special headsets, data gloves fitted with sensors, or even whole body suits with multiple sensors.</a:t>
            </a:r>
            <a:endParaRPr lang="en-GB" sz="2200" b="1" dirty="0">
              <a:solidFill>
                <a:srgbClr val="1F497D"/>
              </a:solidFill>
            </a:endParaRPr>
          </a:p>
        </p:txBody>
      </p:sp>
      <p:sp>
        <p:nvSpPr>
          <p:cNvPr id="10" name="TextBox 9"/>
          <p:cNvSpPr txBox="1"/>
          <p:nvPr/>
        </p:nvSpPr>
        <p:spPr>
          <a:xfrm>
            <a:off x="3486096" y="1606971"/>
            <a:ext cx="5472608" cy="2800767"/>
          </a:xfrm>
          <a:prstGeom prst="rect">
            <a:avLst/>
          </a:prstGeom>
          <a:noFill/>
        </p:spPr>
        <p:txBody>
          <a:bodyPr wrap="square" rtlCol="0">
            <a:spAutoFit/>
          </a:bodyPr>
          <a:lstStyle/>
          <a:p>
            <a:r>
              <a:rPr lang="en-GB" sz="2200" b="1" dirty="0" smtClean="0">
                <a:solidFill>
                  <a:srgbClr val="7030A0"/>
                </a:solidFill>
              </a:rPr>
              <a:t>Virtual reality can be used for things such as:</a:t>
            </a:r>
          </a:p>
          <a:p>
            <a:pPr marL="342900" indent="-342900">
              <a:buFont typeface="Arial" pitchFamily="34" charset="0"/>
              <a:buChar char="•"/>
            </a:pPr>
            <a:r>
              <a:rPr lang="en-GB" sz="2200" dirty="0" smtClean="0">
                <a:solidFill>
                  <a:srgbClr val="1F497D"/>
                </a:solidFill>
              </a:rPr>
              <a:t>Training pilots by simulating a plane in flight environment.</a:t>
            </a:r>
          </a:p>
          <a:p>
            <a:pPr marL="342900" indent="-342900">
              <a:buFont typeface="Arial" pitchFamily="34" charset="0"/>
              <a:buChar char="•"/>
            </a:pPr>
            <a:r>
              <a:rPr lang="en-GB" sz="2200" dirty="0" smtClean="0">
                <a:solidFill>
                  <a:srgbClr val="1F497D"/>
                </a:solidFill>
              </a:rPr>
              <a:t>Simulating a fantasy world created by game-maker.</a:t>
            </a:r>
          </a:p>
          <a:p>
            <a:pPr marL="342900" indent="-342900">
              <a:buFont typeface="Arial" pitchFamily="34" charset="0"/>
              <a:buChar char="•"/>
            </a:pPr>
            <a:r>
              <a:rPr lang="en-GB" sz="2200" dirty="0" smtClean="0">
                <a:solidFill>
                  <a:srgbClr val="1F497D"/>
                </a:solidFill>
              </a:rPr>
              <a:t>Simulating scientific experiments.</a:t>
            </a:r>
          </a:p>
          <a:p>
            <a:pPr marL="342900" indent="-342900">
              <a:buFont typeface="Arial" pitchFamily="34" charset="0"/>
              <a:buChar char="•"/>
            </a:pPr>
            <a:endParaRPr lang="en-GB" sz="2200" dirty="0">
              <a:solidFill>
                <a:srgbClr val="1F497D"/>
              </a:solidFill>
            </a:endParaRP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728886"/>
            <a:ext cx="3068326" cy="2556938"/>
          </a:xfrm>
          <a:prstGeom prst="rect">
            <a:avLst/>
          </a:prstGeom>
        </p:spPr>
      </p:pic>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rgbClr val="2C6A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Home 11">
            <a:hlinkClick r:id="rId3" action="ppaction://hlinksldjump" highlightClick="1"/>
          </p:cNvPr>
          <p:cNvSpPr/>
          <p:nvPr/>
        </p:nvSpPr>
        <p:spPr>
          <a:xfrm>
            <a:off x="4231052" y="6221089"/>
            <a:ext cx="540000" cy="540000"/>
          </a:xfrm>
          <a:prstGeom prst="actionButtonHome">
            <a:avLst/>
          </a:prstGeom>
          <a:noFill/>
          <a:ln w="9525" cap="flat" cmpd="sng" algn="ctr">
            <a:solidFill>
              <a:srgbClr val="2C6AB6"/>
            </a:solidFill>
            <a:prstDash val="solid"/>
          </a:ln>
          <a:effectLst/>
        </p:spPr>
        <p:txBody>
          <a:bodyPr rtlCol="0" anchor="ctr"/>
          <a:lstStyle/>
          <a:p>
            <a:pPr algn="ctr">
              <a:defRPr/>
            </a:pPr>
            <a:endParaRPr lang="en-GB" kern="0">
              <a:solidFill>
                <a:sysClr val="window" lastClr="FFFFFF"/>
              </a:solidFill>
            </a:endParaRPr>
          </a:p>
        </p:txBody>
      </p:sp>
      <p:sp>
        <p:nvSpPr>
          <p:cNvPr id="13"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rgbClr val="21518B"/>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46015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73.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797230" cy="1143000"/>
          </a:xfrm>
          <a:noFill/>
          <a:ln>
            <a:solidFill>
              <a:srgbClr val="7030A0"/>
            </a:solidFill>
          </a:ln>
        </p:spPr>
        <p:txBody>
          <a:bodyPr>
            <a:normAutofit/>
          </a:bodyPr>
          <a:lstStyle/>
          <a:p>
            <a:r>
              <a:rPr lang="en-GB" sz="3200" b="1" dirty="0">
                <a:solidFill>
                  <a:srgbClr val="8064A2">
                    <a:lumMod val="75000"/>
                  </a:srgbClr>
                </a:solidFill>
                <a:effectLst>
                  <a:outerShdw blurRad="38100" dist="38100" dir="2700000" algn="tl">
                    <a:srgbClr val="000000">
                      <a:alpha val="43137"/>
                    </a:srgbClr>
                  </a:outerShdw>
                </a:effectLst>
              </a:rPr>
              <a:t>SIMULATION &amp; VIRTUAL REALITY</a:t>
            </a:r>
            <a:endParaRPr lang="en-GB" sz="3200" b="1" dirty="0">
              <a:solidFill>
                <a:schemeClr val="accent4">
                  <a:lumMod val="75000"/>
                </a:schemeClr>
              </a:solidFill>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567259"/>
            <a:ext cx="3241353" cy="2184648"/>
          </a:xfrm>
          <a:prstGeom prst="rect">
            <a:avLst/>
          </a:prstGeom>
        </p:spPr>
      </p:pic>
      <p:sp>
        <p:nvSpPr>
          <p:cNvPr id="7" name="TextBox 6"/>
          <p:cNvSpPr txBox="1"/>
          <p:nvPr/>
        </p:nvSpPr>
        <p:spPr>
          <a:xfrm>
            <a:off x="3707904" y="1428476"/>
            <a:ext cx="5340846" cy="2462213"/>
          </a:xfrm>
          <a:prstGeom prst="rect">
            <a:avLst/>
          </a:prstGeom>
          <a:noFill/>
        </p:spPr>
        <p:txBody>
          <a:bodyPr wrap="square" rtlCol="0">
            <a:spAutoFit/>
          </a:bodyPr>
          <a:lstStyle/>
          <a:p>
            <a:r>
              <a:rPr lang="en-GB" sz="2200" dirty="0" smtClean="0">
                <a:solidFill>
                  <a:srgbClr val="1F497D"/>
                </a:solidFill>
              </a:rPr>
              <a:t>In </a:t>
            </a:r>
            <a:r>
              <a:rPr lang="en-GB" sz="2200" b="1" dirty="0" smtClean="0">
                <a:solidFill>
                  <a:srgbClr val="7030A0"/>
                </a:solidFill>
              </a:rPr>
              <a:t>immersive environments </a:t>
            </a:r>
            <a:r>
              <a:rPr lang="en-GB" sz="2200" dirty="0" smtClean="0">
                <a:solidFill>
                  <a:srgbClr val="1F497D"/>
                </a:solidFill>
              </a:rPr>
              <a:t>a range of </a:t>
            </a:r>
            <a:r>
              <a:rPr lang="en-GB" sz="2200" b="1" dirty="0" smtClean="0">
                <a:solidFill>
                  <a:srgbClr val="7030A0"/>
                </a:solidFill>
              </a:rPr>
              <a:t>sensors</a:t>
            </a:r>
            <a:r>
              <a:rPr lang="en-GB" sz="2200" dirty="0" smtClean="0">
                <a:solidFill>
                  <a:srgbClr val="1F497D"/>
                </a:solidFill>
              </a:rPr>
              <a:t> such as magnetic trackers, optical positioning sensors and ultrasonic tracking systems are used.</a:t>
            </a:r>
          </a:p>
          <a:p>
            <a:r>
              <a:rPr lang="en-GB" sz="2200" b="1" dirty="0" smtClean="0">
                <a:solidFill>
                  <a:srgbClr val="1F497D"/>
                </a:solidFill>
              </a:rPr>
              <a:t>Video output uses 3d technology. </a:t>
            </a:r>
            <a:r>
              <a:rPr lang="en-GB" sz="2200" dirty="0" smtClean="0">
                <a:solidFill>
                  <a:srgbClr val="1F497D"/>
                </a:solidFill>
              </a:rPr>
              <a:t>Whereas </a:t>
            </a:r>
            <a:r>
              <a:rPr lang="en-GB" sz="2200" b="1" dirty="0" smtClean="0">
                <a:solidFill>
                  <a:srgbClr val="1F497D"/>
                </a:solidFill>
              </a:rPr>
              <a:t>audio output is achieved by surround sound.</a:t>
            </a:r>
            <a:endParaRPr lang="en-GB" sz="2200" b="1" dirty="0">
              <a:solidFill>
                <a:srgbClr val="1F497D"/>
              </a:solidFill>
            </a:endParaRPr>
          </a:p>
        </p:txBody>
      </p:sp>
      <p:sp>
        <p:nvSpPr>
          <p:cNvPr id="8" name="TextBox 7"/>
          <p:cNvSpPr txBox="1"/>
          <p:nvPr/>
        </p:nvSpPr>
        <p:spPr>
          <a:xfrm>
            <a:off x="251520" y="4005064"/>
            <a:ext cx="8712968" cy="1107996"/>
          </a:xfrm>
          <a:prstGeom prst="rect">
            <a:avLst/>
          </a:prstGeom>
          <a:noFill/>
        </p:spPr>
        <p:txBody>
          <a:bodyPr wrap="square" rtlCol="0">
            <a:spAutoFit/>
          </a:bodyPr>
          <a:lstStyle/>
          <a:p>
            <a:r>
              <a:rPr lang="en-GB" sz="2200" b="1" dirty="0" smtClean="0">
                <a:solidFill>
                  <a:srgbClr val="1F497D"/>
                </a:solidFill>
              </a:rPr>
              <a:t>Very powerful </a:t>
            </a:r>
            <a:r>
              <a:rPr lang="en-GB" sz="2200" b="1" dirty="0" smtClean="0">
                <a:solidFill>
                  <a:srgbClr val="7030A0"/>
                </a:solidFill>
              </a:rPr>
              <a:t>graphics cards </a:t>
            </a:r>
            <a:r>
              <a:rPr lang="en-GB" sz="2200" b="1" dirty="0" smtClean="0">
                <a:solidFill>
                  <a:srgbClr val="1F497D"/>
                </a:solidFill>
              </a:rPr>
              <a:t>are needed in the computer system to ensure that images quality images are output at high speed.</a:t>
            </a:r>
            <a:endParaRPr lang="en-GB" sz="2200" b="1" dirty="0">
              <a:solidFill>
                <a:srgbClr val="1F497D"/>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4899025"/>
            <a:ext cx="3124200" cy="1466850"/>
          </a:xfrm>
          <a:prstGeom prst="rect">
            <a:avLst/>
          </a:prstGeom>
          <a:ln w="25400">
            <a:solidFill>
              <a:schemeClr val="accent1"/>
            </a:solidFill>
          </a:ln>
        </p:spPr>
      </p:pic>
      <p:sp>
        <p:nvSpPr>
          <p:cNvPr id="11" name="Action Button: Forward or Next 10">
            <a:hlinkClick r:id="" action="ppaction://hlinkshowjump?jump=nextslide" highlightClick="1"/>
          </p:cNvPr>
          <p:cNvSpPr/>
          <p:nvPr/>
        </p:nvSpPr>
        <p:spPr>
          <a:xfrm>
            <a:off x="8508682" y="6093296"/>
            <a:ext cx="540000" cy="540000"/>
          </a:xfrm>
          <a:prstGeom prst="actionButtonForwardNext">
            <a:avLst/>
          </a:prstGeom>
          <a:noFill/>
          <a:ln w="9525">
            <a:solidFill>
              <a:srgbClr val="2C6A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Home 11">
            <a:hlinkClick r:id="rId4" action="ppaction://hlinksldjump" highlightClick="1"/>
          </p:cNvPr>
          <p:cNvSpPr/>
          <p:nvPr/>
        </p:nvSpPr>
        <p:spPr>
          <a:xfrm>
            <a:off x="4231052" y="6221089"/>
            <a:ext cx="540000" cy="540000"/>
          </a:xfrm>
          <a:prstGeom prst="actionButtonHome">
            <a:avLst/>
          </a:prstGeom>
          <a:noFill/>
          <a:ln w="9525" cap="flat" cmpd="sng" algn="ctr">
            <a:solidFill>
              <a:srgbClr val="2C6AB6"/>
            </a:solidFill>
            <a:prstDash val="solid"/>
          </a:ln>
          <a:effectLst/>
        </p:spPr>
        <p:txBody>
          <a:bodyPr rtlCol="0" anchor="ctr"/>
          <a:lstStyle/>
          <a:p>
            <a:pPr algn="ctr">
              <a:defRPr/>
            </a:pPr>
            <a:endParaRPr lang="en-GB" kern="0">
              <a:solidFill>
                <a:sysClr val="window" lastClr="FFFFFF"/>
              </a:solidFill>
            </a:endParaRPr>
          </a:p>
        </p:txBody>
      </p:sp>
      <p:sp>
        <p:nvSpPr>
          <p:cNvPr id="10"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rgbClr val="21518B"/>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236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74.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797230" cy="1143000"/>
          </a:xfrm>
          <a:noFill/>
          <a:ln>
            <a:solidFill>
              <a:srgbClr val="7030A0"/>
            </a:solidFill>
          </a:ln>
        </p:spPr>
        <p:txBody>
          <a:bodyPr>
            <a:normAutofit/>
          </a:bodyPr>
          <a:lstStyle/>
          <a:p>
            <a:r>
              <a:rPr lang="en-GB" sz="3200" b="1" dirty="0">
                <a:solidFill>
                  <a:srgbClr val="8064A2">
                    <a:lumMod val="75000"/>
                  </a:srgbClr>
                </a:solidFill>
                <a:effectLst>
                  <a:outerShdw blurRad="38100" dist="38100" dir="2700000" algn="tl">
                    <a:srgbClr val="000000">
                      <a:alpha val="43137"/>
                    </a:srgbClr>
                  </a:outerShdw>
                </a:effectLst>
              </a:rPr>
              <a:t>SIMULATION &amp; VIRTUAL REALITY</a:t>
            </a:r>
            <a:endParaRPr lang="en-GB" sz="3200" b="1" dirty="0">
              <a:solidFill>
                <a:schemeClr val="accent4">
                  <a:lumMod val="75000"/>
                </a:schemeClr>
              </a:solidFill>
              <a:effectLst>
                <a:outerShdw blurRad="38100" dist="38100" dir="2700000" algn="tl">
                  <a:srgbClr val="000000">
                    <a:alpha val="43137"/>
                  </a:srgbClr>
                </a:outerShdw>
              </a:effectLst>
            </a:endParaRPr>
          </a:p>
        </p:txBody>
      </p:sp>
      <p:sp>
        <p:nvSpPr>
          <p:cNvPr id="10" name="TextBox 9"/>
          <p:cNvSpPr txBox="1"/>
          <p:nvPr/>
        </p:nvSpPr>
        <p:spPr>
          <a:xfrm>
            <a:off x="323528" y="1484784"/>
            <a:ext cx="8455347" cy="769441"/>
          </a:xfrm>
          <a:prstGeom prst="rect">
            <a:avLst/>
          </a:prstGeom>
          <a:noFill/>
        </p:spPr>
        <p:txBody>
          <a:bodyPr wrap="square" rtlCol="0">
            <a:spAutoFit/>
          </a:bodyPr>
          <a:lstStyle/>
          <a:p>
            <a:r>
              <a:rPr lang="en-GB" sz="2200" dirty="0" smtClean="0">
                <a:solidFill>
                  <a:srgbClr val="1F497D"/>
                </a:solidFill>
              </a:rPr>
              <a:t>The graphics below illustrate just some ways in which </a:t>
            </a:r>
            <a:r>
              <a:rPr lang="en-GB" sz="2200" b="1" dirty="0" smtClean="0">
                <a:solidFill>
                  <a:srgbClr val="7030A0"/>
                </a:solidFill>
              </a:rPr>
              <a:t>virtual reality</a:t>
            </a:r>
            <a:r>
              <a:rPr lang="en-GB" sz="2200" dirty="0" smtClean="0">
                <a:solidFill>
                  <a:srgbClr val="1F497D"/>
                </a:solidFill>
              </a:rPr>
              <a:t> can be used.</a:t>
            </a:r>
            <a:endParaRPr lang="en-GB" sz="2200" dirty="0">
              <a:solidFill>
                <a:srgbClr val="1F497D"/>
              </a:solidFill>
            </a:endParaRP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777" y="2420888"/>
            <a:ext cx="2857500" cy="1600200"/>
          </a:xfrm>
          <a:prstGeom prst="rect">
            <a:avLst/>
          </a:prstGeom>
          <a:ln w="25400">
            <a:solidFill>
              <a:schemeClr val="bg2"/>
            </a:solidFill>
          </a:ln>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0112" y="2276872"/>
            <a:ext cx="2785120" cy="1744216"/>
          </a:xfrm>
          <a:prstGeom prst="rect">
            <a:avLst/>
          </a:prstGeom>
          <a:ln w="25400">
            <a:solidFill>
              <a:schemeClr val="bg2"/>
            </a:solidFill>
          </a:ln>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5277" y="4149080"/>
            <a:ext cx="2533650" cy="1809750"/>
          </a:xfrm>
          <a:prstGeom prst="rect">
            <a:avLst/>
          </a:prstGeom>
          <a:ln w="25400">
            <a:solidFill>
              <a:schemeClr val="bg2"/>
            </a:solidFill>
          </a:ln>
        </p:spPr>
      </p:pic>
      <p:sp>
        <p:nvSpPr>
          <p:cNvPr id="14" name="TextBox 13"/>
          <p:cNvSpPr txBox="1"/>
          <p:nvPr/>
        </p:nvSpPr>
        <p:spPr>
          <a:xfrm>
            <a:off x="3347864" y="2564904"/>
            <a:ext cx="1944216" cy="646331"/>
          </a:xfrm>
          <a:prstGeom prst="rect">
            <a:avLst/>
          </a:prstGeom>
          <a:noFill/>
        </p:spPr>
        <p:txBody>
          <a:bodyPr wrap="square" rtlCol="0">
            <a:spAutoFit/>
          </a:bodyPr>
          <a:lstStyle/>
          <a:p>
            <a:r>
              <a:rPr lang="en-GB" dirty="0" smtClean="0">
                <a:solidFill>
                  <a:srgbClr val="1F497D"/>
                </a:solidFill>
              </a:rPr>
              <a:t>Interactive Computer </a:t>
            </a:r>
            <a:r>
              <a:rPr lang="en-GB" dirty="0">
                <a:solidFill>
                  <a:srgbClr val="1F497D"/>
                </a:solidFill>
              </a:rPr>
              <a:t>G</a:t>
            </a:r>
            <a:r>
              <a:rPr lang="en-GB" dirty="0" smtClean="0">
                <a:solidFill>
                  <a:srgbClr val="1F497D"/>
                </a:solidFill>
              </a:rPr>
              <a:t>ame</a:t>
            </a:r>
            <a:endParaRPr lang="en-GB" dirty="0">
              <a:solidFill>
                <a:srgbClr val="1F497D"/>
              </a:solidFill>
            </a:endParaRPr>
          </a:p>
        </p:txBody>
      </p:sp>
      <p:cxnSp>
        <p:nvCxnSpPr>
          <p:cNvPr id="16" name="Straight Arrow Connector 15"/>
          <p:cNvCxnSpPr/>
          <p:nvPr/>
        </p:nvCxnSpPr>
        <p:spPr>
          <a:xfrm flipH="1">
            <a:off x="2987824" y="2996952"/>
            <a:ext cx="432048" cy="648072"/>
          </a:xfrm>
          <a:prstGeom prst="straightConnector1">
            <a:avLst/>
          </a:prstGeom>
          <a:ln w="38100">
            <a:solidFill>
              <a:schemeClr val="bg2"/>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81000" y="4509120"/>
            <a:ext cx="2462808" cy="646331"/>
          </a:xfrm>
          <a:prstGeom prst="rect">
            <a:avLst/>
          </a:prstGeom>
          <a:noFill/>
        </p:spPr>
        <p:txBody>
          <a:bodyPr wrap="square" rtlCol="0">
            <a:spAutoFit/>
          </a:bodyPr>
          <a:lstStyle/>
          <a:p>
            <a:r>
              <a:rPr lang="en-GB" dirty="0" smtClean="0">
                <a:solidFill>
                  <a:srgbClr val="1F497D"/>
                </a:solidFill>
              </a:rPr>
              <a:t>Virtual Reality Room for training purposes</a:t>
            </a:r>
            <a:endParaRPr lang="en-GB" dirty="0">
              <a:solidFill>
                <a:srgbClr val="1F497D"/>
              </a:solidFill>
            </a:endParaRPr>
          </a:p>
        </p:txBody>
      </p:sp>
      <p:cxnSp>
        <p:nvCxnSpPr>
          <p:cNvPr id="19" name="Straight Arrow Connector 18"/>
          <p:cNvCxnSpPr/>
          <p:nvPr/>
        </p:nvCxnSpPr>
        <p:spPr>
          <a:xfrm>
            <a:off x="2699792" y="4693786"/>
            <a:ext cx="864096" cy="360169"/>
          </a:xfrm>
          <a:prstGeom prst="straightConnector1">
            <a:avLst/>
          </a:prstGeom>
          <a:ln w="38100">
            <a:solidFill>
              <a:schemeClr val="bg2"/>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372200" y="4509120"/>
            <a:ext cx="2232248" cy="646331"/>
          </a:xfrm>
          <a:prstGeom prst="rect">
            <a:avLst/>
          </a:prstGeom>
          <a:noFill/>
        </p:spPr>
        <p:txBody>
          <a:bodyPr wrap="square" rtlCol="0">
            <a:spAutoFit/>
          </a:bodyPr>
          <a:lstStyle/>
          <a:p>
            <a:r>
              <a:rPr lang="en-GB" dirty="0" err="1" smtClean="0">
                <a:solidFill>
                  <a:srgbClr val="1F497D"/>
                </a:solidFill>
              </a:rPr>
              <a:t>Holodeck</a:t>
            </a:r>
            <a:r>
              <a:rPr lang="en-GB" dirty="0" smtClean="0">
                <a:solidFill>
                  <a:srgbClr val="1F497D"/>
                </a:solidFill>
              </a:rPr>
              <a:t> from Star Trek</a:t>
            </a:r>
            <a:endParaRPr lang="en-GB" dirty="0">
              <a:solidFill>
                <a:srgbClr val="1F497D"/>
              </a:solidFill>
            </a:endParaRPr>
          </a:p>
        </p:txBody>
      </p:sp>
      <p:cxnSp>
        <p:nvCxnSpPr>
          <p:cNvPr id="22" name="Straight Arrow Connector 21"/>
          <p:cNvCxnSpPr/>
          <p:nvPr/>
        </p:nvCxnSpPr>
        <p:spPr>
          <a:xfrm flipV="1">
            <a:off x="6972672" y="3789040"/>
            <a:ext cx="47600" cy="720080"/>
          </a:xfrm>
          <a:prstGeom prst="straightConnector1">
            <a:avLst/>
          </a:prstGeom>
          <a:ln w="38100">
            <a:solidFill>
              <a:schemeClr val="bg2"/>
            </a:solidFill>
            <a:tailEnd type="arrow"/>
          </a:ln>
        </p:spPr>
        <p:style>
          <a:lnRef idx="1">
            <a:schemeClr val="accent1"/>
          </a:lnRef>
          <a:fillRef idx="0">
            <a:schemeClr val="accent1"/>
          </a:fillRef>
          <a:effectRef idx="0">
            <a:schemeClr val="accent1"/>
          </a:effectRef>
          <a:fontRef idx="minor">
            <a:schemeClr val="tx1"/>
          </a:fontRef>
        </p:style>
      </p:cxnSp>
      <p:sp>
        <p:nvSpPr>
          <p:cNvPr id="15" name="Action Button: Home 14">
            <a:hlinkClick r:id="rId5" action="ppaction://hlinksldjump" highlightClick="1"/>
          </p:cNvPr>
          <p:cNvSpPr/>
          <p:nvPr/>
        </p:nvSpPr>
        <p:spPr>
          <a:xfrm>
            <a:off x="4231052" y="6221089"/>
            <a:ext cx="540000" cy="540000"/>
          </a:xfrm>
          <a:prstGeom prst="actionButtonHome">
            <a:avLst/>
          </a:prstGeom>
          <a:noFill/>
          <a:ln w="9525" cap="flat" cmpd="sng" algn="ctr">
            <a:solidFill>
              <a:srgbClr val="2C6AB6"/>
            </a:solidFill>
            <a:prstDash val="solid"/>
          </a:ln>
          <a:effectLst/>
        </p:spPr>
        <p:txBody>
          <a:bodyPr rtlCol="0" anchor="ctr"/>
          <a:lstStyle/>
          <a:p>
            <a:pPr algn="ctr">
              <a:defRPr/>
            </a:pPr>
            <a:endParaRPr lang="en-GB" kern="0">
              <a:solidFill>
                <a:sysClr val="window" lastClr="FFFFFF"/>
              </a:solidFill>
            </a:endParaRPr>
          </a:p>
        </p:txBody>
      </p:sp>
      <p:sp>
        <p:nvSpPr>
          <p:cNvPr id="18" name="Action Button: Forward or Next 17">
            <a:hlinkClick r:id="" action="ppaction://hlinkshowjump?jump=nextslide" highlightClick="1"/>
          </p:cNvPr>
          <p:cNvSpPr/>
          <p:nvPr/>
        </p:nvSpPr>
        <p:spPr>
          <a:xfrm>
            <a:off x="8508682" y="6093296"/>
            <a:ext cx="540000" cy="540000"/>
          </a:xfrm>
          <a:prstGeom prst="actionButtonForwardNext">
            <a:avLst/>
          </a:prstGeom>
          <a:noFill/>
          <a:ln w="9525">
            <a:solidFill>
              <a:srgbClr val="2C6A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rgbClr val="21518B"/>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580521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75.xml><?xml version="1.0" encoding="utf-8"?>
<p:sld xmlns:a="http://schemas.openxmlformats.org/drawingml/2006/main" xmlns:r="http://schemas.openxmlformats.org/officeDocument/2006/relationships" xmlns:p="http://schemas.openxmlformats.org/presentationml/2006/main">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671371" cy="1143000"/>
          </a:xfrm>
          <a:ln>
            <a:solidFill>
              <a:schemeClr val="bg2"/>
            </a:solidFill>
          </a:ln>
        </p:spPr>
        <p:txBody>
          <a:bodyPr>
            <a:normAutofit fontScale="90000"/>
          </a:bodyPr>
          <a:lstStyle/>
          <a:p>
            <a:r>
              <a:rPr lang="en-GB" sz="3200" b="1" dirty="0" smtClean="0">
                <a:effectLst>
                  <a:outerShdw blurRad="38100" dist="38100" dir="2700000" algn="tl">
                    <a:srgbClr val="000000">
                      <a:alpha val="43137"/>
                    </a:srgbClr>
                  </a:outerShdw>
                </a:effectLst>
              </a:rPr>
              <a:t>SYNTHESISED SOUND DATA</a:t>
            </a:r>
            <a:br>
              <a:rPr lang="en-GB" sz="3200" b="1" dirty="0" smtClean="0">
                <a:effectLst>
                  <a:outerShdw blurRad="38100" dist="38100" dir="2700000" algn="tl">
                    <a:srgbClr val="000000">
                      <a:alpha val="43137"/>
                    </a:srgbClr>
                  </a:outerShdw>
                </a:effectLst>
              </a:rPr>
            </a:br>
            <a:r>
              <a:rPr lang="en-GB" sz="2700" b="1" dirty="0" smtClean="0">
                <a:effectLst>
                  <a:outerShdw blurRad="38100" dist="38100" dir="2700000" algn="tl">
                    <a:srgbClr val="000000">
                      <a:alpha val="43137"/>
                    </a:srgbClr>
                  </a:outerShdw>
                </a:effectLst>
              </a:rPr>
              <a:t>Common Attributes of Notes Stored As MIDI Data</a:t>
            </a:r>
            <a:endParaRPr lang="en-GB" sz="2700" b="1" dirty="0">
              <a:effectLst>
                <a:outerShdw blurRad="38100" dist="38100" dir="2700000" algn="tl">
                  <a:srgbClr val="000000">
                    <a:alpha val="43137"/>
                  </a:srgbClr>
                </a:outerShdw>
              </a:effectLst>
            </a:endParaRPr>
          </a:p>
        </p:txBody>
      </p:sp>
      <p:sp>
        <p:nvSpPr>
          <p:cNvPr id="9" name="TextBox 8"/>
          <p:cNvSpPr txBox="1"/>
          <p:nvPr/>
        </p:nvSpPr>
        <p:spPr>
          <a:xfrm>
            <a:off x="650874" y="1628800"/>
            <a:ext cx="8313613" cy="1107996"/>
          </a:xfrm>
          <a:prstGeom prst="rect">
            <a:avLst/>
          </a:prstGeom>
          <a:noFill/>
        </p:spPr>
        <p:txBody>
          <a:bodyPr wrap="square" rtlCol="0">
            <a:spAutoFit/>
          </a:bodyPr>
          <a:lstStyle/>
          <a:p>
            <a:r>
              <a:rPr lang="en-GB" sz="2200" dirty="0" smtClean="0">
                <a:solidFill>
                  <a:srgbClr val="1F497D"/>
                </a:solidFill>
              </a:rPr>
              <a:t>A </a:t>
            </a:r>
            <a:r>
              <a:rPr lang="en-GB" sz="2200" b="1" dirty="0" smtClean="0">
                <a:solidFill>
                  <a:prstClr val="white"/>
                </a:solidFill>
              </a:rPr>
              <a:t>MIDI file </a:t>
            </a:r>
            <a:r>
              <a:rPr lang="en-GB" sz="2200" dirty="0" smtClean="0">
                <a:solidFill>
                  <a:srgbClr val="1F497D"/>
                </a:solidFill>
              </a:rPr>
              <a:t>holds data on the </a:t>
            </a:r>
            <a:r>
              <a:rPr lang="en-GB" sz="2200" b="1" dirty="0" smtClean="0">
                <a:solidFill>
                  <a:srgbClr val="1F497D"/>
                </a:solidFill>
              </a:rPr>
              <a:t>properties or attributes of the sound, as detailed below:</a:t>
            </a:r>
          </a:p>
          <a:p>
            <a:endParaRPr lang="en-GB" sz="2200" dirty="0">
              <a:solidFill>
                <a:srgbClr val="1F497D"/>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3639770801"/>
              </p:ext>
            </p:extLst>
          </p:nvPr>
        </p:nvGraphicFramePr>
        <p:xfrm>
          <a:off x="1763688" y="2420888"/>
          <a:ext cx="5411470" cy="1645920"/>
        </p:xfrm>
        <a:graphic>
          <a:graphicData uri="http://schemas.openxmlformats.org/drawingml/2006/table">
            <a:tbl>
              <a:tblPr firstRow="1" firstCol="1" bandRow="1">
                <a:tableStyleId>{5C22544A-7EE6-4342-B048-85BDC9FD1C3A}</a:tableStyleId>
              </a:tblPr>
              <a:tblGrid>
                <a:gridCol w="1508760"/>
                <a:gridCol w="3902710"/>
              </a:tblGrid>
              <a:tr h="0">
                <a:tc>
                  <a:txBody>
                    <a:bodyPr/>
                    <a:lstStyle/>
                    <a:p>
                      <a:pPr>
                        <a:spcAft>
                          <a:spcPts val="0"/>
                        </a:spcAft>
                      </a:pPr>
                      <a:r>
                        <a:rPr lang="en-GB" sz="1200" dirty="0">
                          <a:effectLst/>
                        </a:rPr>
                        <a:t>ATTRIBUTE</a:t>
                      </a:r>
                      <a:endParaRPr lang="en-GB" sz="1200" dirty="0">
                        <a:effectLst/>
                        <a:latin typeface="Comic Sans MS"/>
                        <a:ea typeface="Times New Roman"/>
                        <a:cs typeface="Times New Roman"/>
                      </a:endParaRPr>
                    </a:p>
                  </a:txBody>
                  <a:tcPr marL="68580" marR="68580" marT="0" marB="0"/>
                </a:tc>
                <a:tc>
                  <a:txBody>
                    <a:bodyPr/>
                    <a:lstStyle/>
                    <a:p>
                      <a:pPr>
                        <a:spcAft>
                          <a:spcPts val="0"/>
                        </a:spcAft>
                      </a:pPr>
                      <a:r>
                        <a:rPr lang="en-GB" sz="1200">
                          <a:effectLst/>
                        </a:rPr>
                        <a:t>MEANING</a:t>
                      </a:r>
                      <a:endParaRPr lang="en-GB" sz="1200">
                        <a:effectLst/>
                        <a:latin typeface="Comic Sans MS"/>
                        <a:ea typeface="Times New Roman"/>
                        <a:cs typeface="Times New Roman"/>
                      </a:endParaRPr>
                    </a:p>
                  </a:txBody>
                  <a:tcPr marL="68580" marR="68580" marT="0" marB="0"/>
                </a:tc>
              </a:tr>
              <a:tr h="0">
                <a:tc>
                  <a:txBody>
                    <a:bodyPr/>
                    <a:lstStyle/>
                    <a:p>
                      <a:pPr>
                        <a:spcAft>
                          <a:spcPts val="0"/>
                        </a:spcAft>
                      </a:pPr>
                      <a:r>
                        <a:rPr lang="en-GB" sz="1200">
                          <a:effectLst/>
                        </a:rPr>
                        <a:t>Instrument</a:t>
                      </a:r>
                      <a:endParaRPr lang="en-GB" sz="1200">
                        <a:effectLst/>
                        <a:latin typeface="Comic Sans MS"/>
                        <a:ea typeface="Times New Roman"/>
                        <a:cs typeface="Times New Roman"/>
                      </a:endParaRPr>
                    </a:p>
                  </a:txBody>
                  <a:tcPr marL="68580" marR="68580" marT="0" marB="0"/>
                </a:tc>
                <a:tc>
                  <a:txBody>
                    <a:bodyPr/>
                    <a:lstStyle/>
                    <a:p>
                      <a:pPr>
                        <a:spcAft>
                          <a:spcPts val="0"/>
                        </a:spcAft>
                      </a:pPr>
                      <a:r>
                        <a:rPr lang="en-GB" sz="1200">
                          <a:effectLst/>
                        </a:rPr>
                        <a:t>This tells the MIDI system which instrument the note is being played on, for example a trumpet sound which it has stored on a ROM chip.</a:t>
                      </a:r>
                      <a:endParaRPr lang="en-GB" sz="1200">
                        <a:effectLst/>
                        <a:latin typeface="Comic Sans MS"/>
                        <a:ea typeface="Times New Roman"/>
                        <a:cs typeface="Times New Roman"/>
                      </a:endParaRPr>
                    </a:p>
                  </a:txBody>
                  <a:tcPr marL="68580" marR="68580" marT="0" marB="0"/>
                </a:tc>
              </a:tr>
              <a:tr h="0">
                <a:tc>
                  <a:txBody>
                    <a:bodyPr/>
                    <a:lstStyle/>
                    <a:p>
                      <a:pPr>
                        <a:spcAft>
                          <a:spcPts val="0"/>
                        </a:spcAft>
                      </a:pPr>
                      <a:r>
                        <a:rPr lang="en-GB" sz="1200">
                          <a:effectLst/>
                        </a:rPr>
                        <a:t>Pitch</a:t>
                      </a:r>
                      <a:endParaRPr lang="en-GB" sz="1200">
                        <a:effectLst/>
                        <a:latin typeface="Comic Sans MS"/>
                        <a:ea typeface="Times New Roman"/>
                        <a:cs typeface="Times New Roman"/>
                      </a:endParaRPr>
                    </a:p>
                  </a:txBody>
                  <a:tcPr marL="68580" marR="68580" marT="0" marB="0"/>
                </a:tc>
                <a:tc>
                  <a:txBody>
                    <a:bodyPr/>
                    <a:lstStyle/>
                    <a:p>
                      <a:pPr>
                        <a:spcAft>
                          <a:spcPts val="0"/>
                        </a:spcAft>
                      </a:pPr>
                      <a:r>
                        <a:rPr lang="en-GB" sz="1200">
                          <a:effectLst/>
                        </a:rPr>
                        <a:t>This determines how high or low the note is.</a:t>
                      </a:r>
                      <a:endParaRPr lang="en-GB" sz="1200">
                        <a:effectLst/>
                        <a:latin typeface="Comic Sans MS"/>
                        <a:ea typeface="Times New Roman"/>
                        <a:cs typeface="Times New Roman"/>
                      </a:endParaRPr>
                    </a:p>
                  </a:txBody>
                  <a:tcPr marL="68580" marR="68580" marT="0" marB="0"/>
                </a:tc>
              </a:tr>
              <a:tr h="0">
                <a:tc>
                  <a:txBody>
                    <a:bodyPr/>
                    <a:lstStyle/>
                    <a:p>
                      <a:pPr>
                        <a:spcAft>
                          <a:spcPts val="0"/>
                        </a:spcAft>
                      </a:pPr>
                      <a:r>
                        <a:rPr lang="en-GB" sz="1200">
                          <a:effectLst/>
                        </a:rPr>
                        <a:t>Volume</a:t>
                      </a:r>
                      <a:endParaRPr lang="en-GB" sz="1200">
                        <a:effectLst/>
                        <a:latin typeface="Comic Sans MS"/>
                        <a:ea typeface="Times New Roman"/>
                        <a:cs typeface="Times New Roman"/>
                      </a:endParaRPr>
                    </a:p>
                  </a:txBody>
                  <a:tcPr marL="68580" marR="68580" marT="0" marB="0"/>
                </a:tc>
                <a:tc>
                  <a:txBody>
                    <a:bodyPr/>
                    <a:lstStyle/>
                    <a:p>
                      <a:pPr>
                        <a:spcAft>
                          <a:spcPts val="0"/>
                        </a:spcAft>
                      </a:pPr>
                      <a:r>
                        <a:rPr lang="en-GB" sz="1200">
                          <a:effectLst/>
                        </a:rPr>
                        <a:t>This controls the loudness or amplitude of the note.</a:t>
                      </a:r>
                      <a:endParaRPr lang="en-GB" sz="1200">
                        <a:effectLst/>
                        <a:latin typeface="Comic Sans MS"/>
                        <a:ea typeface="Times New Roman"/>
                        <a:cs typeface="Times New Roman"/>
                      </a:endParaRPr>
                    </a:p>
                  </a:txBody>
                  <a:tcPr marL="68580" marR="68580" marT="0" marB="0"/>
                </a:tc>
              </a:tr>
              <a:tr h="0">
                <a:tc>
                  <a:txBody>
                    <a:bodyPr/>
                    <a:lstStyle/>
                    <a:p>
                      <a:pPr>
                        <a:spcAft>
                          <a:spcPts val="0"/>
                        </a:spcAft>
                      </a:pPr>
                      <a:r>
                        <a:rPr lang="en-GB" sz="1200">
                          <a:effectLst/>
                        </a:rPr>
                        <a:t>Duration</a:t>
                      </a:r>
                      <a:endParaRPr lang="en-GB" sz="1200">
                        <a:effectLst/>
                        <a:latin typeface="Comic Sans MS"/>
                        <a:ea typeface="Times New Roman"/>
                        <a:cs typeface="Times New Roman"/>
                      </a:endParaRPr>
                    </a:p>
                  </a:txBody>
                  <a:tcPr marL="68580" marR="68580" marT="0" marB="0"/>
                </a:tc>
                <a:tc>
                  <a:txBody>
                    <a:bodyPr/>
                    <a:lstStyle/>
                    <a:p>
                      <a:pPr>
                        <a:spcAft>
                          <a:spcPts val="0"/>
                        </a:spcAft>
                      </a:pPr>
                      <a:r>
                        <a:rPr lang="en-GB" sz="1200">
                          <a:effectLst/>
                        </a:rPr>
                        <a:t>This determines the length of a note.</a:t>
                      </a:r>
                      <a:endParaRPr lang="en-GB" sz="1200">
                        <a:effectLst/>
                        <a:latin typeface="Comic Sans MS"/>
                        <a:ea typeface="Times New Roman"/>
                        <a:cs typeface="Times New Roman"/>
                      </a:endParaRPr>
                    </a:p>
                  </a:txBody>
                  <a:tcPr marL="68580" marR="68580" marT="0" marB="0"/>
                </a:tc>
              </a:tr>
              <a:tr h="0">
                <a:tc>
                  <a:txBody>
                    <a:bodyPr/>
                    <a:lstStyle/>
                    <a:p>
                      <a:pPr>
                        <a:spcAft>
                          <a:spcPts val="0"/>
                        </a:spcAft>
                      </a:pPr>
                      <a:r>
                        <a:rPr lang="en-GB" sz="1200">
                          <a:effectLst/>
                        </a:rPr>
                        <a:t>Tempo</a:t>
                      </a:r>
                      <a:endParaRPr lang="en-GB" sz="1200">
                        <a:effectLst/>
                        <a:latin typeface="Comic Sans MS"/>
                        <a:ea typeface="Times New Roman"/>
                        <a:cs typeface="Times New Roman"/>
                      </a:endParaRPr>
                    </a:p>
                  </a:txBody>
                  <a:tcPr marL="68580" marR="68580" marT="0" marB="0"/>
                </a:tc>
                <a:tc>
                  <a:txBody>
                    <a:bodyPr/>
                    <a:lstStyle/>
                    <a:p>
                      <a:pPr>
                        <a:spcAft>
                          <a:spcPts val="0"/>
                        </a:spcAft>
                      </a:pPr>
                      <a:r>
                        <a:rPr lang="en-GB" sz="1200" dirty="0">
                          <a:effectLst/>
                        </a:rPr>
                        <a:t>This is the rate of speed at which the piece of music is set.</a:t>
                      </a:r>
                      <a:endParaRPr lang="en-GB" sz="1200" dirty="0">
                        <a:effectLst/>
                        <a:latin typeface="Comic Sans MS"/>
                        <a:ea typeface="Times New Roman"/>
                        <a:cs typeface="Times New Roman"/>
                      </a:endParaRPr>
                    </a:p>
                  </a:txBody>
                  <a:tcPr marL="68580" marR="68580" marT="0" marB="0"/>
                </a:tc>
              </a:tr>
            </a:tbl>
          </a:graphicData>
        </a:graphic>
      </p:graphicFrame>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4280919"/>
            <a:ext cx="2171700" cy="2105025"/>
          </a:xfrm>
          <a:prstGeom prst="rect">
            <a:avLst/>
          </a:prstGeom>
          <a:ln w="25400">
            <a:solidFill>
              <a:schemeClr val="bg2"/>
            </a:solidFill>
          </a:ln>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5954" y="4266230"/>
            <a:ext cx="2479198" cy="2119714"/>
          </a:xfrm>
          <a:prstGeom prst="rect">
            <a:avLst/>
          </a:prstGeom>
          <a:ln w="25400">
            <a:solidFill>
              <a:schemeClr val="bg2"/>
            </a:solidFill>
          </a:ln>
        </p:spPr>
      </p:pic>
      <p:sp>
        <p:nvSpPr>
          <p:cNvPr id="8" name="Action Button: Home 7">
            <a:hlinkClick r:id="rId4" action="ppaction://hlinksldjump" highlightClick="1"/>
          </p:cNvPr>
          <p:cNvSpPr/>
          <p:nvPr/>
        </p:nvSpPr>
        <p:spPr>
          <a:xfrm>
            <a:off x="4231052" y="6221089"/>
            <a:ext cx="540000" cy="540000"/>
          </a:xfrm>
          <a:prstGeom prst="actionButtonHome">
            <a:avLst/>
          </a:prstGeom>
          <a:solidFill>
            <a:srgbClr val="2C6AB6"/>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5" name="Action Button: Forward or Next 14">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428794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76.xml><?xml version="1.0" encoding="utf-8"?>
<p:sld xmlns:a="http://schemas.openxmlformats.org/drawingml/2006/main" xmlns:r="http://schemas.openxmlformats.org/officeDocument/2006/relationships" xmlns:p="http://schemas.openxmlformats.org/presentationml/2006/main">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effectLst>
                  <a:outerShdw blurRad="38100" dist="38100" dir="2700000" algn="tl">
                    <a:srgbClr val="000000">
                      <a:alpha val="43137"/>
                    </a:srgbClr>
                  </a:outerShdw>
                </a:effectLst>
              </a:rPr>
              <a:t>SYNTHESISED SOUND DATA</a:t>
            </a:r>
            <a:endParaRPr lang="en-GB" sz="3200" b="1" dirty="0">
              <a:effectLst>
                <a:outerShdw blurRad="38100" dist="38100" dir="2700000" algn="tl">
                  <a:srgbClr val="000000">
                    <a:alpha val="43137"/>
                  </a:srgbClr>
                </a:outerShdw>
              </a:effectLst>
            </a:endParaRPr>
          </a:p>
        </p:txBody>
      </p:sp>
      <p:sp>
        <p:nvSpPr>
          <p:cNvPr id="3" name="TextBox 2"/>
          <p:cNvSpPr txBox="1"/>
          <p:nvPr/>
        </p:nvSpPr>
        <p:spPr>
          <a:xfrm>
            <a:off x="255819" y="1628800"/>
            <a:ext cx="8523055" cy="3477875"/>
          </a:xfrm>
          <a:prstGeom prst="rect">
            <a:avLst/>
          </a:prstGeom>
          <a:noFill/>
        </p:spPr>
        <p:txBody>
          <a:bodyPr wrap="square" rtlCol="0">
            <a:spAutoFit/>
          </a:bodyPr>
          <a:lstStyle/>
          <a:p>
            <a:r>
              <a:rPr lang="en-GB" sz="2200" b="1" dirty="0" smtClean="0">
                <a:solidFill>
                  <a:srgbClr val="1F497D"/>
                </a:solidFill>
              </a:rPr>
              <a:t>Synthesised sound data can be created using </a:t>
            </a:r>
            <a:r>
              <a:rPr lang="en-GB" sz="2200" b="1" dirty="0" smtClean="0">
                <a:solidFill>
                  <a:prstClr val="white"/>
                </a:solidFill>
              </a:rPr>
              <a:t>MIDI </a:t>
            </a:r>
            <a:r>
              <a:rPr lang="en-GB" sz="2200" b="1" dirty="0" smtClean="0">
                <a:solidFill>
                  <a:srgbClr val="1F497D"/>
                </a:solidFill>
              </a:rPr>
              <a:t>(</a:t>
            </a:r>
            <a:r>
              <a:rPr lang="en-GB" sz="2200" b="1" dirty="0" smtClean="0">
                <a:solidFill>
                  <a:prstClr val="white"/>
                </a:solidFill>
              </a:rPr>
              <a:t>M</a:t>
            </a:r>
            <a:r>
              <a:rPr lang="en-GB" sz="2200" b="1" dirty="0" smtClean="0">
                <a:solidFill>
                  <a:srgbClr val="1F497D"/>
                </a:solidFill>
              </a:rPr>
              <a:t>usical </a:t>
            </a:r>
            <a:r>
              <a:rPr lang="en-GB" sz="2200" b="1" dirty="0" smtClean="0">
                <a:solidFill>
                  <a:prstClr val="white"/>
                </a:solidFill>
              </a:rPr>
              <a:t>I</a:t>
            </a:r>
            <a:r>
              <a:rPr lang="en-GB" sz="2200" b="1" dirty="0" smtClean="0">
                <a:solidFill>
                  <a:srgbClr val="1F497D"/>
                </a:solidFill>
              </a:rPr>
              <a:t>nstrument </a:t>
            </a:r>
            <a:r>
              <a:rPr lang="en-GB" sz="2200" b="1" dirty="0" smtClean="0">
                <a:solidFill>
                  <a:prstClr val="white"/>
                </a:solidFill>
              </a:rPr>
              <a:t>D</a:t>
            </a:r>
            <a:r>
              <a:rPr lang="en-GB" sz="2200" b="1" dirty="0" smtClean="0">
                <a:solidFill>
                  <a:srgbClr val="1F497D"/>
                </a:solidFill>
              </a:rPr>
              <a:t>igital </a:t>
            </a:r>
            <a:r>
              <a:rPr lang="en-GB" sz="2200" b="1" dirty="0" smtClean="0">
                <a:solidFill>
                  <a:prstClr val="white"/>
                </a:solidFill>
              </a:rPr>
              <a:t>I</a:t>
            </a:r>
            <a:r>
              <a:rPr lang="en-GB" sz="2200" b="1" dirty="0" smtClean="0">
                <a:solidFill>
                  <a:srgbClr val="1F497D"/>
                </a:solidFill>
              </a:rPr>
              <a:t>nterface). </a:t>
            </a:r>
            <a:r>
              <a:rPr lang="en-GB" sz="2200" dirty="0" smtClean="0">
                <a:solidFill>
                  <a:srgbClr val="1F497D"/>
                </a:solidFill>
              </a:rPr>
              <a:t> </a:t>
            </a:r>
            <a:r>
              <a:rPr lang="en-GB" sz="2200" b="1" dirty="0" smtClean="0">
                <a:solidFill>
                  <a:prstClr val="white"/>
                </a:solidFill>
              </a:rPr>
              <a:t>MIDI</a:t>
            </a:r>
            <a:r>
              <a:rPr lang="en-GB" sz="2200" dirty="0" smtClean="0">
                <a:solidFill>
                  <a:srgbClr val="1F497D"/>
                </a:solidFill>
              </a:rPr>
              <a:t> is the standard interface used by musical instruments such as keyboards or any other musical instrument which has had </a:t>
            </a:r>
            <a:r>
              <a:rPr lang="en-GB" sz="2200" b="1" dirty="0" smtClean="0">
                <a:solidFill>
                  <a:prstClr val="white"/>
                </a:solidFill>
              </a:rPr>
              <a:t>MIDI</a:t>
            </a:r>
            <a:r>
              <a:rPr lang="en-GB" sz="2200" dirty="0" smtClean="0">
                <a:solidFill>
                  <a:srgbClr val="1F497D"/>
                </a:solidFill>
              </a:rPr>
              <a:t> installed on it.  </a:t>
            </a:r>
            <a:r>
              <a:rPr lang="en-GB" sz="2200" b="1" dirty="0" smtClean="0">
                <a:solidFill>
                  <a:prstClr val="white"/>
                </a:solidFill>
              </a:rPr>
              <a:t>MIDI enables notes played on the instrument to be transferred to a computer system, edited and played back.  </a:t>
            </a:r>
            <a:r>
              <a:rPr lang="en-GB" sz="2200" b="1" dirty="0" smtClean="0">
                <a:solidFill>
                  <a:srgbClr val="1F497D"/>
                </a:solidFill>
              </a:rPr>
              <a:t>The </a:t>
            </a:r>
            <a:r>
              <a:rPr lang="en-GB" sz="2200" b="1" dirty="0" smtClean="0">
                <a:solidFill>
                  <a:prstClr val="white"/>
                </a:solidFill>
              </a:rPr>
              <a:t>MIDI standard </a:t>
            </a:r>
            <a:r>
              <a:rPr lang="en-GB" sz="2200" b="1" dirty="0" smtClean="0">
                <a:solidFill>
                  <a:srgbClr val="1F497D"/>
                </a:solidFill>
              </a:rPr>
              <a:t>covers both:</a:t>
            </a:r>
          </a:p>
          <a:p>
            <a:pPr marL="342900" indent="-342900">
              <a:buFont typeface="Arial" pitchFamily="34" charset="0"/>
              <a:buChar char="•"/>
            </a:pPr>
            <a:r>
              <a:rPr lang="en-GB" sz="2200" dirty="0" smtClean="0">
                <a:solidFill>
                  <a:srgbClr val="1F497D"/>
                </a:solidFill>
              </a:rPr>
              <a:t>The data format used to store the sound.</a:t>
            </a:r>
          </a:p>
          <a:p>
            <a:pPr marL="342900" indent="-342900">
              <a:buFont typeface="Arial" pitchFamily="34" charset="0"/>
              <a:buChar char="•"/>
            </a:pPr>
            <a:r>
              <a:rPr lang="en-GB" sz="2200" dirty="0" smtClean="0">
                <a:solidFill>
                  <a:srgbClr val="1F497D"/>
                </a:solidFill>
              </a:rPr>
              <a:t>The hardware connection between the computer and the instrument(s).</a:t>
            </a:r>
            <a:endParaRPr lang="en-GB" sz="2200" dirty="0">
              <a:solidFill>
                <a:srgbClr val="1F497D"/>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4048" y="4752452"/>
            <a:ext cx="3276600" cy="1400175"/>
          </a:xfrm>
          <a:prstGeom prst="rect">
            <a:avLst/>
          </a:prstGeom>
          <a:ln w="25400">
            <a:solidFill>
              <a:schemeClr val="bg2"/>
            </a:solidFill>
          </a:ln>
        </p:spPr>
      </p:pic>
      <p:sp>
        <p:nvSpPr>
          <p:cNvPr id="9" name="Action Button: Home 8">
            <a:hlinkClick r:id="rId3" action="ppaction://hlinksldjump" highlightClick="1"/>
          </p:cNvPr>
          <p:cNvSpPr/>
          <p:nvPr/>
        </p:nvSpPr>
        <p:spPr>
          <a:xfrm>
            <a:off x="4231052" y="6221089"/>
            <a:ext cx="540000" cy="540000"/>
          </a:xfrm>
          <a:prstGeom prst="actionButtonHome">
            <a:avLst/>
          </a:prstGeom>
          <a:solidFill>
            <a:srgbClr val="2C6AB6"/>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ction Button: Forward or Next 10">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830428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96758" y="188640"/>
            <a:ext cx="7772400" cy="936104"/>
          </a:xfrm>
          <a:ln>
            <a:solidFill>
              <a:schemeClr val="tx1"/>
            </a:solidFill>
            <a:miter lim="800000"/>
            <a:headEnd/>
            <a:tailEnd/>
          </a:ln>
        </p:spPr>
        <p:txBody>
          <a:bodyPr/>
          <a:lstStyle/>
          <a:p>
            <a:r>
              <a:rPr lang="en-GB" dirty="0" smtClean="0"/>
              <a:t>TYPES OF COMPUTERS</a:t>
            </a:r>
            <a:br>
              <a:rPr lang="en-GB" dirty="0" smtClean="0"/>
            </a:br>
            <a:r>
              <a:rPr lang="en-GB" dirty="0" smtClean="0"/>
              <a:t>EMBEDDED COMPUTER</a:t>
            </a:r>
            <a:endParaRPr lang="en-US" dirty="0"/>
          </a:p>
        </p:txBody>
      </p:sp>
      <p:sp>
        <p:nvSpPr>
          <p:cNvPr id="9220" name="AutoShape 4">
            <a:hlinkClick r:id="rId2" action="ppaction://hlinksldjump" highlightClick="1"/>
            <a:hlinkHover r:id="" action="ppaction://noaction">
              <a:snd r:embed="rId3" name="laser.wav"/>
            </a:hlinkHover>
          </p:cNvPr>
          <p:cNvSpPr>
            <a:spLocks noChangeArrowheads="1"/>
          </p:cNvSpPr>
          <p:nvPr/>
        </p:nvSpPr>
        <p:spPr bwMode="auto">
          <a:xfrm>
            <a:off x="685800" y="1524000"/>
            <a:ext cx="23622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9228"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2" name="TextBox 1"/>
          <p:cNvSpPr txBox="1"/>
          <p:nvPr/>
        </p:nvSpPr>
        <p:spPr>
          <a:xfrm>
            <a:off x="844549" y="1340768"/>
            <a:ext cx="7654925" cy="4154984"/>
          </a:xfrm>
          <a:prstGeom prst="rect">
            <a:avLst/>
          </a:prstGeom>
          <a:noFill/>
        </p:spPr>
        <p:txBody>
          <a:bodyPr wrap="square" rtlCol="0">
            <a:spAutoFit/>
          </a:bodyPr>
          <a:lstStyle/>
          <a:p>
            <a:r>
              <a:rPr lang="en-GB" sz="2400" dirty="0" smtClean="0">
                <a:solidFill>
                  <a:srgbClr val="3333CC"/>
                </a:solidFill>
                <a:latin typeface="Comic Sans MS"/>
              </a:rPr>
              <a:t>An </a:t>
            </a:r>
            <a:r>
              <a:rPr lang="en-GB" sz="2400" b="1" dirty="0" smtClean="0">
                <a:solidFill>
                  <a:srgbClr val="D60093"/>
                </a:solidFill>
                <a:latin typeface="Comic Sans MS"/>
              </a:rPr>
              <a:t>embedded computer </a:t>
            </a:r>
            <a:r>
              <a:rPr lang="en-GB" sz="2400" dirty="0" smtClean="0">
                <a:solidFill>
                  <a:srgbClr val="3333CC"/>
                </a:solidFill>
                <a:latin typeface="Comic Sans MS"/>
              </a:rPr>
              <a:t>is a computer built into the system it is controlling.  </a:t>
            </a:r>
            <a:r>
              <a:rPr lang="en-GB" sz="2400" b="1" dirty="0" smtClean="0">
                <a:solidFill>
                  <a:srgbClr val="D60093"/>
                </a:solidFill>
                <a:latin typeface="Comic Sans MS"/>
              </a:rPr>
              <a:t>Embedded computers </a:t>
            </a:r>
            <a:r>
              <a:rPr lang="en-GB" sz="2400" dirty="0" smtClean="0">
                <a:solidFill>
                  <a:srgbClr val="3333CC"/>
                </a:solidFill>
                <a:latin typeface="Comic Sans MS"/>
              </a:rPr>
              <a:t>are found inside things like cars, washing machines, games consoles etc</a:t>
            </a:r>
            <a:r>
              <a:rPr lang="en-GB" sz="2400" b="1" dirty="0" smtClean="0">
                <a:solidFill>
                  <a:srgbClr val="D60093"/>
                </a:solidFill>
                <a:latin typeface="Comic Sans MS"/>
              </a:rPr>
              <a:t>.</a:t>
            </a:r>
          </a:p>
          <a:p>
            <a:endParaRPr lang="en-GB" sz="2400" b="1" dirty="0">
              <a:solidFill>
                <a:srgbClr val="D60093"/>
              </a:solidFill>
              <a:latin typeface="Comic Sans MS"/>
            </a:endParaRPr>
          </a:p>
          <a:p>
            <a:r>
              <a:rPr lang="en-GB" sz="2400" b="1" dirty="0" smtClean="0">
                <a:solidFill>
                  <a:srgbClr val="D60093"/>
                </a:solidFill>
                <a:latin typeface="Comic Sans MS"/>
              </a:rPr>
              <a:t>Embedded systems </a:t>
            </a:r>
            <a:r>
              <a:rPr lang="en-GB" sz="2400" dirty="0" smtClean="0">
                <a:solidFill>
                  <a:srgbClr val="3333CC"/>
                </a:solidFill>
                <a:latin typeface="Comic Sans MS"/>
              </a:rPr>
              <a:t>can have a</a:t>
            </a:r>
          </a:p>
          <a:p>
            <a:r>
              <a:rPr lang="en-GB" sz="2400" dirty="0" smtClean="0">
                <a:solidFill>
                  <a:srgbClr val="3333CC"/>
                </a:solidFill>
                <a:latin typeface="Comic Sans MS"/>
              </a:rPr>
              <a:t> processor, RAM, ROM, Input &amp;</a:t>
            </a:r>
          </a:p>
          <a:p>
            <a:r>
              <a:rPr lang="en-GB" sz="2400" dirty="0" smtClean="0">
                <a:solidFill>
                  <a:srgbClr val="3333CC"/>
                </a:solidFill>
                <a:latin typeface="Comic Sans MS"/>
              </a:rPr>
              <a:t> Output interfaces all stored</a:t>
            </a:r>
          </a:p>
          <a:p>
            <a:r>
              <a:rPr lang="en-GB" sz="2400" dirty="0" smtClean="0">
                <a:solidFill>
                  <a:srgbClr val="3333CC"/>
                </a:solidFill>
                <a:latin typeface="Comic Sans MS"/>
              </a:rPr>
              <a:t> on a single chip.</a:t>
            </a:r>
          </a:p>
          <a:p>
            <a:endParaRPr lang="en-GB" sz="2400" b="1" dirty="0" smtClean="0">
              <a:solidFill>
                <a:srgbClr val="D60093"/>
              </a:solidFill>
              <a:latin typeface="Comic Sans MS"/>
            </a:endParaRPr>
          </a:p>
          <a:p>
            <a:r>
              <a:rPr lang="en-GB" sz="2400" b="1" dirty="0" smtClean="0">
                <a:solidFill>
                  <a:srgbClr val="D60093"/>
                </a:solidFill>
                <a:latin typeface="Comic Sans MS"/>
              </a:rPr>
              <a:t>Embedded computers process data in real-time.</a:t>
            </a:r>
            <a:endParaRPr lang="en-GB" sz="2400" b="1" dirty="0">
              <a:solidFill>
                <a:srgbClr val="D60093"/>
              </a:solidFill>
              <a:latin typeface="Comic Sans MS"/>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29300" y="2924944"/>
            <a:ext cx="2400300" cy="1905000"/>
          </a:xfrm>
          <a:prstGeom prst="rect">
            <a:avLst/>
          </a:prstGeom>
        </p:spPr>
      </p:pic>
      <p:sp>
        <p:nvSpPr>
          <p:cNvPr id="7" name="Action Button: Home 6">
            <a:hlinkClick r:id="rId5"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Tree>
    <p:extLst>
      <p:ext uri="{BB962C8B-B14F-4D97-AF65-F5344CB8AC3E}">
        <p14:creationId xmlns:p14="http://schemas.microsoft.com/office/powerpoint/2010/main" val="962594012"/>
      </p:ext>
    </p:extLst>
  </p:cSld>
  <p:clrMapOvr>
    <a:masterClrMapping/>
  </p:clrMapOvr>
  <p:transition/>
  <p:timing>
    <p:tnLst>
      <p:par>
        <p:cTn id="1" dur="indefinite" restart="never" nodeType="tmRoot"/>
      </p:par>
    </p:tnLst>
  </p:timing>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96758" y="188640"/>
            <a:ext cx="7772400" cy="936104"/>
          </a:xfrm>
          <a:ln>
            <a:solidFill>
              <a:schemeClr val="tx1"/>
            </a:solidFill>
            <a:miter lim="800000"/>
            <a:headEnd/>
            <a:tailEnd/>
          </a:ln>
        </p:spPr>
        <p:txBody>
          <a:bodyPr/>
          <a:lstStyle/>
          <a:p>
            <a:r>
              <a:rPr lang="en-GB" dirty="0" smtClean="0"/>
              <a:t>TYPES OF COMPUTERS</a:t>
            </a:r>
            <a:br>
              <a:rPr lang="en-GB" dirty="0" smtClean="0"/>
            </a:br>
            <a:r>
              <a:rPr lang="en-GB" dirty="0" smtClean="0"/>
              <a:t>DESKTOP COMPUTERS</a:t>
            </a:r>
            <a:endParaRPr lang="en-US" dirty="0"/>
          </a:p>
        </p:txBody>
      </p:sp>
      <p:sp>
        <p:nvSpPr>
          <p:cNvPr id="9220" name="AutoShape 4">
            <a:hlinkClick r:id="rId2" action="ppaction://hlinksldjump" highlightClick="1"/>
            <a:hlinkHover r:id="" action="ppaction://noaction">
              <a:snd r:embed="rId3" name="laser.wav"/>
            </a:hlinkHover>
          </p:cNvPr>
          <p:cNvSpPr>
            <a:spLocks noChangeArrowheads="1"/>
          </p:cNvSpPr>
          <p:nvPr/>
        </p:nvSpPr>
        <p:spPr bwMode="auto">
          <a:xfrm>
            <a:off x="685800" y="1524000"/>
            <a:ext cx="23622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2" name="TextBox 1"/>
          <p:cNvSpPr txBox="1"/>
          <p:nvPr/>
        </p:nvSpPr>
        <p:spPr>
          <a:xfrm>
            <a:off x="844549" y="1340768"/>
            <a:ext cx="7654925" cy="4893647"/>
          </a:xfrm>
          <a:prstGeom prst="rect">
            <a:avLst/>
          </a:prstGeom>
          <a:noFill/>
        </p:spPr>
        <p:txBody>
          <a:bodyPr wrap="square" rtlCol="0">
            <a:spAutoFit/>
          </a:bodyPr>
          <a:lstStyle/>
          <a:p>
            <a:r>
              <a:rPr lang="en-GB" sz="2400" b="1" dirty="0" smtClean="0">
                <a:solidFill>
                  <a:srgbClr val="D60093"/>
                </a:solidFill>
                <a:latin typeface="Comic Sans MS"/>
              </a:rPr>
              <a:t>Desktop computers </a:t>
            </a:r>
            <a:r>
              <a:rPr lang="en-GB" sz="2400" dirty="0" smtClean="0">
                <a:solidFill>
                  <a:srgbClr val="3333CC"/>
                </a:solidFill>
                <a:latin typeface="Comic Sans MS"/>
              </a:rPr>
              <a:t>use mains electricity and as the name suggests, sit on a desktop.  They are not </a:t>
            </a:r>
            <a:r>
              <a:rPr lang="en-GB" sz="2400" b="1" dirty="0" smtClean="0">
                <a:solidFill>
                  <a:srgbClr val="D60093"/>
                </a:solidFill>
                <a:latin typeface="Comic Sans MS"/>
              </a:rPr>
              <a:t>portable.</a:t>
            </a:r>
            <a:r>
              <a:rPr lang="en-GB" sz="2400" dirty="0" smtClean="0">
                <a:solidFill>
                  <a:srgbClr val="D60093"/>
                </a:solidFill>
                <a:latin typeface="Comic Sans MS"/>
              </a:rPr>
              <a:t>  </a:t>
            </a:r>
            <a:r>
              <a:rPr lang="en-GB" sz="2400" dirty="0" smtClean="0">
                <a:solidFill>
                  <a:srgbClr val="3333CC"/>
                </a:solidFill>
                <a:latin typeface="Comic Sans MS"/>
              </a:rPr>
              <a:t>The</a:t>
            </a:r>
            <a:r>
              <a:rPr lang="en-GB" sz="2400" b="1" dirty="0" smtClean="0">
                <a:solidFill>
                  <a:srgbClr val="D60093"/>
                </a:solidFill>
                <a:latin typeface="Comic Sans MS"/>
              </a:rPr>
              <a:t> common peripherals are:</a:t>
            </a:r>
          </a:p>
          <a:p>
            <a:pPr marL="342900" indent="-342900">
              <a:buFont typeface="Arial" pitchFamily="34" charset="0"/>
              <a:buChar char="•"/>
            </a:pPr>
            <a:r>
              <a:rPr lang="en-GB" sz="2400" b="1" dirty="0" smtClean="0">
                <a:solidFill>
                  <a:srgbClr val="D60093"/>
                </a:solidFill>
                <a:latin typeface="Comic Sans MS"/>
              </a:rPr>
              <a:t>Keyboard</a:t>
            </a:r>
          </a:p>
          <a:p>
            <a:pPr marL="342900" indent="-342900">
              <a:buFont typeface="Arial" pitchFamily="34" charset="0"/>
              <a:buChar char="•"/>
            </a:pPr>
            <a:r>
              <a:rPr lang="en-GB" sz="2400" b="1" dirty="0" smtClean="0">
                <a:solidFill>
                  <a:srgbClr val="D60093"/>
                </a:solidFill>
                <a:latin typeface="Comic Sans MS"/>
              </a:rPr>
              <a:t>Mouse</a:t>
            </a:r>
          </a:p>
          <a:p>
            <a:pPr marL="342900" indent="-342900">
              <a:buFont typeface="Arial" pitchFamily="34" charset="0"/>
              <a:buChar char="•"/>
            </a:pPr>
            <a:r>
              <a:rPr lang="en-GB" sz="2400" b="1" dirty="0" smtClean="0">
                <a:solidFill>
                  <a:srgbClr val="D60093"/>
                </a:solidFill>
                <a:latin typeface="Comic Sans MS"/>
              </a:rPr>
              <a:t>Monitor (Liquid Crystal Display)</a:t>
            </a:r>
          </a:p>
          <a:p>
            <a:pPr marL="342900" indent="-342900">
              <a:buFont typeface="Arial" pitchFamily="34" charset="0"/>
              <a:buChar char="•"/>
            </a:pPr>
            <a:r>
              <a:rPr lang="en-GB" sz="2400" b="1" dirty="0" smtClean="0">
                <a:solidFill>
                  <a:srgbClr val="D60093"/>
                </a:solidFill>
                <a:latin typeface="Comic Sans MS"/>
              </a:rPr>
              <a:t>Loudspeakers</a:t>
            </a:r>
          </a:p>
          <a:p>
            <a:endParaRPr lang="en-GB" sz="2400" b="1" dirty="0">
              <a:solidFill>
                <a:srgbClr val="D60093"/>
              </a:solidFill>
              <a:latin typeface="Comic Sans MS"/>
            </a:endParaRPr>
          </a:p>
          <a:p>
            <a:r>
              <a:rPr lang="en-GB" sz="2400" b="1" dirty="0" smtClean="0">
                <a:solidFill>
                  <a:srgbClr val="D60093"/>
                </a:solidFill>
                <a:latin typeface="Comic Sans MS"/>
              </a:rPr>
              <a:t>Storage Devices </a:t>
            </a:r>
            <a:r>
              <a:rPr lang="en-GB" sz="2400" b="1" dirty="0" smtClean="0">
                <a:solidFill>
                  <a:srgbClr val="3333CC"/>
                </a:solidFill>
                <a:latin typeface="Comic Sans MS"/>
              </a:rPr>
              <a:t>typically </a:t>
            </a:r>
            <a:r>
              <a:rPr lang="en-GB" sz="2400" b="1" dirty="0">
                <a:solidFill>
                  <a:srgbClr val="3333CC"/>
                </a:solidFill>
                <a:latin typeface="Comic Sans MS"/>
              </a:rPr>
              <a:t>include Hard Disk </a:t>
            </a:r>
            <a:r>
              <a:rPr lang="en-GB" sz="2400" b="1" dirty="0" smtClean="0">
                <a:solidFill>
                  <a:srgbClr val="3333CC"/>
                </a:solidFill>
                <a:latin typeface="Comic Sans MS"/>
              </a:rPr>
              <a:t>Drive and CD/DVD drives. </a:t>
            </a:r>
          </a:p>
          <a:p>
            <a:endParaRPr lang="en-GB" sz="2400" b="1" dirty="0">
              <a:solidFill>
                <a:srgbClr val="3333CC"/>
              </a:solidFill>
              <a:latin typeface="Comic Sans MS"/>
            </a:endParaRPr>
          </a:p>
          <a:p>
            <a:r>
              <a:rPr lang="en-GB" sz="2400" b="1" dirty="0" smtClean="0">
                <a:solidFill>
                  <a:srgbClr val="3333CC"/>
                </a:solidFill>
                <a:latin typeface="Comic Sans MS"/>
              </a:rPr>
              <a:t>A </a:t>
            </a:r>
            <a:r>
              <a:rPr lang="en-GB" sz="2400" b="1" dirty="0" smtClean="0">
                <a:solidFill>
                  <a:srgbClr val="D60093"/>
                </a:solidFill>
                <a:latin typeface="Comic Sans MS"/>
              </a:rPr>
              <a:t>network interface card (NIC) </a:t>
            </a:r>
            <a:r>
              <a:rPr lang="en-GB" sz="2400" b="1" dirty="0" smtClean="0">
                <a:solidFill>
                  <a:srgbClr val="3333CC"/>
                </a:solidFill>
                <a:latin typeface="Comic Sans MS"/>
              </a:rPr>
              <a:t>is also needed to connect to a </a:t>
            </a:r>
            <a:r>
              <a:rPr lang="en-GB" sz="2400" b="1" dirty="0" smtClean="0">
                <a:solidFill>
                  <a:srgbClr val="D60093"/>
                </a:solidFill>
                <a:latin typeface="Comic Sans MS"/>
              </a:rPr>
              <a:t>local area network (LAN).</a:t>
            </a:r>
            <a:endParaRPr lang="en-GB" sz="2400" b="1" dirty="0">
              <a:solidFill>
                <a:srgbClr val="D60093"/>
              </a:solidFill>
              <a:latin typeface="Comic Sans MS"/>
            </a:endParaRPr>
          </a:p>
        </p:txBody>
      </p:sp>
      <p:sp>
        <p:nvSpPr>
          <p:cNvPr id="6" name="Action Button: Home 5">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ction Button: Forward or Next 8">
            <a:hlinkClick r:id="" action="ppaction://hlinkshowjump?jump=nextslide" highlightClick="1"/>
          </p:cNvPr>
          <p:cNvSpPr/>
          <p:nvPr/>
        </p:nvSpPr>
        <p:spPr>
          <a:xfrm>
            <a:off x="8661082" y="63836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1"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3425584373"/>
      </p:ext>
    </p:extLst>
  </p:cSld>
  <p:clrMapOvr>
    <a:masterClrMapping/>
  </p:clrMapOvr>
  <p:transition/>
  <p:timing>
    <p:tnLst>
      <p:par>
        <p:cTn id="1" dur="indefinite" restart="never" nodeType="tmRoot"/>
      </p:par>
    </p:tnLst>
  </p:timing>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96758" y="188640"/>
            <a:ext cx="7772400" cy="936104"/>
          </a:xfrm>
          <a:ln>
            <a:solidFill>
              <a:schemeClr val="tx1"/>
            </a:solidFill>
            <a:miter lim="800000"/>
            <a:headEnd/>
            <a:tailEnd/>
          </a:ln>
        </p:spPr>
        <p:txBody>
          <a:bodyPr/>
          <a:lstStyle/>
          <a:p>
            <a:r>
              <a:rPr lang="en-GB" dirty="0" smtClean="0"/>
              <a:t>TYPES OF COMPUTERS</a:t>
            </a:r>
            <a:br>
              <a:rPr lang="en-GB" dirty="0" smtClean="0"/>
            </a:br>
            <a:r>
              <a:rPr lang="en-GB" dirty="0" smtClean="0"/>
              <a:t>PALMTOP COMPUTER</a:t>
            </a:r>
            <a:endParaRPr lang="en-US" dirty="0"/>
          </a:p>
        </p:txBody>
      </p:sp>
      <p:sp>
        <p:nvSpPr>
          <p:cNvPr id="3" name="TextBox 2"/>
          <p:cNvSpPr txBox="1"/>
          <p:nvPr/>
        </p:nvSpPr>
        <p:spPr>
          <a:xfrm>
            <a:off x="446637" y="1196752"/>
            <a:ext cx="8424936" cy="4524315"/>
          </a:xfrm>
          <a:prstGeom prst="rect">
            <a:avLst/>
          </a:prstGeom>
          <a:noFill/>
        </p:spPr>
        <p:txBody>
          <a:bodyPr wrap="square" rtlCol="0">
            <a:spAutoFit/>
          </a:bodyPr>
          <a:lstStyle/>
          <a:p>
            <a:r>
              <a:rPr lang="en-GB" sz="2400" b="1" dirty="0" smtClean="0">
                <a:solidFill>
                  <a:srgbClr val="D60093"/>
                </a:solidFill>
                <a:latin typeface="Comic Sans MS"/>
              </a:rPr>
              <a:t>Palmtop computers </a:t>
            </a:r>
            <a:r>
              <a:rPr lang="en-GB" sz="2400" dirty="0" smtClean="0">
                <a:solidFill>
                  <a:srgbClr val="3333CC"/>
                </a:solidFill>
                <a:latin typeface="Comic Sans MS"/>
              </a:rPr>
              <a:t>are so called because they are small enough to be carried in one hand while being used.  Sometimes they are also called </a:t>
            </a:r>
            <a:r>
              <a:rPr lang="en-GB" sz="2400" b="1" dirty="0" smtClean="0">
                <a:solidFill>
                  <a:srgbClr val="D60093"/>
                </a:solidFill>
                <a:latin typeface="Comic Sans MS"/>
              </a:rPr>
              <a:t>PDAs (Personal Digital Assistants) or handheld computers.</a:t>
            </a:r>
          </a:p>
          <a:p>
            <a:endParaRPr lang="en-GB" sz="2400" dirty="0">
              <a:solidFill>
                <a:srgbClr val="3333CC"/>
              </a:solidFill>
              <a:latin typeface="Comic Sans MS"/>
            </a:endParaRPr>
          </a:p>
          <a:p>
            <a:r>
              <a:rPr lang="en-GB" sz="2400" dirty="0" smtClean="0">
                <a:solidFill>
                  <a:srgbClr val="3333CC"/>
                </a:solidFill>
                <a:latin typeface="Comic Sans MS"/>
              </a:rPr>
              <a:t>They come with an </a:t>
            </a:r>
            <a:r>
              <a:rPr lang="en-GB" sz="2400" b="1" dirty="0" smtClean="0">
                <a:solidFill>
                  <a:srgbClr val="D60093"/>
                </a:solidFill>
                <a:latin typeface="Comic Sans MS"/>
              </a:rPr>
              <a:t>LCD screen for output</a:t>
            </a:r>
          </a:p>
          <a:p>
            <a:r>
              <a:rPr lang="en-GB" sz="2400" dirty="0" smtClean="0">
                <a:solidFill>
                  <a:srgbClr val="3333CC"/>
                </a:solidFill>
                <a:latin typeface="Comic Sans MS"/>
              </a:rPr>
              <a:t>and may have a small keyboard, however,</a:t>
            </a:r>
          </a:p>
          <a:p>
            <a:r>
              <a:rPr lang="en-GB" sz="2400" b="1" dirty="0" smtClean="0">
                <a:solidFill>
                  <a:srgbClr val="D60093"/>
                </a:solidFill>
                <a:latin typeface="Comic Sans MS"/>
              </a:rPr>
              <a:t>input is usually via a touch sensitive screen</a:t>
            </a:r>
          </a:p>
          <a:p>
            <a:r>
              <a:rPr lang="en-GB" sz="2400" b="1" dirty="0" smtClean="0">
                <a:solidFill>
                  <a:srgbClr val="D60093"/>
                </a:solidFill>
                <a:latin typeface="Comic Sans MS"/>
              </a:rPr>
              <a:t>using a stylus.  They are battery operated.</a:t>
            </a:r>
          </a:p>
          <a:p>
            <a:endParaRPr lang="en-GB" sz="2400" b="1" dirty="0">
              <a:solidFill>
                <a:srgbClr val="D60093"/>
              </a:solidFill>
              <a:latin typeface="Comic Sans MS"/>
            </a:endParaRPr>
          </a:p>
          <a:p>
            <a:r>
              <a:rPr lang="en-GB" sz="2400" dirty="0" smtClean="0">
                <a:solidFill>
                  <a:srgbClr val="3333CC"/>
                </a:solidFill>
                <a:latin typeface="Comic Sans MS"/>
              </a:rPr>
              <a:t>Many</a:t>
            </a:r>
            <a:r>
              <a:rPr lang="en-GB" sz="2400" b="1" dirty="0" smtClean="0">
                <a:solidFill>
                  <a:srgbClr val="D60093"/>
                </a:solidFill>
                <a:latin typeface="Comic Sans MS"/>
              </a:rPr>
              <a:t> mobile phones </a:t>
            </a:r>
            <a:r>
              <a:rPr lang="en-GB" sz="2400" dirty="0" smtClean="0">
                <a:solidFill>
                  <a:srgbClr val="3333CC"/>
                </a:solidFill>
                <a:latin typeface="Comic Sans MS"/>
              </a:rPr>
              <a:t>now have the same features as palmtop computers</a:t>
            </a:r>
            <a:r>
              <a:rPr lang="en-GB" sz="2400" b="1" dirty="0" smtClean="0">
                <a:solidFill>
                  <a:srgbClr val="D60093"/>
                </a:solidFill>
                <a:latin typeface="Comic Sans MS"/>
              </a:rPr>
              <a:t> – these are called smart phones.</a:t>
            </a:r>
            <a:endParaRPr lang="en-GB" sz="2400" b="1" dirty="0">
              <a:solidFill>
                <a:srgbClr val="D60093"/>
              </a:solidFill>
              <a:latin typeface="Comic Sans MS"/>
            </a:endParaRPr>
          </a:p>
        </p:txBody>
      </p:sp>
      <p:pic>
        <p:nvPicPr>
          <p:cNvPr id="2051" name="Picture 3" descr="\\stjohns01\redirects$\mfeldman139\my documents\My Pictures\Microsoft Clip Organizer\j0396866.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79414" y="3068960"/>
            <a:ext cx="1517904" cy="1831543"/>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Home 5">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8"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27839712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4247317"/>
          </a:xfrm>
          <a:prstGeom prst="rect">
            <a:avLst/>
          </a:prstGeom>
          <a:noFill/>
        </p:spPr>
        <p:txBody>
          <a:bodyPr wrap="square" rtlCol="0">
            <a:spAutoFit/>
          </a:bodyPr>
          <a:lstStyle/>
          <a:p>
            <a:r>
              <a:rPr lang="en-GB" b="1" dirty="0" smtClean="0">
                <a:solidFill>
                  <a:prstClr val="white"/>
                </a:solidFill>
              </a:rPr>
              <a:t>W</a:t>
            </a:r>
          </a:p>
          <a:p>
            <a:endParaRPr lang="en-GB" b="1" dirty="0">
              <a:solidFill>
                <a:prstClr val="white"/>
              </a:solidFill>
            </a:endParaRPr>
          </a:p>
          <a:p>
            <a:endParaRPr lang="en-GB" b="1" dirty="0" smtClean="0">
              <a:solidFill>
                <a:prstClr val="white"/>
              </a:solidFill>
              <a:hlinkClick r:id="rId2" action="ppaction://hlinksldjump"/>
            </a:endParaRPr>
          </a:p>
          <a:p>
            <a:r>
              <a:rPr lang="en-GB" b="1" dirty="0" smtClean="0">
                <a:solidFill>
                  <a:prstClr val="white"/>
                </a:solidFill>
                <a:hlinkClick r:id="rId3" action="ppaction://hlinksldjump"/>
              </a:rPr>
              <a:t>WAV (Sound File Format)</a:t>
            </a:r>
            <a:endParaRPr lang="en-GB" b="1" dirty="0" smtClean="0">
              <a:solidFill>
                <a:prstClr val="white"/>
              </a:solidFill>
            </a:endParaRPr>
          </a:p>
          <a:p>
            <a:r>
              <a:rPr lang="en-GB" b="1" dirty="0" smtClean="0">
                <a:solidFill>
                  <a:prstClr val="white"/>
                </a:solidFill>
                <a:hlinkClick r:id="rId4" action="ppaction://hlinksldjump"/>
              </a:rPr>
              <a:t>Webcam</a:t>
            </a:r>
            <a:endParaRPr lang="en-GB" b="1" dirty="0" smtClean="0">
              <a:solidFill>
                <a:prstClr val="white"/>
              </a:solidFill>
            </a:endParaRPr>
          </a:p>
          <a:p>
            <a:r>
              <a:rPr lang="en-GB" b="1" dirty="0" smtClean="0">
                <a:solidFill>
                  <a:prstClr val="white"/>
                </a:solidFill>
                <a:hlinkClick r:id="rId5" action="ppaction://hlinksldjump"/>
              </a:rPr>
              <a:t>Web Server</a:t>
            </a:r>
            <a:endParaRPr lang="en-GB" b="1" dirty="0" smtClean="0">
              <a:solidFill>
                <a:prstClr val="white"/>
              </a:solidFill>
            </a:endParaRPr>
          </a:p>
          <a:p>
            <a:r>
              <a:rPr lang="en-GB" b="1" dirty="0" smtClean="0">
                <a:solidFill>
                  <a:prstClr val="white"/>
                </a:solidFill>
                <a:hlinkClick r:id="rId6" action="ppaction://hlinksldjump"/>
              </a:rPr>
              <a:t>Web Storage</a:t>
            </a:r>
            <a:endParaRPr lang="en-GB" b="1" dirty="0" smtClean="0">
              <a:solidFill>
                <a:prstClr val="white"/>
              </a:solidFill>
            </a:endParaRPr>
          </a:p>
          <a:p>
            <a:r>
              <a:rPr lang="en-GB" b="1" dirty="0" smtClean="0">
                <a:solidFill>
                  <a:prstClr val="white"/>
                </a:solidFill>
                <a:hlinkClick r:id="rId7" action="ppaction://hlinksldjump"/>
              </a:rPr>
              <a:t>Wide Area Network (WAN)</a:t>
            </a:r>
            <a:endParaRPr lang="en-GB" b="1" dirty="0" smtClean="0">
              <a:solidFill>
                <a:prstClr val="white"/>
              </a:solidFill>
            </a:endParaRPr>
          </a:p>
          <a:p>
            <a:r>
              <a:rPr lang="en-GB" b="1" dirty="0" smtClean="0">
                <a:solidFill>
                  <a:prstClr val="white"/>
                </a:solidFill>
                <a:hlinkClick r:id="rId8" action="ppaction://hlinksldjump"/>
              </a:rPr>
              <a:t>Wi-Fi</a:t>
            </a:r>
            <a:endParaRPr lang="en-GB" b="1" dirty="0" smtClean="0">
              <a:solidFill>
                <a:prstClr val="white"/>
              </a:solidFill>
            </a:endParaRPr>
          </a:p>
          <a:p>
            <a:r>
              <a:rPr lang="en-GB" b="1" dirty="0" smtClean="0">
                <a:solidFill>
                  <a:prstClr val="white"/>
                </a:solidFill>
                <a:hlinkClick r:id="rId9" action="ppaction://hlinksldjump"/>
              </a:rPr>
              <a:t>WYSIWYG</a:t>
            </a:r>
            <a:endParaRPr lang="en-GB" b="1" dirty="0" smtClean="0">
              <a:solidFill>
                <a:prstClr val="white"/>
              </a:solidFill>
            </a:endParaRPr>
          </a:p>
          <a:p>
            <a:r>
              <a:rPr lang="en-GB" b="1" dirty="0" smtClean="0">
                <a:solidFill>
                  <a:prstClr val="white"/>
                </a:solidFill>
                <a:hlinkClick r:id="rId10" action="ppaction://hlinksldjump"/>
              </a:rPr>
              <a:t>Word</a:t>
            </a:r>
            <a:endParaRPr lang="en-GB" b="1" dirty="0" smtClean="0">
              <a:solidFill>
                <a:prstClr val="white"/>
              </a:solidFill>
            </a:endParaRPr>
          </a:p>
          <a:p>
            <a:r>
              <a:rPr lang="en-GB" b="1" dirty="0" smtClean="0">
                <a:solidFill>
                  <a:prstClr val="white"/>
                </a:solidFill>
                <a:hlinkClick r:id="rId11" action="ppaction://hlinksldjump"/>
              </a:rPr>
              <a:t>World Wide Web (WWW)</a:t>
            </a:r>
            <a:endParaRPr lang="en-GB" b="1" dirty="0" smtClean="0">
              <a:solidFill>
                <a:prstClr val="white"/>
              </a:solidFill>
            </a:endParaRPr>
          </a:p>
          <a:p>
            <a:r>
              <a:rPr lang="en-GB" b="1" dirty="0" smtClean="0">
                <a:solidFill>
                  <a:prstClr val="white"/>
                </a:solidFill>
                <a:hlinkClick r:id="rId12" action="ppaction://hlinksldjump"/>
              </a:rPr>
              <a:t>Worm</a:t>
            </a:r>
            <a:endParaRPr lang="en-GB" b="1" dirty="0" smtClean="0">
              <a:solidFill>
                <a:prstClr val="white"/>
              </a:solidFill>
            </a:endParaRPr>
          </a:p>
          <a:p>
            <a:r>
              <a:rPr lang="en-GB" b="1" dirty="0" smtClean="0">
                <a:solidFill>
                  <a:prstClr val="white"/>
                </a:solidFill>
                <a:hlinkClick r:id="rId13" action="ppaction://hlinksldjump"/>
              </a:rPr>
              <a:t>WEEE</a:t>
            </a:r>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14"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975817193"/>
      </p:ext>
    </p:extLst>
  </p:cSld>
  <p:clrMapOvr>
    <a:masterClrMapping/>
  </p:clrMapOvr>
  <p:timing>
    <p:tnLst>
      <p:par>
        <p:cTn id="1" dur="indefinite" restart="never" nodeType="tmRoot"/>
      </p:par>
    </p:tnLst>
  </p:timing>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96758" y="188640"/>
            <a:ext cx="7772400" cy="936104"/>
          </a:xfrm>
          <a:ln>
            <a:solidFill>
              <a:schemeClr val="tx1"/>
            </a:solidFill>
            <a:miter lim="800000"/>
            <a:headEnd/>
            <a:tailEnd/>
          </a:ln>
        </p:spPr>
        <p:txBody>
          <a:bodyPr/>
          <a:lstStyle/>
          <a:p>
            <a:r>
              <a:rPr lang="en-GB" dirty="0" smtClean="0"/>
              <a:t>TYPES OF COMPUTERS</a:t>
            </a:r>
            <a:br>
              <a:rPr lang="en-GB" dirty="0" smtClean="0"/>
            </a:br>
            <a:r>
              <a:rPr lang="en-GB" dirty="0" smtClean="0"/>
              <a:t>LAPTOP / NOTEBOOK COMPUTERS</a:t>
            </a:r>
            <a:endParaRPr lang="en-US" dirty="0"/>
          </a:p>
        </p:txBody>
      </p:sp>
      <p:sp>
        <p:nvSpPr>
          <p:cNvPr id="3" name="TextBox 2"/>
          <p:cNvSpPr txBox="1"/>
          <p:nvPr/>
        </p:nvSpPr>
        <p:spPr>
          <a:xfrm>
            <a:off x="446637" y="1196752"/>
            <a:ext cx="8424936" cy="4154984"/>
          </a:xfrm>
          <a:prstGeom prst="rect">
            <a:avLst/>
          </a:prstGeom>
          <a:noFill/>
        </p:spPr>
        <p:txBody>
          <a:bodyPr wrap="square" rtlCol="0">
            <a:spAutoFit/>
          </a:bodyPr>
          <a:lstStyle/>
          <a:p>
            <a:r>
              <a:rPr lang="en-GB" sz="2400" b="1" dirty="0" smtClean="0">
                <a:solidFill>
                  <a:srgbClr val="D60093"/>
                </a:solidFill>
                <a:latin typeface="Comic Sans MS"/>
              </a:rPr>
              <a:t>Laptop (and Notebook) computers </a:t>
            </a:r>
            <a:r>
              <a:rPr lang="en-GB" sz="2400" dirty="0" smtClean="0">
                <a:solidFill>
                  <a:srgbClr val="3333CC"/>
                </a:solidFill>
                <a:latin typeface="Comic Sans MS"/>
              </a:rPr>
              <a:t>are designed to be used whilst resting on your lap.  The come with </a:t>
            </a:r>
            <a:r>
              <a:rPr lang="en-GB" sz="2400" b="1" dirty="0" smtClean="0">
                <a:solidFill>
                  <a:srgbClr val="D60093"/>
                </a:solidFill>
                <a:latin typeface="Comic Sans MS"/>
              </a:rPr>
              <a:t>an LCD monitor for output </a:t>
            </a:r>
            <a:r>
              <a:rPr lang="en-GB" sz="2400" dirty="0" smtClean="0">
                <a:solidFill>
                  <a:srgbClr val="3333CC"/>
                </a:solidFill>
                <a:latin typeface="Comic Sans MS"/>
              </a:rPr>
              <a:t>and a </a:t>
            </a:r>
            <a:r>
              <a:rPr lang="en-GB" sz="2400" b="1" dirty="0" smtClean="0">
                <a:solidFill>
                  <a:srgbClr val="D60093"/>
                </a:solidFill>
                <a:latin typeface="Comic Sans MS"/>
              </a:rPr>
              <a:t>keyboard and </a:t>
            </a:r>
            <a:r>
              <a:rPr lang="en-GB" sz="2400" b="1" dirty="0" err="1" smtClean="0">
                <a:solidFill>
                  <a:srgbClr val="D60093"/>
                </a:solidFill>
                <a:latin typeface="Comic Sans MS"/>
              </a:rPr>
              <a:t>trackpad</a:t>
            </a:r>
            <a:r>
              <a:rPr lang="en-GB" sz="2400" b="1" dirty="0" smtClean="0">
                <a:solidFill>
                  <a:srgbClr val="D60093"/>
                </a:solidFill>
                <a:latin typeface="Comic Sans MS"/>
              </a:rPr>
              <a:t> for input.</a:t>
            </a:r>
            <a:r>
              <a:rPr lang="en-GB" sz="2400" dirty="0" smtClean="0">
                <a:solidFill>
                  <a:srgbClr val="3333CC"/>
                </a:solidFill>
                <a:latin typeface="Comic Sans MS"/>
              </a:rPr>
              <a:t>  As with a desktop computer they will have a </a:t>
            </a:r>
            <a:r>
              <a:rPr lang="en-GB" sz="2400" b="1" dirty="0" smtClean="0">
                <a:solidFill>
                  <a:srgbClr val="D60093"/>
                </a:solidFill>
                <a:latin typeface="Comic Sans MS"/>
              </a:rPr>
              <a:t>hard disk and cd/</a:t>
            </a:r>
            <a:r>
              <a:rPr lang="en-GB" sz="2400" b="1" dirty="0" err="1" smtClean="0">
                <a:solidFill>
                  <a:srgbClr val="D60093"/>
                </a:solidFill>
                <a:latin typeface="Comic Sans MS"/>
              </a:rPr>
              <a:t>dvd</a:t>
            </a:r>
            <a:r>
              <a:rPr lang="en-GB" sz="2400" b="1" dirty="0" smtClean="0">
                <a:solidFill>
                  <a:srgbClr val="D60093"/>
                </a:solidFill>
                <a:latin typeface="Comic Sans MS"/>
              </a:rPr>
              <a:t> drive for storage, however it is likely that solid state storage (SSD) will start to replace hard disk drives in laptops and notebooks, as they are very robust – having no moving parts.</a:t>
            </a:r>
          </a:p>
          <a:p>
            <a:endParaRPr lang="en-GB" sz="2400" b="1" dirty="0">
              <a:solidFill>
                <a:srgbClr val="D60093"/>
              </a:solidFill>
              <a:latin typeface="Comic Sans MS"/>
            </a:endParaRPr>
          </a:p>
          <a:p>
            <a:r>
              <a:rPr lang="en-GB" sz="2400" b="1" dirty="0" smtClean="0">
                <a:solidFill>
                  <a:srgbClr val="D60093"/>
                </a:solidFill>
                <a:latin typeface="Comic Sans MS"/>
              </a:rPr>
              <a:t>They are battery operated and will</a:t>
            </a:r>
          </a:p>
          <a:p>
            <a:r>
              <a:rPr lang="en-GB" sz="2400" b="1" dirty="0" smtClean="0">
                <a:solidFill>
                  <a:srgbClr val="D60093"/>
                </a:solidFill>
                <a:latin typeface="Comic Sans MS"/>
              </a:rPr>
              <a:t> come with a wireless interface card.</a:t>
            </a:r>
            <a:endParaRPr lang="en-GB" sz="2400" b="1" dirty="0">
              <a:solidFill>
                <a:srgbClr val="D60093"/>
              </a:solidFill>
              <a:latin typeface="Comic Sans MS"/>
            </a:endParaRPr>
          </a:p>
        </p:txBody>
      </p:sp>
      <p:pic>
        <p:nvPicPr>
          <p:cNvPr id="3074" name="Picture 2" descr="C:\Users\mfeldman139\AppData\Local\Microsoft\Windows\Temporary Internet Files\Content.IE5\VGX7DBBH\MC90043154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9382" y="3885679"/>
            <a:ext cx="2121383" cy="2286521"/>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Home 5">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8"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839403963"/>
      </p:ext>
    </p:extLst>
  </p:cSld>
  <p:clrMapOvr>
    <a:masterClrMapping/>
  </p:clrMapOvr>
  <p:transition/>
  <p:timing>
    <p:tnLst>
      <p:par>
        <p:cTn id="1" dur="indefinite" restart="never" nodeType="tmRoot"/>
      </p:par>
    </p:tnLst>
  </p:timing>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96758" y="188640"/>
            <a:ext cx="7772400" cy="936104"/>
          </a:xfrm>
          <a:ln>
            <a:solidFill>
              <a:schemeClr val="tx1"/>
            </a:solidFill>
            <a:miter lim="800000"/>
            <a:headEnd/>
            <a:tailEnd/>
          </a:ln>
        </p:spPr>
        <p:txBody>
          <a:bodyPr/>
          <a:lstStyle/>
          <a:p>
            <a:r>
              <a:rPr lang="en-GB" dirty="0" smtClean="0"/>
              <a:t>TYPES OF COMPUTERS</a:t>
            </a:r>
            <a:br>
              <a:rPr lang="en-GB" dirty="0" smtClean="0"/>
            </a:br>
            <a:r>
              <a:rPr lang="en-GB" dirty="0" smtClean="0"/>
              <a:t>TABLET COMPUTERS</a:t>
            </a:r>
            <a:endParaRPr lang="en-US" dirty="0"/>
          </a:p>
        </p:txBody>
      </p:sp>
      <p:pic>
        <p:nvPicPr>
          <p:cNvPr id="4100" name="Picture 4" descr="http://images.apple.com/uk/ipad/features/images/overview_smartcover_gallery1_20110302.jpg"/>
          <p:cNvPicPr>
            <a:picLocks noChangeAspect="1" noChangeArrowheads="1"/>
          </p:cNvPicPr>
          <p:nvPr/>
        </p:nvPicPr>
        <p:blipFill rotWithShape="1">
          <a:blip r:embed="rId2">
            <a:extLst>
              <a:ext uri="{28A0092B-C50C-407E-A947-70E740481C1C}">
                <a14:useLocalDpi xmlns:a14="http://schemas.microsoft.com/office/drawing/2010/main" val="0"/>
              </a:ext>
            </a:extLst>
          </a:blip>
          <a:srcRect l="33330" t="5143" r="33335" b="7695"/>
          <a:stretch/>
        </p:blipFill>
        <p:spPr bwMode="auto">
          <a:xfrm>
            <a:off x="918302" y="1844824"/>
            <a:ext cx="1710730" cy="2601712"/>
          </a:xfrm>
          <a:prstGeom prst="roundRect">
            <a:avLst/>
          </a:prstGeom>
          <a:noFill/>
          <a:ln w="25400">
            <a:solidFill>
              <a:srgbClr val="D60093"/>
            </a:solid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843808" y="1412776"/>
            <a:ext cx="5832648" cy="2308324"/>
          </a:xfrm>
          <a:prstGeom prst="rect">
            <a:avLst/>
          </a:prstGeom>
          <a:noFill/>
        </p:spPr>
        <p:txBody>
          <a:bodyPr wrap="square" rtlCol="0">
            <a:spAutoFit/>
          </a:bodyPr>
          <a:lstStyle/>
          <a:p>
            <a:r>
              <a:rPr lang="en-GB" sz="2400" b="1" dirty="0" smtClean="0">
                <a:solidFill>
                  <a:srgbClr val="D60093"/>
                </a:solidFill>
                <a:latin typeface="Comic Sans MS"/>
              </a:rPr>
              <a:t>Tablet computers </a:t>
            </a:r>
            <a:r>
              <a:rPr lang="en-GB" sz="2400" dirty="0" smtClean="0">
                <a:solidFill>
                  <a:srgbClr val="3333CC"/>
                </a:solidFill>
                <a:latin typeface="Comic Sans MS"/>
              </a:rPr>
              <a:t>have a </a:t>
            </a:r>
            <a:r>
              <a:rPr lang="en-GB" sz="2400" b="1" dirty="0" smtClean="0">
                <a:solidFill>
                  <a:srgbClr val="3333CC"/>
                </a:solidFill>
                <a:latin typeface="Comic Sans MS"/>
              </a:rPr>
              <a:t>large touch sensitive screen – used with a stylus for drawing and writing.</a:t>
            </a:r>
          </a:p>
          <a:p>
            <a:endParaRPr lang="en-GB" sz="2400" dirty="0">
              <a:solidFill>
                <a:srgbClr val="3333CC"/>
              </a:solidFill>
              <a:latin typeface="Comic Sans MS"/>
            </a:endParaRPr>
          </a:p>
          <a:p>
            <a:r>
              <a:rPr lang="en-GB" sz="2400" dirty="0" smtClean="0">
                <a:solidFill>
                  <a:srgbClr val="3333CC"/>
                </a:solidFill>
                <a:latin typeface="Comic Sans MS"/>
              </a:rPr>
              <a:t>They can be used for web-browsing, e-mail, music, games etc.</a:t>
            </a:r>
            <a:endParaRPr lang="en-GB" sz="2400" dirty="0">
              <a:solidFill>
                <a:srgbClr val="3333CC"/>
              </a:solidFill>
              <a:latin typeface="Comic Sans MS"/>
            </a:endParaRPr>
          </a:p>
        </p:txBody>
      </p:sp>
      <p:sp>
        <p:nvSpPr>
          <p:cNvPr id="6" name="Action Button: Home 5">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8"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983096830"/>
      </p:ext>
    </p:extLst>
  </p:cSld>
  <p:clrMapOvr>
    <a:masterClrMapping/>
  </p:clrMapOvr>
  <p:transition/>
  <p:timing>
    <p:tnLst>
      <p:par>
        <p:cTn id="1" dur="indefinite" restart="never" nodeType="tmRoot"/>
      </p:par>
    </p:tnLst>
  </p:timing>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96758" y="188640"/>
            <a:ext cx="7772400" cy="936104"/>
          </a:xfrm>
          <a:ln>
            <a:solidFill>
              <a:schemeClr val="tx1"/>
            </a:solidFill>
            <a:miter lim="800000"/>
            <a:headEnd/>
            <a:tailEnd/>
          </a:ln>
        </p:spPr>
        <p:txBody>
          <a:bodyPr/>
          <a:lstStyle/>
          <a:p>
            <a:r>
              <a:rPr lang="en-GB" dirty="0" smtClean="0"/>
              <a:t>TYPES OF COMPUTERS</a:t>
            </a:r>
            <a:br>
              <a:rPr lang="en-GB" dirty="0" smtClean="0"/>
            </a:br>
            <a:r>
              <a:rPr lang="en-GB" dirty="0" smtClean="0"/>
              <a:t>MAINFRAME COMPUTERS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675" y="1758516"/>
            <a:ext cx="2121768" cy="2121768"/>
          </a:xfrm>
          <a:prstGeom prst="rect">
            <a:avLst/>
          </a:prstGeom>
        </p:spPr>
      </p:pic>
      <p:sp>
        <p:nvSpPr>
          <p:cNvPr id="5" name="TextBox 4"/>
          <p:cNvSpPr txBox="1"/>
          <p:nvPr/>
        </p:nvSpPr>
        <p:spPr>
          <a:xfrm>
            <a:off x="2771800" y="1243009"/>
            <a:ext cx="5997550" cy="4893647"/>
          </a:xfrm>
          <a:prstGeom prst="rect">
            <a:avLst/>
          </a:prstGeom>
          <a:noFill/>
        </p:spPr>
        <p:txBody>
          <a:bodyPr wrap="square" rtlCol="0">
            <a:spAutoFit/>
          </a:bodyPr>
          <a:lstStyle/>
          <a:p>
            <a:r>
              <a:rPr lang="en-GB" sz="2400" b="1" dirty="0" smtClean="0">
                <a:solidFill>
                  <a:srgbClr val="D60093"/>
                </a:solidFill>
                <a:latin typeface="Comic Sans MS"/>
              </a:rPr>
              <a:t>Mainframe computers </a:t>
            </a:r>
            <a:r>
              <a:rPr lang="en-GB" sz="2400" dirty="0" smtClean="0">
                <a:solidFill>
                  <a:srgbClr val="3333CC"/>
                </a:solidFill>
                <a:latin typeface="Comic Sans MS"/>
              </a:rPr>
              <a:t>are very large computer systems, that can occupy a whole room.  It will have  a huge amount of RAM, processers and storage devices such as tape and disk drives.  They can process very large amounts of data at high speed.  </a:t>
            </a:r>
            <a:r>
              <a:rPr lang="en-GB" sz="2400" b="1" dirty="0" smtClean="0">
                <a:solidFill>
                  <a:srgbClr val="D60093"/>
                </a:solidFill>
                <a:latin typeface="Comic Sans MS"/>
              </a:rPr>
              <a:t>Mainframes  are multi-user or multi-access systems</a:t>
            </a:r>
            <a:r>
              <a:rPr lang="en-GB" sz="2400" dirty="0" smtClean="0">
                <a:solidFill>
                  <a:srgbClr val="3333CC"/>
                </a:solidFill>
                <a:latin typeface="Comic Sans MS"/>
              </a:rPr>
              <a:t> as they are connected to hundreds of dumb terminals (dumb meaning that the terminal has no processing or storage devices – all the processing and storage being done by the mainframe.</a:t>
            </a:r>
            <a:endParaRPr lang="en-GB" sz="2400" dirty="0">
              <a:solidFill>
                <a:srgbClr val="3333CC"/>
              </a:solidFill>
              <a:latin typeface="Comic Sans MS"/>
            </a:endParaRPr>
          </a:p>
        </p:txBody>
      </p:sp>
      <p:sp>
        <p:nvSpPr>
          <p:cNvPr id="6" name="Action Button: Home 5">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8"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475942773"/>
      </p:ext>
    </p:extLst>
  </p:cSld>
  <p:clrMapOvr>
    <a:masterClrMapping/>
  </p:clrMapOvr>
  <p:transition/>
  <p:timing>
    <p:tnLst>
      <p:par>
        <p:cTn id="1" dur="indefinite" restart="never" nodeType="tmRoot"/>
      </p:par>
    </p:tnLst>
  </p:timing>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96758" y="188640"/>
            <a:ext cx="7772400" cy="936104"/>
          </a:xfrm>
          <a:ln>
            <a:solidFill>
              <a:schemeClr val="tx1"/>
            </a:solidFill>
            <a:miter lim="800000"/>
            <a:headEnd/>
            <a:tailEnd/>
          </a:ln>
        </p:spPr>
        <p:txBody>
          <a:bodyPr/>
          <a:lstStyle/>
          <a:p>
            <a:r>
              <a:rPr lang="en-GB" dirty="0" smtClean="0"/>
              <a:t>TYPES OF COMPUTERS</a:t>
            </a:r>
            <a:br>
              <a:rPr lang="en-GB" dirty="0" smtClean="0"/>
            </a:br>
            <a:r>
              <a:rPr lang="en-GB" dirty="0" smtClean="0"/>
              <a:t>SUPERCOMPUTERS</a:t>
            </a:r>
            <a:endParaRPr lang="en-US" dirty="0"/>
          </a:p>
        </p:txBody>
      </p:sp>
      <p:sp>
        <p:nvSpPr>
          <p:cNvPr id="2" name="TextBox 1"/>
          <p:cNvSpPr txBox="1"/>
          <p:nvPr/>
        </p:nvSpPr>
        <p:spPr>
          <a:xfrm>
            <a:off x="844550" y="1628800"/>
            <a:ext cx="7471866" cy="1938992"/>
          </a:xfrm>
          <a:prstGeom prst="rect">
            <a:avLst/>
          </a:prstGeom>
          <a:noFill/>
        </p:spPr>
        <p:txBody>
          <a:bodyPr wrap="square" rtlCol="0">
            <a:spAutoFit/>
          </a:bodyPr>
          <a:lstStyle/>
          <a:p>
            <a:r>
              <a:rPr lang="en-GB" sz="2400" dirty="0" smtClean="0">
                <a:solidFill>
                  <a:srgbClr val="3333CC"/>
                </a:solidFill>
                <a:latin typeface="Comic Sans MS"/>
              </a:rPr>
              <a:t>The most powerful and fastest computer is the </a:t>
            </a:r>
            <a:r>
              <a:rPr lang="en-GB" sz="2400" b="1" dirty="0" smtClean="0">
                <a:solidFill>
                  <a:srgbClr val="D60093"/>
                </a:solidFill>
                <a:latin typeface="Comic Sans MS"/>
              </a:rPr>
              <a:t>supercomputer.</a:t>
            </a:r>
            <a:r>
              <a:rPr lang="en-GB" sz="2400" dirty="0" smtClean="0">
                <a:solidFill>
                  <a:srgbClr val="3333CC"/>
                </a:solidFill>
                <a:latin typeface="Comic Sans MS"/>
              </a:rPr>
              <a:t>  These computers are used for intensive or demanding mathematical calculations or the production of very high quality graphics, for example the digital animation used in films.</a:t>
            </a:r>
            <a:endParaRPr lang="en-GB" sz="2400" dirty="0">
              <a:solidFill>
                <a:srgbClr val="3333CC"/>
              </a:solidFill>
              <a:latin typeface="Comic Sans MS"/>
            </a:endParaRPr>
          </a:p>
        </p:txBody>
      </p:sp>
      <p:sp>
        <p:nvSpPr>
          <p:cNvPr id="3" name="AutoShape 2" descr="data:image/jpg;base64,/9j/4AAQSkZJRgABAQAAAQABAAD/2wBDAAkGBwgHBgkIBwgKCgkLDRYPDQwMDRsUFRAWIB0iIiAdHx8kKDQsJCYxJx8fLT0tMTU3Ojo6Iys/RD84QzQ5Ojf/2wBDAQoKCg0MDRoPDxo3JR8lNzc3Nzc3Nzc3Nzc3Nzc3Nzc3Nzc3Nzc3Nzc3Nzc3Nzc3Nzc3Nzc3Nzc3Nzc3Nzc3Nzf/wAARCABIAIcDASIAAhEBAxEB/8QAHAAAAQQDAQAAAAAAAAAAAAAABAACAwYBBQcI/8QAPxAAAgEDAQQGBwUFCQEAAAAAAQIDAAQRBQYSITETIkFRYXEHFDKBkaGxI0JyssEzNENS0RckU2KCkqKz4fD/xAAXAQEBAQEAAAAAAAAAAAAAAAABAAID/8QAGxEBAQEBAQEBAQAAAAAAAAAAAAERMRIhAkH/2gAMAwEAAhEDEQA/ACbi6cqQr7o7+2tZK7kndck95FbptPs4Yt+6nljAUsSYxjA5nJblQ+qaxomkM0d1HbmRYVlVFVy7qQCuCGK8Qc864z9W8bsgO00nVLxOkt1DKT2uqn4E5oqHSLrTX6XUtLW4QnGJXYDP+kiq7d7Z6UhVrXSpZVZQW6WTcKnuA62fM/ChpNuJzcQPplnFaKqtvpIFlDkcc8hw48vCqeqNi9ra6Zc89nZIm74LxgPgwNB3GilWZx/dYR2SyByPM4H0rn2p7VbQy3kdzb6hcQuVyfV26JQc44BcAcKIuNp9q0sYl1HXnltbsbhiNysrFTwIYDO6cHk2DT5tWxdYrHTjC88u0GlRxxnrCW6Ctw7ABxNBR7RbMQyBDJcTAHi6RHdHxwflVGF2sUSiNELABd1CpYnlyBz8qFlkleRjLE8ZwuBICCRx48qfI9OyaJe6PrErxaSBcyxp0jR9GVIXIGetjtI+NbhdZ06ydre40eRHAGd0kEd3bXBrO/u7CbprK5nt5MY34ZShx3ZGKfcand3d4bu7up5blsBpncljgADjz5AVT85w+tdpudobVnAtLSVc/wCLIB+n1qWR9aFuLiLTVki/milEuP8AaTWjm272KS3Mh0+63v5Nw5/PihP7QtjzGRDo98ZOeWhQj/srP1a2se0l6jgqioR3A5FbFdsNQlTo3MJB4EtHmqtaek3Z8xOp0kLg4AFqjEjvzvA08+kXZ4x5i0q5WQcyYIiv5qfp+LjIt2LT1mPULCVcZ3EcBseRA4+HOgF1SYDryAL2kgULabT6Y8sIiaNJZG3UQ2wyTjPfjspX+3ehWs8ltfAi5j4HctlwMjPHA8e+s9PG0ttVVuHTK5HHAIPClVEl9KNum9u6KhUcsuM/lpVeafUUeaeSeZHnkaWQ5O87Fj2Hn76ElffUk4z0ZA4AUmkzJH7/AKDzqJmBjI5ZUju/StyOSaCaW2eCW3keKRXBV0YqR1ewimyOS0RJyd1/0qN26kX4h+U1hmyIj/kf9K0ksjEqnl+tRXKv0ETbp3elXjjhzpFuqvl+prM87mGGEn7MSqceOap1Xg71vowFa9eAK38HJZePdvj6UPLKsjuyXM0+cdeYYOePDmfrUkk7RzuBdCLdkI3lzleP4qhuJWlkLPcm4IAG+QR38ONN6IaWppemnlTCeBqWoJZizbgJ40oJQu+G7VI99Ck5lFZU1JJatgv5ii1koCA8WoiMnB7uFSb3VpSYowGb2s8/CteLmVJkdJXVwpG8rEH41NfvlVHnQ1xJbs8YtoZIwI8P0kocse8dUY8uNEKInKtSqMN1W86VIGOjh1BBJzjFYPs4Ge0cM1ettdgNW0EtcNGs9oHLeswqSAOPtL2e/h4mqayEjl97mOPy7KyQhOYoj4r9KwThYj4P9KeUPq6nuZPrimspEcP4mH/GlET1VpjMCY8dki5+NPI6inzqIjqse6VfpVOijriRhey7rxriU43hnHE//cqjkZizFmjY8OKLgdvgKde/v84+z9v71Rvwz1VXl7Pvrd7QYTTW9k+VZNYb2T5UJrv4lOXhnA7DTc9enL2+VCYi+9mp4uI7M5FRjAU7tT2ah5o0P3pFHzqIy6OR8aDzhyuByBz210fRvRxe7TwTTafe20AiIBEysQxPcRy5fOh9b9E20ej6fd6hO+nSwW0TSyNHcNvbqjJwCgonC5+ozGc8iaVJP2YB76VaD1zo2uQakghmAjuMYKHk3l/Sq5tV6MNH1nfuNPA068OTvRL9mx8V7Pdj31XfWiDkAhgeBzVn0La9kKwarkpyWccSPxd/nR0uMbUbGa5s8ZFvbMtbZ6tzDl0ODnu5/PwquNuSCMIwP2/yIIr14rQ3duCpjlhkHgysP1qhbV+ijR9YLXGmu+m3Z4gxcYz5r2e74UYnn8JmBT40PKuIZz3Mh+tWzaXYbaTZsO11aG4tAc+sQLvL5nHL3gVU5ZAYp1bKllXAPA5BqnUJ1D9+myU4sOBHgKhxgNwA5cu3nU1wZJJDLu5RsYLDhy7/AP2omHVbq44jl763u1n+I6fbp0k8aMODOFI8zTOQJo7R7K6u7yFreBmRZFZnPVXAIPM1YlrXY+zul3Utd1e8cPnzpk+wkLjiJI8YGYyOOB5VcLeVUjDFjy9lcnFO9dibgcjzp8wqHJsPAJE3HmjjU9cEAlx59lBSbHTxuphuFHXJO8MkDPDHefhXSukiYe0KGkliY9ZSPHdzVfzDqtabJqujIEsbqdEByQJWAJ7zU20O1uu3GgXtnPcyvHNEUcFs9U8+fhW9CWrn21HnkVE0UAZgVOOXEc6MxOOjio3ePlSrp9xs7pNyxZraAMeP7MD6UqMGN+pDNkjFZkQd1KlURmkaxf6TJm1cGInLRP7J/ofEV0HRdobPVVCq3RXGOMLnj7j2ilSqTbMAwIIyDVO2l9GuzuvBnNqLO4PHpbYBcnxXkaVKpOYa96Kde0hml00evQD71sd2THih5+7NVGTRNUuMx+qBGVsOzxGNvIjhSpVnPqGWGzLxOpmiaVx/MMge7lVptbVoEA6PHlSpV0gFqWHLh4VIPtB11B86VKlJEiVTlFANS7itzVaVKlMizMihkjUYPOpEhkU9ZaVKjEkaOMgAwqT+EUqVKlP/2Q==">
            <a:hlinkClick r:id="rId2"/>
          </p:cNvPr>
          <p:cNvSpPr>
            <a:spLocks noChangeAspect="1" noChangeArrowheads="1"/>
          </p:cNvSpPr>
          <p:nvPr/>
        </p:nvSpPr>
        <p:spPr bwMode="auto">
          <a:xfrm>
            <a:off x="77788" y="-360363"/>
            <a:ext cx="1285875" cy="685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3333CC"/>
              </a:solidFill>
            </a:endParaRPr>
          </a:p>
        </p:txBody>
      </p:sp>
      <p:sp>
        <p:nvSpPr>
          <p:cNvPr id="6" name="AutoShape 4" descr="data:image/jpg;base64,/9j/4AAQSkZJRgABAQAAAQABAAD/2wBDAAkGBwgHBgkIBwgKCgkLDRYPDQwMDRsUFRAWIB0iIiAdHx8kKDQsJCYxJx8fLT0tMTU3Ojo6Iys/RD84QzQ5Ojf/2wBDAQoKCg0MDRoPDxo3JR8lNzc3Nzc3Nzc3Nzc3Nzc3Nzc3Nzc3Nzc3Nzc3Nzc3Nzc3Nzc3Nzc3Nzc3Nzc3Nzc3Nzf/wAARCABIAIcDASIAAhEBAxEB/8QAHAAAAQQDAQAAAAAAAAAAAAAABAACAwYBBQcI/8QAPxAAAgEDAQQGBwUFCQEAAAAAAQIDAAQRBQYSITETIkFRYXEHFDKBkaGxI0JyssEzNENS0RckU2KCkqKz4fD/xAAXAQEBAQEAAAAAAAAAAAAAAAABAAID/8QAGxEBAQEBAQEBAQAAAAAAAAAAAAERMRIhAkH/2gAMAwEAAhEDEQA/ACbi6cqQr7o7+2tZK7kndck95FbptPs4Yt+6nljAUsSYxjA5nJblQ+qaxomkM0d1HbmRYVlVFVy7qQCuCGK8Qc864z9W8bsgO00nVLxOkt1DKT2uqn4E5oqHSLrTX6XUtLW4QnGJXYDP+kiq7d7Z6UhVrXSpZVZQW6WTcKnuA62fM/ChpNuJzcQPplnFaKqtvpIFlDkcc8hw48vCqeqNi9ra6Zc89nZIm74LxgPgwNB3GilWZx/dYR2SyByPM4H0rn2p7VbQy3kdzb6hcQuVyfV26JQc44BcAcKIuNp9q0sYl1HXnltbsbhiNysrFTwIYDO6cHk2DT5tWxdYrHTjC88u0GlRxxnrCW6Ctw7ABxNBR7RbMQyBDJcTAHi6RHdHxwflVGF2sUSiNELABd1CpYnlyBz8qFlkleRjLE8ZwuBICCRx48qfI9OyaJe6PrErxaSBcyxp0jR9GVIXIGetjtI+NbhdZ06ydre40eRHAGd0kEd3bXBrO/u7CbprK5nt5MY34ZShx3ZGKfcand3d4bu7up5blsBpncljgADjz5AVT85w+tdpudobVnAtLSVc/wCLIB+n1qWR9aFuLiLTVki/milEuP8AaTWjm272KS3Mh0+63v5Nw5/PihP7QtjzGRDo98ZOeWhQj/srP1a2se0l6jgqioR3A5FbFdsNQlTo3MJB4EtHmqtaek3Z8xOp0kLg4AFqjEjvzvA08+kXZ4x5i0q5WQcyYIiv5qfp+LjIt2LT1mPULCVcZ3EcBseRA4+HOgF1SYDryAL2kgULabT6Y8sIiaNJZG3UQ2wyTjPfjspX+3ehWs8ltfAi5j4HctlwMjPHA8e+s9PG0ttVVuHTK5HHAIPClVEl9KNum9u6KhUcsuM/lpVeafUUeaeSeZHnkaWQ5O87Fj2Hn76ElffUk4z0ZA4AUmkzJH7/AKDzqJmBjI5ZUju/StyOSaCaW2eCW3keKRXBV0YqR1ewimyOS0RJyd1/0qN26kX4h+U1hmyIj/kf9K0ksjEqnl+tRXKv0ETbp3elXjjhzpFuqvl+prM87mGGEn7MSqceOap1Xg71vowFa9eAK38HJZePdvj6UPLKsjuyXM0+cdeYYOePDmfrUkk7RzuBdCLdkI3lzleP4qhuJWlkLPcm4IAG+QR38ONN6IaWppemnlTCeBqWoJZizbgJ40oJQu+G7VI99Ck5lFZU1JJatgv5ii1koCA8WoiMnB7uFSb3VpSYowGb2s8/CteLmVJkdJXVwpG8rEH41NfvlVHnQ1xJbs8YtoZIwI8P0kocse8dUY8uNEKInKtSqMN1W86VIGOjh1BBJzjFYPs4Ge0cM1ettdgNW0EtcNGs9oHLeswqSAOPtL2e/h4mqayEjl97mOPy7KyQhOYoj4r9KwThYj4P9KeUPq6nuZPrimspEcP4mH/GlET1VpjMCY8dki5+NPI6inzqIjqse6VfpVOijriRhey7rxriU43hnHE//cqjkZizFmjY8OKLgdvgKde/v84+z9v71Rvwz1VXl7Pvrd7QYTTW9k+VZNYb2T5UJrv4lOXhnA7DTc9enL2+VCYi+9mp4uI7M5FRjAU7tT2ah5o0P3pFHzqIy6OR8aDzhyuByBz210fRvRxe7TwTTafe20AiIBEysQxPcRy5fOh9b9E20ej6fd6hO+nSwW0TSyNHcNvbqjJwCgonC5+ozGc8iaVJP2YB76VaD1zo2uQakghmAjuMYKHk3l/Sq5tV6MNH1nfuNPA068OTvRL9mx8V7Pdj31XfWiDkAhgeBzVn0La9kKwarkpyWccSPxd/nR0uMbUbGa5s8ZFvbMtbZ6tzDl0ODnu5/PwquNuSCMIwP2/yIIr14rQ3duCpjlhkHgysP1qhbV+ijR9YLXGmu+m3Z4gxcYz5r2e74UYnn8JmBT40PKuIZz3Mh+tWzaXYbaTZsO11aG4tAc+sQLvL5nHL3gVU5ZAYp1bKllXAPA5BqnUJ1D9+myU4sOBHgKhxgNwA5cu3nU1wZJJDLu5RsYLDhy7/AP2omHVbq44jl763u1n+I6fbp0k8aMODOFI8zTOQJo7R7K6u7yFreBmRZFZnPVXAIPM1YlrXY+zul3Utd1e8cPnzpk+wkLjiJI8YGYyOOB5VcLeVUjDFjy9lcnFO9dibgcjzp8wqHJsPAJE3HmjjU9cEAlx59lBSbHTxuphuFHXJO8MkDPDHefhXSukiYe0KGkliY9ZSPHdzVfzDqtabJqujIEsbqdEByQJWAJ7zU20O1uu3GgXtnPcyvHNEUcFs9U8+fhW9CWrn21HnkVE0UAZgVOOXEc6MxOOjio3ePlSrp9xs7pNyxZraAMeP7MD6UqMGN+pDNkjFZkQd1KlURmkaxf6TJm1cGInLRP7J/ofEV0HRdobPVVCq3RXGOMLnj7j2ilSqTbMAwIIyDVO2l9GuzuvBnNqLO4PHpbYBcnxXkaVKpOYa96Kde0hml00evQD71sd2THih5+7NVGTRNUuMx+qBGVsOzxGNvIjhSpVnPqGWGzLxOpmiaVx/MMge7lVptbVoEA6PHlSpV0gFqWHLh4VIPtB11B86VKlJEiVTlFANS7itzVaVKlMizMihkjUYPOpEhkU9ZaVKjEkaOMgAwqT+EUqVKlP/2Q==">
            <a:hlinkClick r:id="rId2"/>
          </p:cNvPr>
          <p:cNvSpPr>
            <a:spLocks noChangeAspect="1" noChangeArrowheads="1"/>
          </p:cNvSpPr>
          <p:nvPr/>
        </p:nvSpPr>
        <p:spPr bwMode="auto">
          <a:xfrm>
            <a:off x="230188" y="-207963"/>
            <a:ext cx="1285875" cy="685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3333CC"/>
              </a:solidFill>
            </a:endParaRPr>
          </a:p>
        </p:txBody>
      </p:sp>
      <p:pic>
        <p:nvPicPr>
          <p:cNvPr id="6150" name="Picture 6" descr="http://upload.wikimedia.org/wikipedia/commons/thumb/c/c7/Roadrunner_supercomputer_HiRes.jpg/220px-Roadrunner_supercomputer_HiRes.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8777" y="3861048"/>
            <a:ext cx="2478643" cy="1656184"/>
          </a:xfrm>
          <a:prstGeom prst="rect">
            <a:avLst/>
          </a:prstGeom>
          <a:noFill/>
          <a:ln w="25400">
            <a:solidFill>
              <a:srgbClr val="D60093"/>
            </a:solidFill>
          </a:ln>
          <a:extLst>
            <a:ext uri="{909E8E84-426E-40DD-AFC4-6F175D3DCCD1}">
              <a14:hiddenFill xmlns:a14="http://schemas.microsoft.com/office/drawing/2010/main">
                <a:solidFill>
                  <a:srgbClr val="FFFFFF"/>
                </a:solidFill>
              </a14:hiddenFill>
            </a:ext>
          </a:extLst>
        </p:spPr>
      </p:pic>
      <p:sp>
        <p:nvSpPr>
          <p:cNvPr id="8" name="Action Button: Home 7">
            <a:hlinkClick r:id="rId5"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776821638"/>
      </p:ext>
    </p:extLst>
  </p:cSld>
  <p:clrMapOvr>
    <a:masterClrMapping/>
  </p:clrMapOvr>
  <p:transition/>
  <p:timing>
    <p:tnLst>
      <p:par>
        <p:cTn id="1" dur="indefinite" restart="never" nodeType="tmRoot"/>
      </p:par>
    </p:tnLst>
  </p:timing>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96758" y="188640"/>
            <a:ext cx="7772400" cy="936104"/>
          </a:xfrm>
          <a:ln>
            <a:solidFill>
              <a:schemeClr val="tx1"/>
            </a:solidFill>
            <a:miter lim="800000"/>
            <a:headEnd/>
            <a:tailEnd/>
          </a:ln>
        </p:spPr>
        <p:txBody>
          <a:bodyPr/>
          <a:lstStyle/>
          <a:p>
            <a:r>
              <a:rPr lang="en-GB" dirty="0" smtClean="0"/>
              <a:t>TYPES OF COMPUTERS</a:t>
            </a:r>
            <a:br>
              <a:rPr lang="en-GB" dirty="0" smtClean="0"/>
            </a:br>
            <a:r>
              <a:rPr lang="en-GB" dirty="0" smtClean="0"/>
              <a:t>CLOCK SPEED</a:t>
            </a:r>
            <a:endParaRPr lang="en-US" dirty="0"/>
          </a:p>
        </p:txBody>
      </p:sp>
      <p:sp>
        <p:nvSpPr>
          <p:cNvPr id="3" name="AutoShape 2" descr="data:image/jpg;base64,/9j/4AAQSkZJRgABAQAAAQABAAD/2wBDAAkGBwgHBgkIBwgKCgkLDRYPDQwMDRsUFRAWIB0iIiAdHx8kKDQsJCYxJx8fLT0tMTU3Ojo6Iys/RD84QzQ5Ojf/2wBDAQoKCg0MDRoPDxo3JR8lNzc3Nzc3Nzc3Nzc3Nzc3Nzc3Nzc3Nzc3Nzc3Nzc3Nzc3Nzc3Nzc3Nzc3Nzc3Nzc3Nzf/wAARCABIAIcDASIAAhEBAxEB/8QAHAAAAQQDAQAAAAAAAAAAAAAABAACAwYBBQcI/8QAPxAAAgEDAQQGBwUFCQEAAAAAAQIDAAQRBQYSITETIkFRYXEHFDKBkaGxI0JyssEzNENS0RckU2KCkqKz4fD/xAAXAQEBAQEAAAAAAAAAAAAAAAABAAID/8QAGxEBAQEBAQEBAQAAAAAAAAAAAAERMRIhAkH/2gAMAwEAAhEDEQA/ACbi6cqQr7o7+2tZK7kndck95FbptPs4Yt+6nljAUsSYxjA5nJblQ+qaxomkM0d1HbmRYVlVFVy7qQCuCGK8Qc864z9W8bsgO00nVLxOkt1DKT2uqn4E5oqHSLrTX6XUtLW4QnGJXYDP+kiq7d7Z6UhVrXSpZVZQW6WTcKnuA62fM/ChpNuJzcQPplnFaKqtvpIFlDkcc8hw48vCqeqNi9ra6Zc89nZIm74LxgPgwNB3GilWZx/dYR2SyByPM4H0rn2p7VbQy3kdzb6hcQuVyfV26JQc44BcAcKIuNp9q0sYl1HXnltbsbhiNysrFTwIYDO6cHk2DT5tWxdYrHTjC88u0GlRxxnrCW6Ctw7ABxNBR7RbMQyBDJcTAHi6RHdHxwflVGF2sUSiNELABd1CpYnlyBz8qFlkleRjLE8ZwuBICCRx48qfI9OyaJe6PrErxaSBcyxp0jR9GVIXIGetjtI+NbhdZ06ydre40eRHAGd0kEd3bXBrO/u7CbprK5nt5MY34ZShx3ZGKfcand3d4bu7up5blsBpncljgADjz5AVT85w+tdpudobVnAtLSVc/wCLIB+n1qWR9aFuLiLTVki/milEuP8AaTWjm272KS3Mh0+63v5Nw5/PihP7QtjzGRDo98ZOeWhQj/srP1a2se0l6jgqioR3A5FbFdsNQlTo3MJB4EtHmqtaek3Z8xOp0kLg4AFqjEjvzvA08+kXZ4x5i0q5WQcyYIiv5qfp+LjIt2LT1mPULCVcZ3EcBseRA4+HOgF1SYDryAL2kgULabT6Y8sIiaNJZG3UQ2wyTjPfjspX+3ehWs8ltfAi5j4HctlwMjPHA8e+s9PG0ttVVuHTK5HHAIPClVEl9KNum9u6KhUcsuM/lpVeafUUeaeSeZHnkaWQ5O87Fj2Hn76ElffUk4z0ZA4AUmkzJH7/AKDzqJmBjI5ZUju/StyOSaCaW2eCW3keKRXBV0YqR1ewimyOS0RJyd1/0qN26kX4h+U1hmyIj/kf9K0ksjEqnl+tRXKv0ETbp3elXjjhzpFuqvl+prM87mGGEn7MSqceOap1Xg71vowFa9eAK38HJZePdvj6UPLKsjuyXM0+cdeYYOePDmfrUkk7RzuBdCLdkI3lzleP4qhuJWlkLPcm4IAG+QR38ONN6IaWppemnlTCeBqWoJZizbgJ40oJQu+G7VI99Ck5lFZU1JJatgv5ii1koCA8WoiMnB7uFSb3VpSYowGb2s8/CteLmVJkdJXVwpG8rEH41NfvlVHnQ1xJbs8YtoZIwI8P0kocse8dUY8uNEKInKtSqMN1W86VIGOjh1BBJzjFYPs4Ge0cM1ettdgNW0EtcNGs9oHLeswqSAOPtL2e/h4mqayEjl97mOPy7KyQhOYoj4r9KwThYj4P9KeUPq6nuZPrimspEcP4mH/GlET1VpjMCY8dki5+NPI6inzqIjqse6VfpVOijriRhey7rxriU43hnHE//cqjkZizFmjY8OKLgdvgKde/v84+z9v71Rvwz1VXl7Pvrd7QYTTW9k+VZNYb2T5UJrv4lOXhnA7DTc9enL2+VCYi+9mp4uI7M5FRjAU7tT2ah5o0P3pFHzqIy6OR8aDzhyuByBz210fRvRxe7TwTTafe20AiIBEysQxPcRy5fOh9b9E20ej6fd6hO+nSwW0TSyNHcNvbqjJwCgonC5+ozGc8iaVJP2YB76VaD1zo2uQakghmAjuMYKHk3l/Sq5tV6MNH1nfuNPA068OTvRL9mx8V7Pdj31XfWiDkAhgeBzVn0La9kKwarkpyWccSPxd/nR0uMbUbGa5s8ZFvbMtbZ6tzDl0ODnu5/PwquNuSCMIwP2/yIIr14rQ3duCpjlhkHgysP1qhbV+ijR9YLXGmu+m3Z4gxcYz5r2e74UYnn8JmBT40PKuIZz3Mh+tWzaXYbaTZsO11aG4tAc+sQLvL5nHL3gVU5ZAYp1bKllXAPA5BqnUJ1D9+myU4sOBHgKhxgNwA5cu3nU1wZJJDLu5RsYLDhy7/AP2omHVbq44jl763u1n+I6fbp0k8aMODOFI8zTOQJo7R7K6u7yFreBmRZFZnPVXAIPM1YlrXY+zul3Utd1e8cPnzpk+wkLjiJI8YGYyOOB5VcLeVUjDFjy9lcnFO9dibgcjzp8wqHJsPAJE3HmjjU9cEAlx59lBSbHTxuphuFHXJO8MkDPDHefhXSukiYe0KGkliY9ZSPHdzVfzDqtabJqujIEsbqdEByQJWAJ7zU20O1uu3GgXtnPcyvHNEUcFs9U8+fhW9CWrn21HnkVE0UAZgVOOXEc6MxOOjio3ePlSrp9xs7pNyxZraAMeP7MD6UqMGN+pDNkjFZkQd1KlURmkaxf6TJm1cGInLRP7J/ofEV0HRdobPVVCq3RXGOMLnj7j2ilSqTbMAwIIyDVO2l9GuzuvBnNqLO4PHpbYBcnxXkaVKpOYa96Kde0hml00evQD71sd2THih5+7NVGTRNUuMx+qBGVsOzxGNvIjhSpVnPqGWGzLxOpmiaVx/MMge7lVptbVoEA6PHlSpV0gFqWHLh4VIPtB11B86VKlJEiVTlFANS7itzVaVKlMizMihkjUYPOpEhkU9ZaVKjEkaOMgAwqT+EUqVKlP/2Q==">
            <a:hlinkClick r:id="rId2"/>
          </p:cNvPr>
          <p:cNvSpPr>
            <a:spLocks noChangeAspect="1" noChangeArrowheads="1"/>
          </p:cNvSpPr>
          <p:nvPr/>
        </p:nvSpPr>
        <p:spPr bwMode="auto">
          <a:xfrm>
            <a:off x="77788" y="-360363"/>
            <a:ext cx="1285875" cy="685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3333CC"/>
              </a:solidFill>
            </a:endParaRPr>
          </a:p>
        </p:txBody>
      </p:sp>
      <p:sp>
        <p:nvSpPr>
          <p:cNvPr id="6" name="AutoShape 4" descr="data:image/jpg;base64,/9j/4AAQSkZJRgABAQAAAQABAAD/2wBDAAkGBwgHBgkIBwgKCgkLDRYPDQwMDRsUFRAWIB0iIiAdHx8kKDQsJCYxJx8fLT0tMTU3Ojo6Iys/RD84QzQ5Ojf/2wBDAQoKCg0MDRoPDxo3JR8lNzc3Nzc3Nzc3Nzc3Nzc3Nzc3Nzc3Nzc3Nzc3Nzc3Nzc3Nzc3Nzc3Nzc3Nzc3Nzc3Nzf/wAARCABIAIcDASIAAhEBAxEB/8QAHAAAAQQDAQAAAAAAAAAAAAAABAACAwYBBQcI/8QAPxAAAgEDAQQGBwUFCQEAAAAAAQIDAAQRBQYSITETIkFRYXEHFDKBkaGxI0JyssEzNENS0RckU2KCkqKz4fD/xAAXAQEBAQEAAAAAAAAAAAAAAAABAAID/8QAGxEBAQEBAQEBAQAAAAAAAAAAAAERMRIhAkH/2gAMAwEAAhEDEQA/ACbi6cqQr7o7+2tZK7kndck95FbptPs4Yt+6nljAUsSYxjA5nJblQ+qaxomkM0d1HbmRYVlVFVy7qQCuCGK8Qc864z9W8bsgO00nVLxOkt1DKT2uqn4E5oqHSLrTX6XUtLW4QnGJXYDP+kiq7d7Z6UhVrXSpZVZQW6WTcKnuA62fM/ChpNuJzcQPplnFaKqtvpIFlDkcc8hw48vCqeqNi9ra6Zc89nZIm74LxgPgwNB3GilWZx/dYR2SyByPM4H0rn2p7VbQy3kdzb6hcQuVyfV26JQc44BcAcKIuNp9q0sYl1HXnltbsbhiNysrFTwIYDO6cHk2DT5tWxdYrHTjC88u0GlRxxnrCW6Ctw7ABxNBR7RbMQyBDJcTAHi6RHdHxwflVGF2sUSiNELABd1CpYnlyBz8qFlkleRjLE8ZwuBICCRx48qfI9OyaJe6PrErxaSBcyxp0jR9GVIXIGetjtI+NbhdZ06ydre40eRHAGd0kEd3bXBrO/u7CbprK5nt5MY34ZShx3ZGKfcand3d4bu7up5blsBpncljgADjz5AVT85w+tdpudobVnAtLSVc/wCLIB+n1qWR9aFuLiLTVki/milEuP8AaTWjm272KS3Mh0+63v5Nw5/PihP7QtjzGRDo98ZOeWhQj/srP1a2se0l6jgqioR3A5FbFdsNQlTo3MJB4EtHmqtaek3Z8xOp0kLg4AFqjEjvzvA08+kXZ4x5i0q5WQcyYIiv5qfp+LjIt2LT1mPULCVcZ3EcBseRA4+HOgF1SYDryAL2kgULabT6Y8sIiaNJZG3UQ2wyTjPfjspX+3ehWs8ltfAi5j4HctlwMjPHA8e+s9PG0ttVVuHTK5HHAIPClVEl9KNum9u6KhUcsuM/lpVeafUUeaeSeZHnkaWQ5O87Fj2Hn76ElffUk4z0ZA4AUmkzJH7/AKDzqJmBjI5ZUju/StyOSaCaW2eCW3keKRXBV0YqR1ewimyOS0RJyd1/0qN26kX4h+U1hmyIj/kf9K0ksjEqnl+tRXKv0ETbp3elXjjhzpFuqvl+prM87mGGEn7MSqceOap1Xg71vowFa9eAK38HJZePdvj6UPLKsjuyXM0+cdeYYOePDmfrUkk7RzuBdCLdkI3lzleP4qhuJWlkLPcm4IAG+QR38ONN6IaWppemnlTCeBqWoJZizbgJ40oJQu+G7VI99Ck5lFZU1JJatgv5ii1koCA8WoiMnB7uFSb3VpSYowGb2s8/CteLmVJkdJXVwpG8rEH41NfvlVHnQ1xJbs8YtoZIwI8P0kocse8dUY8uNEKInKtSqMN1W86VIGOjh1BBJzjFYPs4Ge0cM1ettdgNW0EtcNGs9oHLeswqSAOPtL2e/h4mqayEjl97mOPy7KyQhOYoj4r9KwThYj4P9KeUPq6nuZPrimspEcP4mH/GlET1VpjMCY8dki5+NPI6inzqIjqse6VfpVOijriRhey7rxriU43hnHE//cqjkZizFmjY8OKLgdvgKde/v84+z9v71Rvwz1VXl7Pvrd7QYTTW9k+VZNYb2T5UJrv4lOXhnA7DTc9enL2+VCYi+9mp4uI7M5FRjAU7tT2ah5o0P3pFHzqIy6OR8aDzhyuByBz210fRvRxe7TwTTafe20AiIBEysQxPcRy5fOh9b9E20ej6fd6hO+nSwW0TSyNHcNvbqjJwCgonC5+ozGc8iaVJP2YB76VaD1zo2uQakghmAjuMYKHk3l/Sq5tV6MNH1nfuNPA068OTvRL9mx8V7Pdj31XfWiDkAhgeBzVn0La9kKwarkpyWccSPxd/nR0uMbUbGa5s8ZFvbMtbZ6tzDl0ODnu5/PwquNuSCMIwP2/yIIr14rQ3duCpjlhkHgysP1qhbV+ijR9YLXGmu+m3Z4gxcYz5r2e74UYnn8JmBT40PKuIZz3Mh+tWzaXYbaTZsO11aG4tAc+sQLvL5nHL3gVU5ZAYp1bKllXAPA5BqnUJ1D9+myU4sOBHgKhxgNwA5cu3nU1wZJJDLu5RsYLDhy7/AP2omHVbq44jl763u1n+I6fbp0k8aMODOFI8zTOQJo7R7K6u7yFreBmRZFZnPVXAIPM1YlrXY+zul3Utd1e8cPnzpk+wkLjiJI8YGYyOOB5VcLeVUjDFjy9lcnFO9dibgcjzp8wqHJsPAJE3HmjjU9cEAlx59lBSbHTxuphuFHXJO8MkDPDHefhXSukiYe0KGkliY9ZSPHdzVfzDqtabJqujIEsbqdEByQJWAJ7zU20O1uu3GgXtnPcyvHNEUcFs9U8+fhW9CWrn21HnkVE0UAZgVOOXEc6MxOOjio3ePlSrp9xs7pNyxZraAMeP7MD6UqMGN+pDNkjFZkQd1KlURmkaxf6TJm1cGInLRP7J/ofEV0HRdobPVVCq3RXGOMLnj7j2ilSqTbMAwIIyDVO2l9GuzuvBnNqLO4PHpbYBcnxXkaVKpOYa96Kde0hml00evQD71sd2THih5+7NVGTRNUuMx+qBGVsOzxGNvIjhSpVnPqGWGzLxOpmiaVx/MMge7lVptbVoEA6PHlSpV0gFqWHLh4VIPtB11B86VKlJEiVTlFANS7itzVaVKlMizMihkjUYPOpEhkU9ZaVKjEkaOMgAwqT+EUqVKlP/2Q==">
            <a:hlinkClick r:id="rId2"/>
          </p:cNvPr>
          <p:cNvSpPr>
            <a:spLocks noChangeAspect="1" noChangeArrowheads="1"/>
          </p:cNvSpPr>
          <p:nvPr/>
        </p:nvSpPr>
        <p:spPr bwMode="auto">
          <a:xfrm>
            <a:off x="230188" y="-207963"/>
            <a:ext cx="1285875" cy="685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3333CC"/>
              </a:solidFill>
            </a:endParaRPr>
          </a:p>
        </p:txBody>
      </p:sp>
      <p:sp>
        <p:nvSpPr>
          <p:cNvPr id="4" name="TextBox 3"/>
          <p:cNvSpPr txBox="1"/>
          <p:nvPr/>
        </p:nvSpPr>
        <p:spPr>
          <a:xfrm>
            <a:off x="720725" y="1700808"/>
            <a:ext cx="8171755" cy="4154984"/>
          </a:xfrm>
          <a:prstGeom prst="rect">
            <a:avLst/>
          </a:prstGeom>
          <a:noFill/>
        </p:spPr>
        <p:txBody>
          <a:bodyPr wrap="square" rtlCol="0">
            <a:spAutoFit/>
          </a:bodyPr>
          <a:lstStyle/>
          <a:p>
            <a:r>
              <a:rPr lang="en-GB" sz="2400" dirty="0" smtClean="0">
                <a:solidFill>
                  <a:srgbClr val="3333CC"/>
                </a:solidFill>
                <a:latin typeface="Comic Sans MS"/>
              </a:rPr>
              <a:t>A </a:t>
            </a:r>
            <a:r>
              <a:rPr lang="en-GB" sz="2400" b="1" dirty="0" smtClean="0">
                <a:solidFill>
                  <a:srgbClr val="D60093"/>
                </a:solidFill>
                <a:latin typeface="Comic Sans MS"/>
              </a:rPr>
              <a:t>processor’s clock speed is measured in Gigahertz(GHz)</a:t>
            </a:r>
            <a:r>
              <a:rPr lang="en-GB" sz="2400" dirty="0" smtClean="0">
                <a:solidFill>
                  <a:srgbClr val="3333CC"/>
                </a:solidFill>
                <a:latin typeface="Comic Sans MS"/>
              </a:rPr>
              <a:t> – one GHz being approximately 1000 million pulses per second.  </a:t>
            </a:r>
            <a:r>
              <a:rPr lang="en-GB" sz="2400" b="1" dirty="0" smtClean="0">
                <a:solidFill>
                  <a:srgbClr val="3333CC"/>
                </a:solidFill>
                <a:latin typeface="Comic Sans MS"/>
              </a:rPr>
              <a:t>Looking at the clock speed of a computer system is one method which can be used to indicate how well a system is performing.</a:t>
            </a:r>
          </a:p>
          <a:p>
            <a:endParaRPr lang="en-GB" sz="2400" b="1" dirty="0">
              <a:solidFill>
                <a:srgbClr val="3333CC"/>
              </a:solidFill>
              <a:latin typeface="Comic Sans MS"/>
            </a:endParaRPr>
          </a:p>
          <a:p>
            <a:r>
              <a:rPr lang="en-GB" sz="2400" dirty="0" smtClean="0">
                <a:solidFill>
                  <a:srgbClr val="3333CC"/>
                </a:solidFill>
                <a:latin typeface="Comic Sans MS"/>
              </a:rPr>
              <a:t>Another way of comparing system performance is to use </a:t>
            </a:r>
            <a:r>
              <a:rPr lang="en-GB" sz="2400" b="1" dirty="0" smtClean="0">
                <a:solidFill>
                  <a:srgbClr val="D60093"/>
                </a:solidFill>
                <a:latin typeface="Comic Sans MS"/>
              </a:rPr>
              <a:t>application based tests.  </a:t>
            </a:r>
            <a:r>
              <a:rPr lang="en-GB" sz="2400" dirty="0" smtClean="0">
                <a:solidFill>
                  <a:srgbClr val="3333CC"/>
                </a:solidFill>
                <a:latin typeface="Comic Sans MS"/>
              </a:rPr>
              <a:t>The same task is carried out using the same application on different computers, the time taken is noted and then compared to see which is fastest.</a:t>
            </a:r>
            <a:endParaRPr lang="en-GB" sz="2400" dirty="0">
              <a:solidFill>
                <a:srgbClr val="3333CC"/>
              </a:solidFill>
              <a:latin typeface="Comic Sans MS"/>
            </a:endParaRPr>
          </a:p>
        </p:txBody>
      </p:sp>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643229529"/>
      </p:ext>
    </p:extLst>
  </p:cSld>
  <p:clrMapOvr>
    <a:masterClrMapping/>
  </p:clrMapOvr>
  <p:transition/>
  <p:timing>
    <p:tnLst>
      <p:par>
        <p:cTn id="1" dur="indefinite" restart="never" nodeType="tmRoot"/>
      </p:par>
    </p:tnLst>
  </p:timing>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8662" y="500042"/>
            <a:ext cx="7143800" cy="584775"/>
          </a:xfrm>
          <a:prstGeom prst="rect">
            <a:avLst/>
          </a:prstGeom>
          <a:noFill/>
          <a:ln>
            <a:solidFill>
              <a:srgbClr val="7030A0"/>
            </a:solidFill>
          </a:ln>
        </p:spPr>
        <p:txBody>
          <a:bodyPr wrap="square" rtlCol="0">
            <a:spAutoFit/>
          </a:bodyPr>
          <a:lstStyle/>
          <a:p>
            <a:pPr algn="ctr"/>
            <a:r>
              <a:rPr lang="en-GB" sz="3200" b="1" dirty="0" smtClean="0">
                <a:solidFill>
                  <a:srgbClr val="D60093"/>
                </a:solidFill>
                <a:latin typeface="Comic Sans MS" pitchFamily="66" charset="0"/>
              </a:rPr>
              <a:t>VECTOR  GRAPHICS</a:t>
            </a:r>
            <a:endParaRPr lang="en-GB" sz="3200" b="1" dirty="0">
              <a:solidFill>
                <a:srgbClr val="D60093"/>
              </a:solidFill>
              <a:latin typeface="Comic Sans MS" pitchFamily="66" charset="0"/>
            </a:endParaRPr>
          </a:p>
        </p:txBody>
      </p:sp>
      <p:sp>
        <p:nvSpPr>
          <p:cNvPr id="5" name="TextBox 4"/>
          <p:cNvSpPr txBox="1"/>
          <p:nvPr/>
        </p:nvSpPr>
        <p:spPr>
          <a:xfrm>
            <a:off x="323528" y="1428736"/>
            <a:ext cx="8640960" cy="1938992"/>
          </a:xfrm>
          <a:prstGeom prst="rect">
            <a:avLst/>
          </a:prstGeom>
          <a:noFill/>
        </p:spPr>
        <p:txBody>
          <a:bodyPr wrap="square" rtlCol="0">
            <a:spAutoFit/>
          </a:bodyPr>
          <a:lstStyle/>
          <a:p>
            <a:r>
              <a:rPr lang="en-GB" sz="2400" dirty="0" smtClean="0">
                <a:solidFill>
                  <a:srgbClr val="7030A0"/>
                </a:solidFill>
                <a:latin typeface="Comic Sans MS" pitchFamily="66" charset="0"/>
              </a:rPr>
              <a:t>What are the basic features of </a:t>
            </a:r>
            <a:r>
              <a:rPr lang="en-GB" sz="2400" b="1" dirty="0" smtClean="0">
                <a:solidFill>
                  <a:srgbClr val="7030A0"/>
                </a:solidFill>
                <a:latin typeface="Comic Sans MS" pitchFamily="66" charset="0"/>
              </a:rPr>
              <a:t>Vector Graphics</a:t>
            </a:r>
            <a:r>
              <a:rPr lang="en-GB" sz="2400" dirty="0" smtClean="0">
                <a:solidFill>
                  <a:srgbClr val="7030A0"/>
                </a:solidFill>
                <a:latin typeface="Comic Sans MS" pitchFamily="66" charset="0"/>
              </a:rPr>
              <a:t>? </a:t>
            </a:r>
          </a:p>
          <a:p>
            <a:endParaRPr lang="en-GB" sz="2400" dirty="0">
              <a:solidFill>
                <a:srgbClr val="7030A0"/>
              </a:solidFill>
              <a:latin typeface="Comic Sans MS" pitchFamily="66" charset="0"/>
            </a:endParaRPr>
          </a:p>
          <a:p>
            <a:pPr>
              <a:buFont typeface="Arial" pitchFamily="34" charset="0"/>
              <a:buChar char="•"/>
            </a:pPr>
            <a:r>
              <a:rPr lang="en-GB" sz="2400" dirty="0" smtClean="0">
                <a:solidFill>
                  <a:srgbClr val="7030A0"/>
                </a:solidFill>
                <a:latin typeface="Comic Sans MS" pitchFamily="66" charset="0"/>
              </a:rPr>
              <a:t>  They are </a:t>
            </a:r>
            <a:r>
              <a:rPr lang="en-GB" sz="2400" b="1" dirty="0" smtClean="0">
                <a:solidFill>
                  <a:srgbClr val="D60093"/>
                </a:solidFill>
                <a:latin typeface="Comic Sans MS" pitchFamily="66" charset="0"/>
              </a:rPr>
              <a:t>scalable </a:t>
            </a:r>
            <a:r>
              <a:rPr lang="en-GB" sz="2400" dirty="0" smtClean="0">
                <a:solidFill>
                  <a:srgbClr val="D60093"/>
                </a:solidFill>
                <a:latin typeface="Comic Sans MS" pitchFamily="66" charset="0"/>
              </a:rPr>
              <a:t>– </a:t>
            </a:r>
            <a:r>
              <a:rPr lang="en-GB" sz="2400" b="1" dirty="0" smtClean="0">
                <a:solidFill>
                  <a:srgbClr val="D60093"/>
                </a:solidFill>
                <a:latin typeface="Comic Sans MS" pitchFamily="66" charset="0"/>
              </a:rPr>
              <a:t>resolution independent</a:t>
            </a:r>
            <a:r>
              <a:rPr lang="en-GB" sz="2400" dirty="0" smtClean="0">
                <a:solidFill>
                  <a:srgbClr val="D60093"/>
                </a:solidFill>
                <a:latin typeface="Comic Sans MS" pitchFamily="66" charset="0"/>
              </a:rPr>
              <a:t>.</a:t>
            </a:r>
          </a:p>
          <a:p>
            <a:pPr>
              <a:buFont typeface="Arial" pitchFamily="34" charset="0"/>
              <a:buChar char="•"/>
            </a:pPr>
            <a:r>
              <a:rPr lang="en-GB" sz="2400" dirty="0">
                <a:solidFill>
                  <a:srgbClr val="7030A0"/>
                </a:solidFill>
                <a:latin typeface="Comic Sans MS" pitchFamily="66" charset="0"/>
              </a:rPr>
              <a:t> </a:t>
            </a:r>
            <a:r>
              <a:rPr lang="en-GB" sz="2400" dirty="0" smtClean="0">
                <a:solidFill>
                  <a:srgbClr val="7030A0"/>
                </a:solidFill>
                <a:latin typeface="Comic Sans MS" pitchFamily="66" charset="0"/>
              </a:rPr>
              <a:t> </a:t>
            </a:r>
            <a:r>
              <a:rPr lang="en-GB" sz="2400" b="1" dirty="0" smtClean="0">
                <a:solidFill>
                  <a:srgbClr val="D60093"/>
                </a:solidFill>
                <a:latin typeface="Comic Sans MS" pitchFamily="66" charset="0"/>
              </a:rPr>
              <a:t>Individual objects </a:t>
            </a:r>
            <a:r>
              <a:rPr lang="en-GB" sz="2400" dirty="0" smtClean="0">
                <a:solidFill>
                  <a:srgbClr val="7030A0"/>
                </a:solidFill>
                <a:latin typeface="Comic Sans MS" pitchFamily="66" charset="0"/>
              </a:rPr>
              <a:t>in a vector graphic can be </a:t>
            </a:r>
            <a:r>
              <a:rPr lang="en-GB" sz="2400" b="1" dirty="0" smtClean="0">
                <a:solidFill>
                  <a:srgbClr val="D60093"/>
                </a:solidFill>
                <a:latin typeface="Comic Sans MS" pitchFamily="66" charset="0"/>
              </a:rPr>
              <a:t>edited</a:t>
            </a:r>
            <a:r>
              <a:rPr lang="en-GB" sz="2400" dirty="0" smtClean="0">
                <a:solidFill>
                  <a:srgbClr val="D60093"/>
                </a:solidFill>
                <a:latin typeface="Comic Sans MS" pitchFamily="66" charset="0"/>
              </a:rPr>
              <a:t>.</a:t>
            </a:r>
          </a:p>
          <a:p>
            <a:pPr>
              <a:buFont typeface="Arial" pitchFamily="34" charset="0"/>
              <a:buChar char="•"/>
            </a:pPr>
            <a:r>
              <a:rPr lang="en-GB" sz="2400" dirty="0">
                <a:solidFill>
                  <a:srgbClr val="7030A0"/>
                </a:solidFill>
                <a:latin typeface="Comic Sans MS" pitchFamily="66" charset="0"/>
              </a:rPr>
              <a:t> </a:t>
            </a:r>
            <a:r>
              <a:rPr lang="en-GB" sz="2400" dirty="0" smtClean="0">
                <a:solidFill>
                  <a:srgbClr val="7030A0"/>
                </a:solidFill>
                <a:latin typeface="Comic Sans MS" pitchFamily="66" charset="0"/>
              </a:rPr>
              <a:t> Graphics can be assembled by placing</a:t>
            </a:r>
            <a:r>
              <a:rPr lang="en-GB" sz="2400" b="1" dirty="0" smtClean="0">
                <a:solidFill>
                  <a:srgbClr val="D60093"/>
                </a:solidFill>
                <a:latin typeface="Comic Sans MS" pitchFamily="66" charset="0"/>
              </a:rPr>
              <a:t> objects </a:t>
            </a:r>
            <a:r>
              <a:rPr lang="en-GB" sz="2400" dirty="0" smtClean="0">
                <a:solidFill>
                  <a:srgbClr val="7030A0"/>
                </a:solidFill>
                <a:latin typeface="Comic Sans MS" pitchFamily="66" charset="0"/>
              </a:rPr>
              <a:t>in </a:t>
            </a:r>
            <a:r>
              <a:rPr lang="en-GB" sz="2400" b="1" dirty="0" smtClean="0">
                <a:solidFill>
                  <a:srgbClr val="D60093"/>
                </a:solidFill>
                <a:latin typeface="Comic Sans MS" pitchFamily="66" charset="0"/>
              </a:rPr>
              <a:t>layers.</a:t>
            </a:r>
            <a:endParaRPr lang="en-GB" sz="2400" b="1" dirty="0">
              <a:solidFill>
                <a:srgbClr val="D60093"/>
              </a:solidFill>
              <a:latin typeface="Comic Sans MS" pitchFamily="66" charset="0"/>
            </a:endParaRPr>
          </a:p>
        </p:txBody>
      </p:sp>
      <p:pic>
        <p:nvPicPr>
          <p:cNvPr id="6" name="Picture 4" descr="fig61"/>
          <p:cNvPicPr>
            <a:picLocks noChangeAspect="1" noChangeArrowheads="1"/>
          </p:cNvPicPr>
          <p:nvPr/>
        </p:nvPicPr>
        <p:blipFill>
          <a:blip r:embed="rId2" cstate="print">
            <a:grayscl/>
          </a:blip>
          <a:srcRect/>
          <a:stretch>
            <a:fillRect/>
          </a:stretch>
        </p:blipFill>
        <p:spPr bwMode="auto">
          <a:xfrm>
            <a:off x="2843808" y="3367728"/>
            <a:ext cx="4238369" cy="2625434"/>
          </a:xfrm>
          <a:prstGeom prst="rect">
            <a:avLst/>
          </a:prstGeom>
          <a:noFill/>
          <a:ln w="25400">
            <a:solidFill>
              <a:srgbClr val="7030A0"/>
            </a:solidFill>
          </a:ln>
        </p:spPr>
      </p:pic>
      <p:sp>
        <p:nvSpPr>
          <p:cNvPr id="8" name="Action Button: Home 7">
            <a:hlinkClick r:id="rId3" action="ppaction://hlinksldjump" highlightClick="1"/>
          </p:cNvPr>
          <p:cNvSpPr/>
          <p:nvPr/>
        </p:nvSpPr>
        <p:spPr>
          <a:xfrm>
            <a:off x="4231052" y="6221089"/>
            <a:ext cx="540000" cy="540000"/>
          </a:xfrm>
          <a:prstGeom prst="actionButtonHome">
            <a:avLst/>
          </a:prstGeom>
          <a:solidFill>
            <a:schemeClr val="bg1">
              <a:lumMod val="75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solidFill>
            <a:schemeClr val="bg1">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lumMod val="75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441672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8662" y="500042"/>
            <a:ext cx="7143800" cy="584775"/>
          </a:xfrm>
          <a:prstGeom prst="rect">
            <a:avLst/>
          </a:prstGeom>
          <a:noFill/>
          <a:ln>
            <a:solidFill>
              <a:srgbClr val="7030A0"/>
            </a:solidFill>
          </a:ln>
        </p:spPr>
        <p:txBody>
          <a:bodyPr wrap="square" rtlCol="0">
            <a:spAutoFit/>
          </a:bodyPr>
          <a:lstStyle/>
          <a:p>
            <a:pPr algn="ctr"/>
            <a:r>
              <a:rPr lang="en-GB" sz="3200" b="1" dirty="0" smtClean="0">
                <a:solidFill>
                  <a:srgbClr val="D60093"/>
                </a:solidFill>
                <a:latin typeface="Comic Sans MS" pitchFamily="66" charset="0"/>
              </a:rPr>
              <a:t>VECTOR  GRAPHICS</a:t>
            </a:r>
            <a:endParaRPr lang="en-GB" sz="3200" b="1" dirty="0">
              <a:solidFill>
                <a:srgbClr val="D60093"/>
              </a:solidFill>
              <a:latin typeface="Comic Sans MS" pitchFamily="66" charset="0"/>
            </a:endParaRPr>
          </a:p>
        </p:txBody>
      </p:sp>
      <p:sp>
        <p:nvSpPr>
          <p:cNvPr id="3" name="TextBox 2"/>
          <p:cNvSpPr txBox="1"/>
          <p:nvPr/>
        </p:nvSpPr>
        <p:spPr>
          <a:xfrm>
            <a:off x="1142976" y="1428736"/>
            <a:ext cx="7286676" cy="2677656"/>
          </a:xfrm>
          <a:prstGeom prst="rect">
            <a:avLst/>
          </a:prstGeom>
          <a:noFill/>
        </p:spPr>
        <p:txBody>
          <a:bodyPr wrap="square" rtlCol="0">
            <a:spAutoFit/>
          </a:bodyPr>
          <a:lstStyle/>
          <a:p>
            <a:r>
              <a:rPr lang="en-GB" sz="2400" b="1" dirty="0" smtClean="0">
                <a:solidFill>
                  <a:srgbClr val="7030A0"/>
                </a:solidFill>
                <a:latin typeface="Comic Sans MS" pitchFamily="66" charset="0"/>
              </a:rPr>
              <a:t>Standard formats for Vector Graphics:</a:t>
            </a:r>
          </a:p>
          <a:p>
            <a:r>
              <a:rPr lang="en-GB" sz="2400" b="1" i="1" dirty="0" smtClean="0">
                <a:solidFill>
                  <a:srgbClr val="D60093"/>
                </a:solidFill>
                <a:latin typeface="Comic Sans MS" pitchFamily="66" charset="0"/>
              </a:rPr>
              <a:t>Scalable Vector Graphics (SVG) format</a:t>
            </a:r>
            <a:endParaRPr lang="en-GB" sz="2400" b="1" i="1" dirty="0">
              <a:solidFill>
                <a:srgbClr val="D60093"/>
              </a:solidFill>
              <a:latin typeface="Comic Sans MS" pitchFamily="66" charset="0"/>
            </a:endParaRPr>
          </a:p>
          <a:p>
            <a:endParaRPr lang="en-GB" sz="2400" b="1" dirty="0" smtClean="0">
              <a:solidFill>
                <a:srgbClr val="7030A0"/>
              </a:solidFill>
              <a:latin typeface="Comic Sans MS" pitchFamily="66" charset="0"/>
            </a:endParaRPr>
          </a:p>
          <a:p>
            <a:r>
              <a:rPr lang="en-GB" sz="2400" b="1" i="1" dirty="0" smtClean="0">
                <a:solidFill>
                  <a:srgbClr val="D60093"/>
                </a:solidFill>
                <a:latin typeface="Comic Sans MS" pitchFamily="66" charset="0"/>
              </a:rPr>
              <a:t>Scalable</a:t>
            </a:r>
            <a:r>
              <a:rPr lang="en-GB" sz="2400" b="1" i="1" dirty="0" smtClean="0">
                <a:solidFill>
                  <a:prstClr val="black"/>
                </a:solidFill>
                <a:latin typeface="Comic Sans MS" pitchFamily="66" charset="0"/>
              </a:rPr>
              <a:t>  </a:t>
            </a:r>
            <a:r>
              <a:rPr lang="en-GB" sz="2400" b="1" dirty="0" smtClean="0">
                <a:solidFill>
                  <a:srgbClr val="7030A0"/>
                </a:solidFill>
                <a:latin typeface="Comic Sans MS" pitchFamily="66" charset="0"/>
              </a:rPr>
              <a:t>= resolution independent.</a:t>
            </a:r>
          </a:p>
          <a:p>
            <a:endParaRPr lang="en-GB" sz="2400" b="1" i="1" dirty="0">
              <a:solidFill>
                <a:srgbClr val="7030A0"/>
              </a:solidFill>
              <a:latin typeface="Comic Sans MS" pitchFamily="66" charset="0"/>
            </a:endParaRPr>
          </a:p>
          <a:p>
            <a:r>
              <a:rPr lang="en-GB" sz="2400" b="1" i="1" dirty="0" smtClean="0">
                <a:solidFill>
                  <a:srgbClr val="D60093"/>
                </a:solidFill>
                <a:latin typeface="Comic Sans MS" pitchFamily="66" charset="0"/>
              </a:rPr>
              <a:t>Vector </a:t>
            </a:r>
            <a:r>
              <a:rPr lang="en-GB" sz="2400" b="1" i="1" dirty="0" smtClean="0">
                <a:solidFill>
                  <a:prstClr val="black"/>
                </a:solidFill>
                <a:latin typeface="Comic Sans MS" pitchFamily="66" charset="0"/>
              </a:rPr>
              <a:t> </a:t>
            </a:r>
            <a:r>
              <a:rPr lang="en-GB" sz="2400" b="1" dirty="0" smtClean="0">
                <a:solidFill>
                  <a:srgbClr val="7030A0"/>
                </a:solidFill>
                <a:latin typeface="Comic Sans MS" pitchFamily="66" charset="0"/>
              </a:rPr>
              <a:t>= represents objects by defining a series of attributes.</a:t>
            </a:r>
            <a:endParaRPr lang="en-GB" sz="2400" b="1" i="1" dirty="0">
              <a:solidFill>
                <a:prstClr val="black"/>
              </a:solidFill>
              <a:latin typeface="Comic Sans MS" pitchFamily="66" charset="0"/>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solidFill>
            <a:schemeClr val="bg1">
              <a:lumMod val="75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solidFill>
            <a:schemeClr val="bg1">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lumMod val="75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2364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8662" y="500042"/>
            <a:ext cx="7143800" cy="584775"/>
          </a:xfrm>
          <a:prstGeom prst="rect">
            <a:avLst/>
          </a:prstGeom>
          <a:noFill/>
          <a:ln>
            <a:solidFill>
              <a:srgbClr val="7030A0"/>
            </a:solidFill>
          </a:ln>
        </p:spPr>
        <p:txBody>
          <a:bodyPr wrap="square" rtlCol="0">
            <a:spAutoFit/>
          </a:bodyPr>
          <a:lstStyle/>
          <a:p>
            <a:pPr algn="ctr"/>
            <a:r>
              <a:rPr lang="en-GB" sz="3200" b="1" dirty="0" smtClean="0">
                <a:solidFill>
                  <a:srgbClr val="D60093"/>
                </a:solidFill>
                <a:latin typeface="Comic Sans MS" pitchFamily="66" charset="0"/>
              </a:rPr>
              <a:t>VECTOR  GRAPHICS</a:t>
            </a:r>
            <a:endParaRPr lang="en-GB" sz="3200" b="1" dirty="0">
              <a:solidFill>
                <a:srgbClr val="D60093"/>
              </a:solidFill>
              <a:latin typeface="Comic Sans MS" pitchFamily="66" charset="0"/>
            </a:endParaRPr>
          </a:p>
        </p:txBody>
      </p:sp>
      <p:sp>
        <p:nvSpPr>
          <p:cNvPr id="3" name="TextBox 2"/>
          <p:cNvSpPr txBox="1"/>
          <p:nvPr/>
        </p:nvSpPr>
        <p:spPr>
          <a:xfrm>
            <a:off x="861121" y="1142984"/>
            <a:ext cx="3786214" cy="3785652"/>
          </a:xfrm>
          <a:prstGeom prst="rect">
            <a:avLst/>
          </a:prstGeom>
          <a:noFill/>
        </p:spPr>
        <p:txBody>
          <a:bodyPr wrap="square" rtlCol="0">
            <a:spAutoFit/>
          </a:bodyPr>
          <a:lstStyle/>
          <a:p>
            <a:r>
              <a:rPr lang="en-GB" sz="2400" b="1" dirty="0" smtClean="0">
                <a:solidFill>
                  <a:srgbClr val="7030A0"/>
                </a:solidFill>
                <a:latin typeface="Comic Sans MS" pitchFamily="66" charset="0"/>
              </a:rPr>
              <a:t>Common </a:t>
            </a:r>
            <a:r>
              <a:rPr lang="en-GB" sz="2400" b="1" dirty="0" smtClean="0">
                <a:solidFill>
                  <a:srgbClr val="D60093"/>
                </a:solidFill>
                <a:latin typeface="Comic Sans MS" pitchFamily="66" charset="0"/>
              </a:rPr>
              <a:t>attributes</a:t>
            </a:r>
            <a:r>
              <a:rPr lang="en-GB" sz="2400" b="1" dirty="0" smtClean="0">
                <a:solidFill>
                  <a:srgbClr val="7030A0"/>
                </a:solidFill>
                <a:latin typeface="Comic Sans MS" pitchFamily="66" charset="0"/>
              </a:rPr>
              <a:t> of vector graphic </a:t>
            </a:r>
            <a:r>
              <a:rPr lang="en-GB" sz="2400" b="1" dirty="0" smtClean="0">
                <a:solidFill>
                  <a:srgbClr val="D60093"/>
                </a:solidFill>
                <a:latin typeface="Comic Sans MS" pitchFamily="66" charset="0"/>
              </a:rPr>
              <a:t>objects:</a:t>
            </a:r>
          </a:p>
          <a:p>
            <a:endParaRPr lang="en-GB" sz="2400" b="1" dirty="0" smtClean="0">
              <a:solidFill>
                <a:srgbClr val="7030A0"/>
              </a:solidFill>
              <a:latin typeface="Comic Sans MS" pitchFamily="66" charset="0"/>
            </a:endParaRPr>
          </a:p>
          <a:p>
            <a:pPr>
              <a:buFont typeface="Arial" pitchFamily="34" charset="0"/>
              <a:buChar char="•"/>
            </a:pPr>
            <a:r>
              <a:rPr lang="en-GB" sz="2400" b="1" dirty="0" smtClean="0">
                <a:solidFill>
                  <a:srgbClr val="7030A0"/>
                </a:solidFill>
                <a:latin typeface="Comic Sans MS" pitchFamily="66" charset="0"/>
              </a:rPr>
              <a:t>  Position</a:t>
            </a:r>
          </a:p>
          <a:p>
            <a:pPr>
              <a:buFont typeface="Arial" pitchFamily="34" charset="0"/>
              <a:buChar char="•"/>
            </a:pPr>
            <a:r>
              <a:rPr lang="en-GB" sz="2400" b="1" dirty="0" smtClean="0">
                <a:solidFill>
                  <a:srgbClr val="7030A0"/>
                </a:solidFill>
                <a:latin typeface="Comic Sans MS" pitchFamily="66" charset="0"/>
              </a:rPr>
              <a:t>  Shape</a:t>
            </a:r>
          </a:p>
          <a:p>
            <a:pPr>
              <a:buFont typeface="Arial" pitchFamily="34" charset="0"/>
              <a:buChar char="•"/>
            </a:pPr>
            <a:r>
              <a:rPr lang="en-GB" sz="2400" b="1" dirty="0" smtClean="0">
                <a:solidFill>
                  <a:srgbClr val="7030A0"/>
                </a:solidFill>
                <a:latin typeface="Comic Sans MS" pitchFamily="66" charset="0"/>
              </a:rPr>
              <a:t>  Size</a:t>
            </a:r>
          </a:p>
          <a:p>
            <a:pPr>
              <a:buFont typeface="Arial" pitchFamily="34" charset="0"/>
              <a:buChar char="•"/>
            </a:pPr>
            <a:r>
              <a:rPr lang="en-GB" sz="2400" b="1" dirty="0" smtClean="0">
                <a:solidFill>
                  <a:srgbClr val="7030A0"/>
                </a:solidFill>
                <a:latin typeface="Comic Sans MS" pitchFamily="66" charset="0"/>
              </a:rPr>
              <a:t>  Rotation</a:t>
            </a:r>
          </a:p>
          <a:p>
            <a:pPr>
              <a:buFont typeface="Arial" pitchFamily="34" charset="0"/>
              <a:buChar char="•"/>
            </a:pPr>
            <a:r>
              <a:rPr lang="en-GB" sz="2400" b="1" dirty="0" smtClean="0">
                <a:solidFill>
                  <a:srgbClr val="7030A0"/>
                </a:solidFill>
                <a:latin typeface="Comic Sans MS" pitchFamily="66" charset="0"/>
              </a:rPr>
              <a:t>  Line</a:t>
            </a:r>
          </a:p>
          <a:p>
            <a:pPr>
              <a:buFont typeface="Arial" pitchFamily="34" charset="0"/>
              <a:buChar char="•"/>
            </a:pPr>
            <a:r>
              <a:rPr lang="en-GB" sz="2400" b="1" dirty="0" smtClean="0">
                <a:solidFill>
                  <a:srgbClr val="7030A0"/>
                </a:solidFill>
                <a:latin typeface="Comic Sans MS" pitchFamily="66" charset="0"/>
              </a:rPr>
              <a:t>  Layer</a:t>
            </a:r>
          </a:p>
          <a:p>
            <a:pPr>
              <a:buFont typeface="Arial" pitchFamily="34" charset="0"/>
              <a:buChar char="•"/>
            </a:pPr>
            <a:r>
              <a:rPr lang="en-GB" sz="2400" b="1" dirty="0" smtClean="0">
                <a:solidFill>
                  <a:srgbClr val="7030A0"/>
                </a:solidFill>
                <a:latin typeface="Comic Sans MS" pitchFamily="66" charset="0"/>
              </a:rPr>
              <a:t>  Fill</a:t>
            </a:r>
            <a:endParaRPr lang="en-GB" sz="2400" b="1" dirty="0">
              <a:solidFill>
                <a:srgbClr val="7030A0"/>
              </a:solidFill>
              <a:latin typeface="Comic Sans MS" pitchFamily="66" charset="0"/>
            </a:endParaRPr>
          </a:p>
        </p:txBody>
      </p:sp>
      <p:sp>
        <p:nvSpPr>
          <p:cNvPr id="4" name="TextBox 3"/>
          <p:cNvSpPr txBox="1"/>
          <p:nvPr/>
        </p:nvSpPr>
        <p:spPr>
          <a:xfrm>
            <a:off x="2357422" y="5000636"/>
            <a:ext cx="6072230" cy="1569660"/>
          </a:xfrm>
          <a:prstGeom prst="rect">
            <a:avLst/>
          </a:prstGeom>
          <a:noFill/>
          <a:ln w="25400">
            <a:solidFill>
              <a:srgbClr val="7030A0"/>
            </a:solidFill>
          </a:ln>
        </p:spPr>
        <p:txBody>
          <a:bodyPr wrap="square" rtlCol="0">
            <a:spAutoFit/>
          </a:bodyPr>
          <a:lstStyle/>
          <a:p>
            <a:r>
              <a:rPr lang="en-GB" sz="2400" dirty="0" smtClean="0">
                <a:solidFill>
                  <a:prstClr val="black"/>
                </a:solidFill>
                <a:latin typeface="Comic Sans MS" pitchFamily="66" charset="0"/>
              </a:rPr>
              <a:t>&lt;svg&gt;</a:t>
            </a:r>
          </a:p>
          <a:p>
            <a:r>
              <a:rPr lang="en-GB" sz="2400" dirty="0" smtClean="0">
                <a:solidFill>
                  <a:prstClr val="black"/>
                </a:solidFill>
                <a:latin typeface="Comic Sans MS" pitchFamily="66" charset="0"/>
              </a:rPr>
              <a:t>&lt;circle cx="200" cy="200" r="150" fill="red"/&gt;</a:t>
            </a:r>
          </a:p>
          <a:p>
            <a:r>
              <a:rPr lang="en-GB" sz="2400" dirty="0" smtClean="0">
                <a:solidFill>
                  <a:prstClr val="black"/>
                </a:solidFill>
                <a:latin typeface="Comic Sans MS" pitchFamily="66" charset="0"/>
              </a:rPr>
              <a:t>&lt;/svg&gt;</a:t>
            </a:r>
            <a:endParaRPr lang="en-GB" sz="2400" dirty="0">
              <a:solidFill>
                <a:prstClr val="black"/>
              </a:solidFill>
              <a:latin typeface="Comic Sans MS" pitchFamily="66" charset="0"/>
            </a:endParaRPr>
          </a:p>
        </p:txBody>
      </p:sp>
      <p:sp>
        <p:nvSpPr>
          <p:cNvPr id="5" name="TextBox 4"/>
          <p:cNvSpPr txBox="1"/>
          <p:nvPr/>
        </p:nvSpPr>
        <p:spPr>
          <a:xfrm>
            <a:off x="3786182" y="4000504"/>
            <a:ext cx="4714908" cy="830997"/>
          </a:xfrm>
          <a:prstGeom prst="rect">
            <a:avLst/>
          </a:prstGeom>
          <a:noFill/>
        </p:spPr>
        <p:txBody>
          <a:bodyPr wrap="square" rtlCol="0">
            <a:spAutoFit/>
          </a:bodyPr>
          <a:lstStyle/>
          <a:p>
            <a:r>
              <a:rPr lang="en-GB" sz="2400" b="1" dirty="0" smtClean="0">
                <a:solidFill>
                  <a:srgbClr val="7030A0"/>
                </a:solidFill>
                <a:latin typeface="Comic Sans MS" pitchFamily="66" charset="0"/>
              </a:rPr>
              <a:t>Common  </a:t>
            </a:r>
            <a:r>
              <a:rPr lang="en-GB" sz="2400" b="1" dirty="0" smtClean="0">
                <a:solidFill>
                  <a:srgbClr val="D60093"/>
                </a:solidFill>
                <a:latin typeface="Comic Sans MS" pitchFamily="66" charset="0"/>
              </a:rPr>
              <a:t>attributes</a:t>
            </a:r>
            <a:r>
              <a:rPr lang="en-GB" sz="2400" b="1" dirty="0" smtClean="0">
                <a:solidFill>
                  <a:srgbClr val="7030A0"/>
                </a:solidFill>
                <a:latin typeface="Comic Sans MS" pitchFamily="66" charset="0"/>
              </a:rPr>
              <a:t> for a </a:t>
            </a:r>
            <a:r>
              <a:rPr lang="en-GB" sz="2400" b="1" dirty="0" smtClean="0">
                <a:solidFill>
                  <a:srgbClr val="D60093"/>
                </a:solidFill>
                <a:latin typeface="Comic Sans MS" pitchFamily="66" charset="0"/>
              </a:rPr>
              <a:t>circle, filled </a:t>
            </a:r>
            <a:r>
              <a:rPr lang="en-GB" sz="2400" b="1" dirty="0" smtClean="0">
                <a:solidFill>
                  <a:srgbClr val="7030A0"/>
                </a:solidFill>
                <a:latin typeface="Comic Sans MS" pitchFamily="66" charset="0"/>
              </a:rPr>
              <a:t>with red</a:t>
            </a:r>
            <a:endParaRPr lang="en-GB" sz="2400" b="1" dirty="0">
              <a:solidFill>
                <a:srgbClr val="7030A0"/>
              </a:solidFill>
              <a:latin typeface="Comic Sans MS" pitchFamily="66" charset="0"/>
            </a:endParaRPr>
          </a:p>
        </p:txBody>
      </p:sp>
      <p:cxnSp>
        <p:nvCxnSpPr>
          <p:cNvPr id="7" name="Straight Arrow Connector 6"/>
          <p:cNvCxnSpPr/>
          <p:nvPr/>
        </p:nvCxnSpPr>
        <p:spPr>
          <a:xfrm rot="5400000">
            <a:off x="5403451" y="4999842"/>
            <a:ext cx="642942" cy="1588"/>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9" name="Action Button: Home 8">
            <a:hlinkClick r:id="rId2" action="ppaction://hlinksldjump" highlightClick="1"/>
          </p:cNvPr>
          <p:cNvSpPr/>
          <p:nvPr/>
        </p:nvSpPr>
        <p:spPr>
          <a:xfrm>
            <a:off x="4822240" y="6221089"/>
            <a:ext cx="540000" cy="540000"/>
          </a:xfrm>
          <a:prstGeom prst="actionButtonHome">
            <a:avLst/>
          </a:prstGeom>
          <a:solidFill>
            <a:schemeClr val="bg1">
              <a:lumMod val="75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1" name="Action Button: Forward or Next 10">
            <a:hlinkClick r:id="" action="ppaction://hlinkshowjump?jump=nextslide" highlightClick="1"/>
          </p:cNvPr>
          <p:cNvSpPr/>
          <p:nvPr/>
        </p:nvSpPr>
        <p:spPr>
          <a:xfrm>
            <a:off x="8508682" y="6093296"/>
            <a:ext cx="540000" cy="540000"/>
          </a:xfrm>
          <a:prstGeom prst="actionButtonForwardNext">
            <a:avLst/>
          </a:prstGeom>
          <a:solidFill>
            <a:schemeClr val="bg1">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lumMod val="75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020894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0875" y="428604"/>
            <a:ext cx="7278711" cy="584775"/>
          </a:xfrm>
          <a:prstGeom prst="rect">
            <a:avLst/>
          </a:prstGeom>
          <a:ln>
            <a:solidFill>
              <a:srgbClr val="7030A0"/>
            </a:solidFill>
          </a:ln>
        </p:spPr>
        <p:txBody>
          <a:bodyPr wrap="square">
            <a:spAutoFit/>
          </a:bodyPr>
          <a:lstStyle/>
          <a:p>
            <a:pPr algn="ctr"/>
            <a:r>
              <a:rPr lang="en-GB" sz="3200" b="1" dirty="0" smtClean="0">
                <a:solidFill>
                  <a:srgbClr val="D60093"/>
                </a:solidFill>
                <a:latin typeface="Comic Sans MS" pitchFamily="66" charset="0"/>
              </a:rPr>
              <a:t>VECTOR  GRAPHICS</a:t>
            </a:r>
            <a:endParaRPr lang="en-GB" sz="3200" b="1" dirty="0">
              <a:solidFill>
                <a:srgbClr val="D60093"/>
              </a:solidFill>
              <a:latin typeface="Comic Sans MS" pitchFamily="66" charset="0"/>
            </a:endParaRPr>
          </a:p>
        </p:txBody>
      </p:sp>
      <p:sp>
        <p:nvSpPr>
          <p:cNvPr id="4" name="TextBox 3"/>
          <p:cNvSpPr txBox="1"/>
          <p:nvPr/>
        </p:nvSpPr>
        <p:spPr>
          <a:xfrm>
            <a:off x="1643042" y="1214422"/>
            <a:ext cx="6286544" cy="3046988"/>
          </a:xfrm>
          <a:prstGeom prst="rect">
            <a:avLst/>
          </a:prstGeom>
          <a:noFill/>
        </p:spPr>
        <p:txBody>
          <a:bodyPr wrap="square" rtlCol="0">
            <a:spAutoFit/>
          </a:bodyPr>
          <a:lstStyle/>
          <a:p>
            <a:r>
              <a:rPr lang="en-GB" sz="2400" b="1" dirty="0" smtClean="0">
                <a:solidFill>
                  <a:srgbClr val="D60093"/>
                </a:solidFill>
                <a:latin typeface="Comic Sans MS" pitchFamily="66" charset="0"/>
              </a:rPr>
              <a:t>Attributes</a:t>
            </a:r>
            <a:r>
              <a:rPr lang="en-GB" sz="2400" b="1" dirty="0" smtClean="0">
                <a:solidFill>
                  <a:srgbClr val="7030A0"/>
                </a:solidFill>
                <a:latin typeface="Comic Sans MS" pitchFamily="66" charset="0"/>
              </a:rPr>
              <a:t> of a </a:t>
            </a:r>
            <a:r>
              <a:rPr lang="en-GB" sz="2400" b="1" dirty="0" smtClean="0">
                <a:solidFill>
                  <a:srgbClr val="D60093"/>
                </a:solidFill>
                <a:latin typeface="Comic Sans MS" pitchFamily="66" charset="0"/>
              </a:rPr>
              <a:t>3D image:</a:t>
            </a:r>
          </a:p>
          <a:p>
            <a:pPr>
              <a:buFont typeface="Arial" pitchFamily="34" charset="0"/>
              <a:buChar char="•"/>
            </a:pPr>
            <a:r>
              <a:rPr lang="en-GB" sz="2400" b="1" dirty="0" smtClean="0">
                <a:solidFill>
                  <a:srgbClr val="7030A0"/>
                </a:solidFill>
                <a:latin typeface="Comic Sans MS" pitchFamily="66" charset="0"/>
              </a:rPr>
              <a:t>  Shape</a:t>
            </a:r>
          </a:p>
          <a:p>
            <a:pPr>
              <a:buFont typeface="Arial" pitchFamily="34" charset="0"/>
              <a:buChar char="•"/>
            </a:pPr>
            <a:r>
              <a:rPr lang="en-GB" sz="2400" b="1" dirty="0" smtClean="0">
                <a:solidFill>
                  <a:srgbClr val="7030A0"/>
                </a:solidFill>
                <a:latin typeface="Comic Sans MS" pitchFamily="66" charset="0"/>
              </a:rPr>
              <a:t>  Position</a:t>
            </a:r>
          </a:p>
          <a:p>
            <a:pPr>
              <a:buFont typeface="Arial" pitchFamily="34" charset="0"/>
              <a:buChar char="•"/>
            </a:pPr>
            <a:r>
              <a:rPr lang="en-GB" sz="2400" b="1" dirty="0" smtClean="0">
                <a:solidFill>
                  <a:srgbClr val="7030A0"/>
                </a:solidFill>
                <a:latin typeface="Comic Sans MS" pitchFamily="66" charset="0"/>
              </a:rPr>
              <a:t>  Size</a:t>
            </a:r>
          </a:p>
          <a:p>
            <a:pPr>
              <a:buFont typeface="Arial" pitchFamily="34" charset="0"/>
              <a:buChar char="•"/>
            </a:pPr>
            <a:r>
              <a:rPr lang="en-GB" sz="2400" b="1" dirty="0" smtClean="0">
                <a:solidFill>
                  <a:srgbClr val="7030A0"/>
                </a:solidFill>
                <a:latin typeface="Comic Sans MS" pitchFamily="66" charset="0"/>
              </a:rPr>
              <a:t>  Rotation</a:t>
            </a:r>
          </a:p>
          <a:p>
            <a:pPr>
              <a:buFont typeface="Arial" pitchFamily="34" charset="0"/>
              <a:buChar char="•"/>
            </a:pPr>
            <a:r>
              <a:rPr lang="en-GB" sz="2400" b="1" dirty="0" smtClean="0">
                <a:solidFill>
                  <a:srgbClr val="7030A0"/>
                </a:solidFill>
                <a:latin typeface="Comic Sans MS" pitchFamily="66" charset="0"/>
              </a:rPr>
              <a:t>  Texture</a:t>
            </a:r>
          </a:p>
          <a:p>
            <a:pPr>
              <a:buFont typeface="Arial" pitchFamily="34" charset="0"/>
              <a:buChar char="•"/>
            </a:pPr>
            <a:endParaRPr lang="en-GB" sz="2400" b="1" dirty="0" smtClean="0">
              <a:solidFill>
                <a:srgbClr val="7030A0"/>
              </a:solidFill>
            </a:endParaRPr>
          </a:p>
          <a:p>
            <a:pPr>
              <a:buFont typeface="Arial" pitchFamily="34" charset="0"/>
              <a:buChar char="•"/>
            </a:pPr>
            <a:endParaRPr lang="en-GB" sz="2400" b="1" dirty="0" smtClean="0">
              <a:solidFill>
                <a:srgbClr val="7030A0"/>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0894" y="1916832"/>
            <a:ext cx="2867372" cy="2867372"/>
          </a:xfrm>
          <a:prstGeom prst="rect">
            <a:avLst/>
          </a:prstGeom>
          <a:ln w="25400">
            <a:solidFill>
              <a:srgbClr val="7030A0"/>
            </a:solidFill>
          </a:ln>
        </p:spPr>
      </p:pic>
      <p:sp>
        <p:nvSpPr>
          <p:cNvPr id="6" name="Action Button: Home 5">
            <a:hlinkClick r:id="rId3" action="ppaction://hlinksldjump" highlightClick="1"/>
          </p:cNvPr>
          <p:cNvSpPr/>
          <p:nvPr/>
        </p:nvSpPr>
        <p:spPr>
          <a:xfrm>
            <a:off x="4231052" y="6221089"/>
            <a:ext cx="540000" cy="540000"/>
          </a:xfrm>
          <a:prstGeom prst="actionButtonHome">
            <a:avLst/>
          </a:prstGeom>
          <a:solidFill>
            <a:schemeClr val="bg1">
              <a:lumMod val="75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0" name="Action Button: Forward or Next 9">
            <a:hlinkClick r:id="" action="ppaction://hlinkshowjump?jump=nextslide" highlightClick="1"/>
          </p:cNvPr>
          <p:cNvSpPr/>
          <p:nvPr/>
        </p:nvSpPr>
        <p:spPr>
          <a:xfrm>
            <a:off x="8508682" y="6093296"/>
            <a:ext cx="540000" cy="540000"/>
          </a:xfrm>
          <a:prstGeom prst="actionButtonForwardNext">
            <a:avLst/>
          </a:prstGeom>
          <a:solidFill>
            <a:schemeClr val="bg1">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lumMod val="75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937316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224" y="285728"/>
            <a:ext cx="7143800" cy="584775"/>
          </a:xfrm>
          <a:prstGeom prst="rect">
            <a:avLst/>
          </a:prstGeom>
          <a:noFill/>
          <a:ln>
            <a:solidFill>
              <a:srgbClr val="7030A0"/>
            </a:solidFill>
          </a:ln>
        </p:spPr>
        <p:txBody>
          <a:bodyPr wrap="square" rtlCol="0">
            <a:spAutoFit/>
          </a:bodyPr>
          <a:lstStyle/>
          <a:p>
            <a:pPr algn="ctr"/>
            <a:r>
              <a:rPr lang="en-GB" sz="3200" b="1" dirty="0" smtClean="0">
                <a:solidFill>
                  <a:srgbClr val="D60093"/>
                </a:solidFill>
                <a:latin typeface="Comic Sans MS" pitchFamily="66" charset="0"/>
              </a:rPr>
              <a:t>VECTOR  GRAPHICS</a:t>
            </a:r>
            <a:endParaRPr lang="en-GB" sz="3200" b="1" dirty="0">
              <a:solidFill>
                <a:srgbClr val="D60093"/>
              </a:solidFill>
              <a:latin typeface="Comic Sans MS" pitchFamily="66" charset="0"/>
            </a:endParaRPr>
          </a:p>
        </p:txBody>
      </p:sp>
      <p:sp>
        <p:nvSpPr>
          <p:cNvPr id="4" name="TextBox 3"/>
          <p:cNvSpPr txBox="1"/>
          <p:nvPr/>
        </p:nvSpPr>
        <p:spPr>
          <a:xfrm>
            <a:off x="428596" y="1000108"/>
            <a:ext cx="8247860" cy="3046988"/>
          </a:xfrm>
          <a:prstGeom prst="rect">
            <a:avLst/>
          </a:prstGeom>
          <a:noFill/>
        </p:spPr>
        <p:txBody>
          <a:bodyPr wrap="square" rtlCol="0">
            <a:spAutoFit/>
          </a:bodyPr>
          <a:lstStyle/>
          <a:p>
            <a:r>
              <a:rPr lang="en-GB" sz="2400" b="1" dirty="0" smtClean="0">
                <a:solidFill>
                  <a:srgbClr val="7030A0"/>
                </a:solidFill>
                <a:latin typeface="Comic Sans MS" pitchFamily="66" charset="0"/>
              </a:rPr>
              <a:t>Standard formats for Vector Graphics:</a:t>
            </a:r>
          </a:p>
          <a:p>
            <a:r>
              <a:rPr lang="en-GB" sz="2400" b="1" i="1" dirty="0" smtClean="0">
                <a:solidFill>
                  <a:srgbClr val="D60093"/>
                </a:solidFill>
                <a:latin typeface="Comic Sans MS" pitchFamily="66" charset="0"/>
              </a:rPr>
              <a:t>Virtual Reality Markup Language (VRML)</a:t>
            </a:r>
          </a:p>
          <a:p>
            <a:endParaRPr lang="en-GB" sz="2400" b="1" i="1" dirty="0" smtClean="0">
              <a:solidFill>
                <a:prstClr val="black"/>
              </a:solidFill>
              <a:latin typeface="Comic Sans MS" pitchFamily="66" charset="0"/>
            </a:endParaRPr>
          </a:p>
          <a:p>
            <a:r>
              <a:rPr lang="en-GB" sz="2400" b="1" dirty="0" smtClean="0">
                <a:solidFill>
                  <a:srgbClr val="7030A0"/>
                </a:solidFill>
                <a:latin typeface="Comic Sans MS" pitchFamily="66" charset="0"/>
              </a:rPr>
              <a:t>A standard language used to </a:t>
            </a:r>
            <a:r>
              <a:rPr lang="en-GB" sz="2400" b="1" dirty="0" smtClean="0">
                <a:solidFill>
                  <a:srgbClr val="D60093"/>
                </a:solidFill>
                <a:latin typeface="Comic Sans MS" pitchFamily="66" charset="0"/>
              </a:rPr>
              <a:t>model</a:t>
            </a:r>
            <a:r>
              <a:rPr lang="en-GB" sz="2400" b="1" dirty="0" smtClean="0">
                <a:solidFill>
                  <a:srgbClr val="7030A0"/>
                </a:solidFill>
                <a:latin typeface="Comic Sans MS" pitchFamily="66" charset="0"/>
              </a:rPr>
              <a:t> and </a:t>
            </a:r>
            <a:r>
              <a:rPr lang="en-GB" sz="2400" b="1" dirty="0" smtClean="0">
                <a:solidFill>
                  <a:srgbClr val="D60093"/>
                </a:solidFill>
                <a:latin typeface="Comic Sans MS" pitchFamily="66" charset="0"/>
              </a:rPr>
              <a:t>animate</a:t>
            </a:r>
            <a:r>
              <a:rPr lang="en-GB" sz="2400" b="1" dirty="0" smtClean="0">
                <a:solidFill>
                  <a:srgbClr val="7030A0"/>
                </a:solidFill>
                <a:latin typeface="Comic Sans MS" pitchFamily="66" charset="0"/>
              </a:rPr>
              <a:t> geometric shapes.</a:t>
            </a:r>
          </a:p>
          <a:p>
            <a:endParaRPr lang="en-GB" sz="2400" b="1" dirty="0" smtClean="0">
              <a:solidFill>
                <a:srgbClr val="7030A0"/>
              </a:solidFill>
              <a:latin typeface="Comic Sans MS" pitchFamily="66" charset="0"/>
            </a:endParaRPr>
          </a:p>
          <a:p>
            <a:r>
              <a:rPr lang="en-GB" sz="2400" b="1" dirty="0" smtClean="0">
                <a:solidFill>
                  <a:srgbClr val="7030A0"/>
                </a:solidFill>
                <a:latin typeface="Comic Sans MS" pitchFamily="66" charset="0"/>
              </a:rPr>
              <a:t>Used to </a:t>
            </a:r>
            <a:r>
              <a:rPr lang="en-GB" sz="2400" b="1" dirty="0" smtClean="0">
                <a:solidFill>
                  <a:srgbClr val="D60093"/>
                </a:solidFill>
                <a:latin typeface="Comic Sans MS" pitchFamily="66" charset="0"/>
              </a:rPr>
              <a:t>define 3D environments </a:t>
            </a:r>
            <a:r>
              <a:rPr lang="en-GB" sz="2400" b="1" dirty="0" smtClean="0">
                <a:solidFill>
                  <a:srgbClr val="7030A0"/>
                </a:solidFill>
                <a:latin typeface="Comic Sans MS" pitchFamily="66" charset="0"/>
              </a:rPr>
              <a:t>for the WWW (World Wide Web)</a:t>
            </a:r>
            <a:endParaRPr lang="en-GB" sz="2400" b="1" dirty="0">
              <a:solidFill>
                <a:srgbClr val="7030A0"/>
              </a:solidFill>
              <a:latin typeface="Comic Sans MS" pitchFamily="66" charset="0"/>
            </a:endParaRPr>
          </a:p>
        </p:txBody>
      </p:sp>
      <p:sp>
        <p:nvSpPr>
          <p:cNvPr id="5" name="TextBox 4"/>
          <p:cNvSpPr txBox="1"/>
          <p:nvPr/>
        </p:nvSpPr>
        <p:spPr>
          <a:xfrm>
            <a:off x="1991988" y="4644240"/>
            <a:ext cx="6572296" cy="1569660"/>
          </a:xfrm>
          <a:prstGeom prst="rect">
            <a:avLst/>
          </a:prstGeom>
          <a:noFill/>
          <a:ln w="25400">
            <a:solidFill>
              <a:srgbClr val="7030A0"/>
            </a:solidFill>
          </a:ln>
        </p:spPr>
        <p:txBody>
          <a:bodyPr wrap="square" rtlCol="0">
            <a:spAutoFit/>
          </a:bodyPr>
          <a:lstStyle/>
          <a:p>
            <a:r>
              <a:rPr lang="en-GB" sz="2400" dirty="0" smtClean="0">
                <a:solidFill>
                  <a:prstClr val="black"/>
                </a:solidFill>
                <a:latin typeface="Comic Sans MS" pitchFamily="66" charset="0"/>
              </a:rPr>
              <a:t>#VRML V2.0 utf8</a:t>
            </a:r>
          </a:p>
          <a:p>
            <a:r>
              <a:rPr lang="en-GB" sz="2400" dirty="0" smtClean="0">
                <a:solidFill>
                  <a:prstClr val="black"/>
                </a:solidFill>
                <a:latin typeface="Comic Sans MS" pitchFamily="66" charset="0"/>
              </a:rPr>
              <a:t>Navigationlnfo {type "EXAMINE"} Shape {</a:t>
            </a:r>
          </a:p>
          <a:p>
            <a:r>
              <a:rPr lang="en-GB" sz="2400" dirty="0" smtClean="0">
                <a:solidFill>
                  <a:prstClr val="black"/>
                </a:solidFill>
                <a:latin typeface="Comic Sans MS" pitchFamily="66" charset="0"/>
              </a:rPr>
              <a:t>geometry Box { }</a:t>
            </a:r>
          </a:p>
          <a:p>
            <a:r>
              <a:rPr lang="en-GB" sz="2400" dirty="0" smtClean="0">
                <a:solidFill>
                  <a:prstClr val="black"/>
                </a:solidFill>
                <a:latin typeface="Comic Sans MS" pitchFamily="66" charset="0"/>
              </a:rPr>
              <a:t>}</a:t>
            </a:r>
          </a:p>
        </p:txBody>
      </p:sp>
      <p:sp>
        <p:nvSpPr>
          <p:cNvPr id="6" name="TextBox 5"/>
          <p:cNvSpPr txBox="1"/>
          <p:nvPr/>
        </p:nvSpPr>
        <p:spPr>
          <a:xfrm>
            <a:off x="5724128" y="3631597"/>
            <a:ext cx="3071834" cy="830997"/>
          </a:xfrm>
          <a:prstGeom prst="rect">
            <a:avLst/>
          </a:prstGeom>
          <a:noFill/>
        </p:spPr>
        <p:txBody>
          <a:bodyPr wrap="square" rtlCol="0">
            <a:spAutoFit/>
          </a:bodyPr>
          <a:lstStyle/>
          <a:p>
            <a:r>
              <a:rPr lang="en-GB" sz="2400" b="1" dirty="0" smtClean="0">
                <a:solidFill>
                  <a:srgbClr val="7030A0"/>
                </a:solidFill>
                <a:latin typeface="Comic Sans MS" pitchFamily="66" charset="0"/>
              </a:rPr>
              <a:t>VRML used to model a simple box</a:t>
            </a:r>
            <a:endParaRPr lang="en-GB" sz="2400" b="1" dirty="0">
              <a:solidFill>
                <a:srgbClr val="7030A0"/>
              </a:solidFill>
              <a:latin typeface="Comic Sans MS" pitchFamily="66" charset="0"/>
            </a:endParaRPr>
          </a:p>
        </p:txBody>
      </p:sp>
      <p:cxnSp>
        <p:nvCxnSpPr>
          <p:cNvPr id="10" name="Straight Arrow Connector 9"/>
          <p:cNvCxnSpPr/>
          <p:nvPr/>
        </p:nvCxnSpPr>
        <p:spPr>
          <a:xfrm rot="5400000">
            <a:off x="6512676" y="4643446"/>
            <a:ext cx="642942" cy="1588"/>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8" name="Action Button: Home 7">
            <a:hlinkClick r:id="rId2" action="ppaction://hlinksldjump" highlightClick="1"/>
          </p:cNvPr>
          <p:cNvSpPr/>
          <p:nvPr/>
        </p:nvSpPr>
        <p:spPr>
          <a:xfrm>
            <a:off x="4231052" y="6221089"/>
            <a:ext cx="540000" cy="540000"/>
          </a:xfrm>
          <a:prstGeom prst="actionButtonHome">
            <a:avLst/>
          </a:prstGeom>
          <a:solidFill>
            <a:schemeClr val="bg1">
              <a:lumMod val="75000"/>
            </a:schemeClr>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solidFill>
            <a:schemeClr val="bg1">
              <a:lumMod val="7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lumMod val="75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408895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646331"/>
          </a:xfrm>
          <a:prstGeom prst="rect">
            <a:avLst/>
          </a:prstGeom>
          <a:noFill/>
        </p:spPr>
        <p:txBody>
          <a:bodyPr wrap="square" rtlCol="0">
            <a:spAutoFit/>
          </a:bodyPr>
          <a:lstStyle/>
          <a:p>
            <a:r>
              <a:rPr lang="en-GB" b="1" dirty="0" smtClean="0">
                <a:solidFill>
                  <a:prstClr val="white"/>
                </a:solidFill>
              </a:rPr>
              <a:t>X</a:t>
            </a: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Back or Previous 5">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74677148"/>
      </p:ext>
    </p:extLst>
  </p:cSld>
  <p:clrMapOvr>
    <a:masterClrMapping/>
  </p:clrMapOvr>
  <p:timing>
    <p:tnLst>
      <p:par>
        <p:cTn id="1" dur="indefinite" restart="never" nodeType="tmRoot"/>
      </p:par>
    </p:tnLst>
  </p:timing>
</p:sld>
</file>

<file path=ppt/slides/slide290.xml><?xml version="1.0" encoding="utf-8"?>
<p:sld xmlns:a="http://schemas.openxmlformats.org/drawingml/2006/main" xmlns:r="http://schemas.openxmlformats.org/officeDocument/2006/relationships" xmlns:p="http://schemas.openxmlformats.org/presentationml/2006/main">
  <p:cSld>
    <p:bg>
      <p:bgPr>
        <a:solidFill>
          <a:schemeClr val="tx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VIDEO DATA</a:t>
            </a:r>
            <a:br>
              <a:rPr lang="en-GB" sz="3200" b="1" dirty="0" smtClean="0">
                <a:solidFill>
                  <a:srgbClr val="FF0000"/>
                </a:solidFill>
                <a:effectLst>
                  <a:outerShdw blurRad="38100" dist="38100" dir="2700000" algn="tl">
                    <a:srgbClr val="000000">
                      <a:alpha val="43137"/>
                    </a:srgbClr>
                  </a:outerShdw>
                </a:effectLst>
              </a:rPr>
            </a:br>
            <a:r>
              <a:rPr lang="en-GB" sz="2400" b="1" dirty="0" smtClean="0">
                <a:solidFill>
                  <a:srgbClr val="FF0000"/>
                </a:solidFill>
                <a:effectLst>
                  <a:outerShdw blurRad="38100" dist="38100" dir="2700000" algn="tl">
                    <a:srgbClr val="000000">
                      <a:alpha val="43137"/>
                    </a:srgbClr>
                  </a:outerShdw>
                </a:effectLst>
              </a:rPr>
              <a:t>Hardware – Digital Video Camera</a:t>
            </a:r>
            <a:endParaRPr lang="en-GB" sz="2400" b="1" dirty="0">
              <a:solidFill>
                <a:srgbClr val="FF0000"/>
              </a:solidFill>
              <a:effectLst>
                <a:outerShdw blurRad="38100" dist="38100" dir="2700000" algn="tl">
                  <a:srgbClr val="000000">
                    <a:alpha val="43137"/>
                  </a:srgbClr>
                </a:outerShdw>
              </a:effectLst>
            </a:endParaRPr>
          </a:p>
        </p:txBody>
      </p:sp>
      <p:sp>
        <p:nvSpPr>
          <p:cNvPr id="3" name="TextBox 2"/>
          <p:cNvSpPr txBox="1"/>
          <p:nvPr/>
        </p:nvSpPr>
        <p:spPr>
          <a:xfrm>
            <a:off x="3419872" y="1737071"/>
            <a:ext cx="5184576" cy="3477875"/>
          </a:xfrm>
          <a:prstGeom prst="rect">
            <a:avLst/>
          </a:prstGeom>
          <a:noFill/>
        </p:spPr>
        <p:txBody>
          <a:bodyPr wrap="square" rtlCol="0">
            <a:spAutoFit/>
          </a:bodyPr>
          <a:lstStyle/>
          <a:p>
            <a:r>
              <a:rPr lang="en-GB" sz="2200" b="1" dirty="0" smtClean="0">
                <a:solidFill>
                  <a:srgbClr val="1F497D"/>
                </a:solidFill>
              </a:rPr>
              <a:t>High quality moving images (video clips) can be captured using a </a:t>
            </a:r>
            <a:r>
              <a:rPr lang="en-GB" sz="2200" b="1" dirty="0" smtClean="0">
                <a:solidFill>
                  <a:srgbClr val="FF0000"/>
                </a:solidFill>
              </a:rPr>
              <a:t>digital video camera.  </a:t>
            </a:r>
          </a:p>
          <a:p>
            <a:endParaRPr lang="en-GB" sz="2200" dirty="0">
              <a:solidFill>
                <a:srgbClr val="1F497D"/>
              </a:solidFill>
            </a:endParaRPr>
          </a:p>
          <a:p>
            <a:r>
              <a:rPr lang="en-GB" sz="2200" b="1" dirty="0" smtClean="0">
                <a:solidFill>
                  <a:srgbClr val="FF0000"/>
                </a:solidFill>
              </a:rPr>
              <a:t>Digital video cameras </a:t>
            </a:r>
            <a:r>
              <a:rPr lang="en-GB" sz="2200" dirty="0" smtClean="0">
                <a:solidFill>
                  <a:srgbClr val="1F497D"/>
                </a:solidFill>
              </a:rPr>
              <a:t>use arrays of light-sensitive sensors to capture images, have small LCD screens so that you can see and check what you are capturing and come with features such as zoom and image stabilisation.</a:t>
            </a:r>
            <a:endParaRPr lang="en-GB" sz="2200" dirty="0">
              <a:solidFill>
                <a:srgbClr val="1F497D"/>
              </a:solidFill>
            </a:endParaRPr>
          </a:p>
        </p:txBody>
      </p:sp>
      <p:sp>
        <p:nvSpPr>
          <p:cNvPr id="4"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rgbClr val="2C6AB6"/>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430" y="2204864"/>
            <a:ext cx="2520280" cy="2520280"/>
          </a:xfrm>
          <a:prstGeom prst="rect">
            <a:avLst/>
          </a:prstGeom>
          <a:ln w="25400">
            <a:solidFill>
              <a:schemeClr val="bg2"/>
            </a:solidFill>
          </a:ln>
        </p:spPr>
      </p:pic>
      <p:sp>
        <p:nvSpPr>
          <p:cNvPr id="8" name="Action Button: Forward or Next 7">
            <a:hlinkClick r:id="" action="ppaction://hlinkshowjump?jump=nextslide" highlightClick="1"/>
          </p:cNvPr>
          <p:cNvSpPr/>
          <p:nvPr/>
        </p:nvSpPr>
        <p:spPr>
          <a:xfrm>
            <a:off x="8508682" y="6093296"/>
            <a:ext cx="540000" cy="540000"/>
          </a:xfrm>
          <a:prstGeom prst="actionButtonForwardNext">
            <a:avLst/>
          </a:prstGeom>
          <a:noFill/>
          <a:ln w="9525">
            <a:solidFill>
              <a:srgbClr val="2C6A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Home 8">
            <a:hlinkClick r:id="rId3" action="ppaction://hlinksldjump" highlightClick="1"/>
          </p:cNvPr>
          <p:cNvSpPr/>
          <p:nvPr/>
        </p:nvSpPr>
        <p:spPr>
          <a:xfrm>
            <a:off x="4231052" y="6221089"/>
            <a:ext cx="540000" cy="540000"/>
          </a:xfrm>
          <a:prstGeom prst="actionButtonHome">
            <a:avLst/>
          </a:prstGeom>
          <a:noFill/>
          <a:ln w="9525" cap="flat" cmpd="sng" algn="ctr">
            <a:solidFill>
              <a:srgbClr val="2C6AB6"/>
            </a:solidFill>
            <a:prstDash val="solid"/>
          </a:ln>
          <a:effectLst/>
        </p:spPr>
        <p:txBody>
          <a:bodyPr rtlCol="0" anchor="ctr"/>
          <a:lstStyle/>
          <a:p>
            <a:pPr algn="ctr">
              <a:defRPr/>
            </a:pPr>
            <a:endParaRPr lang="en-GB" kern="0">
              <a:solidFill>
                <a:sysClr val="window" lastClr="FFFFFF"/>
              </a:solidFill>
            </a:endParaRPr>
          </a:p>
        </p:txBody>
      </p:sp>
    </p:spTree>
    <p:extLst>
      <p:ext uri="{BB962C8B-B14F-4D97-AF65-F5344CB8AC3E}">
        <p14:creationId xmlns:p14="http://schemas.microsoft.com/office/powerpoint/2010/main" val="2210868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1.xml><?xml version="1.0" encoding="utf-8"?>
<p:sld xmlns:a="http://schemas.openxmlformats.org/drawingml/2006/main" xmlns:r="http://schemas.openxmlformats.org/officeDocument/2006/relationships" xmlns:p="http://schemas.openxmlformats.org/presentationml/2006/main">
  <p:cSld>
    <p:bg>
      <p:bgPr>
        <a:solidFill>
          <a:schemeClr val="tx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VIDEO DATA</a:t>
            </a:r>
            <a:br>
              <a:rPr lang="en-GB" sz="3200" b="1" dirty="0" smtClean="0">
                <a:solidFill>
                  <a:srgbClr val="FF0000"/>
                </a:solidFill>
                <a:effectLst>
                  <a:outerShdw blurRad="38100" dist="38100" dir="2700000" algn="tl">
                    <a:srgbClr val="000000">
                      <a:alpha val="43137"/>
                    </a:srgbClr>
                  </a:outerShdw>
                </a:effectLst>
              </a:rPr>
            </a:br>
            <a:r>
              <a:rPr lang="en-GB" sz="2400" b="1" dirty="0" smtClean="0">
                <a:solidFill>
                  <a:srgbClr val="FF0000"/>
                </a:solidFill>
                <a:effectLst>
                  <a:outerShdw blurRad="38100" dist="38100" dir="2700000" algn="tl">
                    <a:srgbClr val="000000">
                      <a:alpha val="43137"/>
                    </a:srgbClr>
                  </a:outerShdw>
                </a:effectLst>
              </a:rPr>
              <a:t>Storage </a:t>
            </a:r>
            <a:r>
              <a:rPr lang="en-GB" sz="2400" b="1" smtClean="0">
                <a:solidFill>
                  <a:srgbClr val="FF0000"/>
                </a:solidFill>
                <a:effectLst>
                  <a:outerShdw blurRad="38100" dist="38100" dir="2700000" algn="tl">
                    <a:srgbClr val="000000">
                      <a:alpha val="43137"/>
                    </a:srgbClr>
                  </a:outerShdw>
                </a:effectLst>
              </a:rPr>
              <a:t>&amp; Output</a:t>
            </a:r>
            <a:endParaRPr lang="en-GB" sz="2400" b="1" dirty="0">
              <a:solidFill>
                <a:srgbClr val="FF0000"/>
              </a:solidFill>
              <a:effectLst>
                <a:outerShdw blurRad="38100" dist="38100" dir="2700000" algn="tl">
                  <a:srgbClr val="000000">
                    <a:alpha val="43137"/>
                  </a:srgbClr>
                </a:outerShdw>
              </a:effectLst>
            </a:endParaRPr>
          </a:p>
        </p:txBody>
      </p:sp>
      <p:sp>
        <p:nvSpPr>
          <p:cNvPr id="3" name="TextBox 2"/>
          <p:cNvSpPr txBox="1"/>
          <p:nvPr/>
        </p:nvSpPr>
        <p:spPr>
          <a:xfrm>
            <a:off x="342300" y="1484784"/>
            <a:ext cx="8397875" cy="3816429"/>
          </a:xfrm>
          <a:prstGeom prst="rect">
            <a:avLst/>
          </a:prstGeom>
          <a:noFill/>
        </p:spPr>
        <p:txBody>
          <a:bodyPr wrap="square" rtlCol="0">
            <a:spAutoFit/>
          </a:bodyPr>
          <a:lstStyle/>
          <a:p>
            <a:r>
              <a:rPr lang="en-GB" sz="2200" b="1" dirty="0" smtClean="0">
                <a:solidFill>
                  <a:srgbClr val="FF0000"/>
                </a:solidFill>
              </a:rPr>
              <a:t>Video data </a:t>
            </a:r>
            <a:r>
              <a:rPr lang="en-GB" sz="2200" dirty="0" smtClean="0">
                <a:solidFill>
                  <a:srgbClr val="1F497D"/>
                </a:solidFill>
              </a:rPr>
              <a:t>can be stored in </a:t>
            </a:r>
            <a:r>
              <a:rPr lang="en-GB" sz="2200" b="1" dirty="0" smtClean="0">
                <a:solidFill>
                  <a:srgbClr val="FF0000"/>
                </a:solidFill>
              </a:rPr>
              <a:t>uncompressed – AVI (Audio Video Interleave) </a:t>
            </a:r>
            <a:r>
              <a:rPr lang="en-GB" sz="2200" b="1" dirty="0" smtClean="0">
                <a:solidFill>
                  <a:srgbClr val="1F497D"/>
                </a:solidFill>
              </a:rPr>
              <a:t>format,</a:t>
            </a:r>
            <a:r>
              <a:rPr lang="en-GB" sz="2200" dirty="0" smtClean="0">
                <a:solidFill>
                  <a:srgbClr val="1F497D"/>
                </a:solidFill>
              </a:rPr>
              <a:t> or </a:t>
            </a:r>
            <a:r>
              <a:rPr lang="en-GB" sz="2200" b="1" dirty="0" smtClean="0">
                <a:solidFill>
                  <a:srgbClr val="FF0000"/>
                </a:solidFill>
              </a:rPr>
              <a:t>compressed in MPEG (Moving Pictures Expert Group) </a:t>
            </a:r>
            <a:r>
              <a:rPr lang="en-GB" sz="2200" b="1" dirty="0" smtClean="0">
                <a:solidFill>
                  <a:srgbClr val="1F497D"/>
                </a:solidFill>
              </a:rPr>
              <a:t>format.</a:t>
            </a:r>
          </a:p>
          <a:p>
            <a:endParaRPr lang="en-GB" sz="2200" b="1" dirty="0" smtClean="0">
              <a:solidFill>
                <a:srgbClr val="1F497D"/>
              </a:solidFill>
            </a:endParaRPr>
          </a:p>
          <a:p>
            <a:r>
              <a:rPr lang="en-GB" sz="2200" dirty="0" smtClean="0">
                <a:solidFill>
                  <a:srgbClr val="1F497D"/>
                </a:solidFill>
              </a:rPr>
              <a:t>A </a:t>
            </a:r>
            <a:r>
              <a:rPr lang="en-GB" sz="2200" b="1" dirty="0" smtClean="0">
                <a:solidFill>
                  <a:srgbClr val="FF0000"/>
                </a:solidFill>
              </a:rPr>
              <a:t>graphics card </a:t>
            </a:r>
            <a:r>
              <a:rPr lang="en-GB" sz="2200" b="1" dirty="0" smtClean="0">
                <a:solidFill>
                  <a:srgbClr val="1F497D"/>
                </a:solidFill>
              </a:rPr>
              <a:t>is needed in the computer system to output video data.  </a:t>
            </a:r>
            <a:r>
              <a:rPr lang="en-GB" sz="2200" dirty="0" smtClean="0">
                <a:solidFill>
                  <a:srgbClr val="1F497D"/>
                </a:solidFill>
              </a:rPr>
              <a:t>The </a:t>
            </a:r>
            <a:r>
              <a:rPr lang="en-GB" sz="2200" b="1" dirty="0" smtClean="0">
                <a:solidFill>
                  <a:srgbClr val="FF0000"/>
                </a:solidFill>
              </a:rPr>
              <a:t>graphics card </a:t>
            </a:r>
            <a:r>
              <a:rPr lang="en-GB" sz="2200" dirty="0" smtClean="0">
                <a:solidFill>
                  <a:srgbClr val="1F497D"/>
                </a:solidFill>
              </a:rPr>
              <a:t>takes the </a:t>
            </a:r>
            <a:r>
              <a:rPr lang="en-GB" sz="2200" b="1" dirty="0" smtClean="0">
                <a:solidFill>
                  <a:srgbClr val="1F497D"/>
                </a:solidFill>
              </a:rPr>
              <a:t>video data file, decompresses it and then coverts the digital data signal to that it can be output to the screen.  </a:t>
            </a:r>
            <a:r>
              <a:rPr lang="en-GB" sz="2200" dirty="0" smtClean="0">
                <a:solidFill>
                  <a:srgbClr val="1F497D"/>
                </a:solidFill>
              </a:rPr>
              <a:t>As the </a:t>
            </a:r>
            <a:r>
              <a:rPr lang="en-GB" sz="2200" b="1" dirty="0" smtClean="0">
                <a:solidFill>
                  <a:srgbClr val="FF0000"/>
                </a:solidFill>
              </a:rPr>
              <a:t>graphics card </a:t>
            </a:r>
            <a:r>
              <a:rPr lang="en-GB" sz="2200" b="1" dirty="0" smtClean="0">
                <a:solidFill>
                  <a:srgbClr val="1F497D"/>
                </a:solidFill>
              </a:rPr>
              <a:t>has its own memory and processor, this removes the burden of processing and storing video data from the main processor.  </a:t>
            </a:r>
            <a:endParaRPr lang="en-GB" sz="2200" b="1" dirty="0">
              <a:solidFill>
                <a:srgbClr val="1F497D"/>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8167" y="4975225"/>
            <a:ext cx="3124200" cy="1466850"/>
          </a:xfrm>
          <a:prstGeom prst="rect">
            <a:avLst/>
          </a:prstGeom>
          <a:ln w="25400">
            <a:solidFill>
              <a:schemeClr val="bg2"/>
            </a:solidFill>
          </a:ln>
        </p:spPr>
      </p:pic>
      <p:sp>
        <p:nvSpPr>
          <p:cNvPr id="8" name="Action Button: Forward or Next 7">
            <a:hlinkClick r:id="" action="ppaction://hlinkshowjump?jump=nextslide" highlightClick="1"/>
          </p:cNvPr>
          <p:cNvSpPr/>
          <p:nvPr/>
        </p:nvSpPr>
        <p:spPr>
          <a:xfrm>
            <a:off x="8508682" y="6093296"/>
            <a:ext cx="540000" cy="540000"/>
          </a:xfrm>
          <a:prstGeom prst="actionButtonForwardNext">
            <a:avLst/>
          </a:prstGeom>
          <a:noFill/>
          <a:ln w="9525">
            <a:solidFill>
              <a:srgbClr val="2C6A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Home 8">
            <a:hlinkClick r:id="rId3" action="ppaction://hlinksldjump" highlightClick="1"/>
          </p:cNvPr>
          <p:cNvSpPr/>
          <p:nvPr/>
        </p:nvSpPr>
        <p:spPr>
          <a:xfrm>
            <a:off x="4231052" y="6221089"/>
            <a:ext cx="540000" cy="540000"/>
          </a:xfrm>
          <a:prstGeom prst="actionButtonHome">
            <a:avLst/>
          </a:prstGeom>
          <a:noFill/>
          <a:ln w="9525" cap="flat" cmpd="sng" algn="ctr">
            <a:solidFill>
              <a:srgbClr val="2C6AB6"/>
            </a:solidFill>
            <a:prstDash val="solid"/>
          </a:ln>
          <a:effectLst/>
        </p:spPr>
        <p:txBody>
          <a:bodyPr rtlCol="0" anchor="ctr"/>
          <a:lstStyle/>
          <a:p>
            <a:pPr algn="ctr">
              <a:defRPr/>
            </a:pPr>
            <a:endParaRPr lang="en-GB" kern="0">
              <a:solidFill>
                <a:sysClr val="window" lastClr="FFFFFF"/>
              </a:solidFill>
            </a:endParaRPr>
          </a:p>
        </p:txBody>
      </p:sp>
      <p:sp>
        <p:nvSpPr>
          <p:cNvPr id="10"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rgbClr val="2C6AB6"/>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921668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92.xml><?xml version="1.0" encoding="utf-8"?>
<p:sld xmlns:a="http://schemas.openxmlformats.org/drawingml/2006/main" xmlns:r="http://schemas.openxmlformats.org/officeDocument/2006/relationships" xmlns:p="http://schemas.openxmlformats.org/presentationml/2006/main">
  <p:cSld>
    <p:bg>
      <p:bgPr>
        <a:solidFill>
          <a:schemeClr val="tx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VIDEO DATA</a:t>
            </a:r>
            <a:br>
              <a:rPr lang="en-GB" sz="3200" b="1" dirty="0" smtClean="0">
                <a:solidFill>
                  <a:srgbClr val="FF0000"/>
                </a:solidFill>
                <a:effectLst>
                  <a:outerShdw blurRad="38100" dist="38100" dir="2700000" algn="tl">
                    <a:srgbClr val="000000">
                      <a:alpha val="43137"/>
                    </a:srgbClr>
                  </a:outerShdw>
                </a:effectLst>
              </a:rPr>
            </a:br>
            <a:r>
              <a:rPr lang="en-GB" sz="2400" b="1" dirty="0" smtClean="0">
                <a:solidFill>
                  <a:srgbClr val="FF0000"/>
                </a:solidFill>
                <a:effectLst>
                  <a:outerShdw blurRad="38100" dist="38100" dir="2700000" algn="tl">
                    <a:srgbClr val="000000">
                      <a:alpha val="43137"/>
                    </a:srgbClr>
                  </a:outerShdw>
                </a:effectLst>
              </a:rPr>
              <a:t>Storage - AVI</a:t>
            </a:r>
            <a:endParaRPr lang="en-GB" sz="2400" b="1" dirty="0">
              <a:solidFill>
                <a:srgbClr val="FF0000"/>
              </a:solidFill>
              <a:effectLst>
                <a:outerShdw blurRad="38100" dist="38100" dir="2700000" algn="tl">
                  <a:srgbClr val="000000">
                    <a:alpha val="43137"/>
                  </a:srgbClr>
                </a:outerShdw>
              </a:effectLst>
            </a:endParaRPr>
          </a:p>
        </p:txBody>
      </p:sp>
      <p:sp>
        <p:nvSpPr>
          <p:cNvPr id="8" name="TextBox 7"/>
          <p:cNvSpPr txBox="1"/>
          <p:nvPr/>
        </p:nvSpPr>
        <p:spPr>
          <a:xfrm>
            <a:off x="381000" y="1456511"/>
            <a:ext cx="8397875" cy="3816429"/>
          </a:xfrm>
          <a:prstGeom prst="rect">
            <a:avLst/>
          </a:prstGeom>
          <a:noFill/>
        </p:spPr>
        <p:txBody>
          <a:bodyPr wrap="square" rtlCol="0">
            <a:spAutoFit/>
          </a:bodyPr>
          <a:lstStyle/>
          <a:p>
            <a:r>
              <a:rPr lang="en-GB" sz="2200" b="1" dirty="0" smtClean="0">
                <a:solidFill>
                  <a:srgbClr val="FF0000"/>
                </a:solidFill>
              </a:rPr>
              <a:t>Video files can be stored in uncompressed format using AVI (Audio Video Interleave). </a:t>
            </a:r>
            <a:r>
              <a:rPr lang="en-GB" sz="2200" dirty="0" smtClean="0">
                <a:solidFill>
                  <a:srgbClr val="1F497D"/>
                </a:solidFill>
              </a:rPr>
              <a:t> This is a popular file format for Windows applications, </a:t>
            </a:r>
            <a:r>
              <a:rPr lang="en-GB" sz="2200" dirty="0" err="1" smtClean="0">
                <a:solidFill>
                  <a:srgbClr val="1F497D"/>
                </a:solidFill>
              </a:rPr>
              <a:t>ie</a:t>
            </a:r>
            <a:r>
              <a:rPr lang="en-GB" sz="2200" dirty="0" smtClean="0">
                <a:solidFill>
                  <a:srgbClr val="1F497D"/>
                </a:solidFill>
              </a:rPr>
              <a:t> it is compatible with the Windows Media Player.</a:t>
            </a:r>
          </a:p>
          <a:p>
            <a:r>
              <a:rPr lang="en-GB" sz="2200" b="1" dirty="0" smtClean="0">
                <a:solidFill>
                  <a:srgbClr val="FF0000"/>
                </a:solidFill>
              </a:rPr>
              <a:t>Limitations of AVI include:</a:t>
            </a:r>
          </a:p>
          <a:p>
            <a:pPr marL="342900" indent="-342900">
              <a:buFont typeface="Arial" pitchFamily="34" charset="0"/>
              <a:buChar char="•"/>
            </a:pPr>
            <a:r>
              <a:rPr lang="en-GB" sz="2200" dirty="0" smtClean="0">
                <a:solidFill>
                  <a:srgbClr val="1F497D"/>
                </a:solidFill>
              </a:rPr>
              <a:t>Audio is low quality as it supports only 8-bit samples at a frequency of 11.025 KHz.</a:t>
            </a:r>
          </a:p>
          <a:p>
            <a:pPr marL="342900" indent="-342900">
              <a:buFont typeface="Arial" pitchFamily="34" charset="0"/>
              <a:buChar char="•"/>
            </a:pPr>
            <a:r>
              <a:rPr lang="en-GB" sz="2200" dirty="0" smtClean="0">
                <a:solidFill>
                  <a:srgbClr val="1F497D"/>
                </a:solidFill>
              </a:rPr>
              <a:t>It is not compressed – so large file size.</a:t>
            </a:r>
          </a:p>
          <a:p>
            <a:pPr marL="342900" indent="-342900">
              <a:buFont typeface="Arial" pitchFamily="34" charset="0"/>
              <a:buChar char="•"/>
            </a:pPr>
            <a:r>
              <a:rPr lang="en-GB" sz="2200" dirty="0" smtClean="0">
                <a:solidFill>
                  <a:srgbClr val="1F497D"/>
                </a:solidFill>
              </a:rPr>
              <a:t>Resolution is a maximum of only 320 x 240 pixels.</a:t>
            </a:r>
          </a:p>
          <a:p>
            <a:pPr marL="342900" indent="-342900">
              <a:buFont typeface="Arial" pitchFamily="34" charset="0"/>
              <a:buChar char="•"/>
            </a:pPr>
            <a:r>
              <a:rPr lang="en-GB" sz="2200" dirty="0" smtClean="0">
                <a:solidFill>
                  <a:srgbClr val="1F497D"/>
                </a:solidFill>
              </a:rPr>
              <a:t>Maximum file size of 2 Gigabyte – so not suitable for large projects.</a:t>
            </a:r>
            <a:endParaRPr lang="en-GB" sz="2200" dirty="0">
              <a:solidFill>
                <a:srgbClr val="1F497D"/>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6341" y="5124449"/>
            <a:ext cx="1241425" cy="1241425"/>
          </a:xfrm>
          <a:prstGeom prst="rect">
            <a:avLst/>
          </a:prstGeom>
          <a:ln w="25400">
            <a:solidFill>
              <a:schemeClr val="bg2"/>
            </a:solidFill>
          </a:ln>
        </p:spPr>
      </p:pic>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noFill/>
          <a:ln w="9525">
            <a:solidFill>
              <a:srgbClr val="2C6A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ction Button: Home 9">
            <a:hlinkClick r:id="rId3" action="ppaction://hlinksldjump" highlightClick="1"/>
          </p:cNvPr>
          <p:cNvSpPr/>
          <p:nvPr/>
        </p:nvSpPr>
        <p:spPr>
          <a:xfrm>
            <a:off x="4231052" y="6221089"/>
            <a:ext cx="540000" cy="540000"/>
          </a:xfrm>
          <a:prstGeom prst="actionButtonHome">
            <a:avLst/>
          </a:prstGeom>
          <a:noFill/>
          <a:ln w="9525" cap="flat" cmpd="sng" algn="ctr">
            <a:solidFill>
              <a:srgbClr val="2C6AB6"/>
            </a:solidFill>
            <a:prstDash val="solid"/>
          </a:ln>
          <a:effectLst/>
        </p:spPr>
        <p:txBody>
          <a:bodyPr rtlCol="0" anchor="ctr"/>
          <a:lstStyle/>
          <a:p>
            <a:pPr algn="ctr">
              <a:defRPr/>
            </a:pPr>
            <a:endParaRPr lang="en-GB" kern="0">
              <a:solidFill>
                <a:sysClr val="window" lastClr="FFFFFF"/>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rgbClr val="2C6AB6"/>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699943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93.xml><?xml version="1.0" encoding="utf-8"?>
<p:sld xmlns:a="http://schemas.openxmlformats.org/drawingml/2006/main" xmlns:r="http://schemas.openxmlformats.org/officeDocument/2006/relationships" xmlns:p="http://schemas.openxmlformats.org/presentationml/2006/main">
  <p:cSld>
    <p:bg>
      <p:bgPr>
        <a:solidFill>
          <a:schemeClr val="tx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VIDEO DATA</a:t>
            </a:r>
            <a:br>
              <a:rPr lang="en-GB" sz="3200" b="1" dirty="0" smtClean="0">
                <a:solidFill>
                  <a:srgbClr val="FF0000"/>
                </a:solidFill>
                <a:effectLst>
                  <a:outerShdw blurRad="38100" dist="38100" dir="2700000" algn="tl">
                    <a:srgbClr val="000000">
                      <a:alpha val="43137"/>
                    </a:srgbClr>
                  </a:outerShdw>
                </a:effectLst>
              </a:rPr>
            </a:br>
            <a:r>
              <a:rPr lang="en-GB" sz="2400" b="1" dirty="0" smtClean="0">
                <a:solidFill>
                  <a:srgbClr val="FF0000"/>
                </a:solidFill>
                <a:effectLst>
                  <a:outerShdw blurRad="38100" dist="38100" dir="2700000" algn="tl">
                    <a:srgbClr val="000000">
                      <a:alpha val="43137"/>
                    </a:srgbClr>
                  </a:outerShdw>
                </a:effectLst>
              </a:rPr>
              <a:t>Storage - MPEG</a:t>
            </a:r>
            <a:endParaRPr lang="en-GB" sz="2400" b="1" dirty="0">
              <a:solidFill>
                <a:srgbClr val="FF0000"/>
              </a:solidFill>
              <a:effectLst>
                <a:outerShdw blurRad="38100" dist="38100" dir="2700000" algn="tl">
                  <a:srgbClr val="000000">
                    <a:alpha val="43137"/>
                  </a:srgbClr>
                </a:outerShdw>
              </a:effectLst>
            </a:endParaRPr>
          </a:p>
        </p:txBody>
      </p:sp>
      <p:sp>
        <p:nvSpPr>
          <p:cNvPr id="8" name="TextBox 7"/>
          <p:cNvSpPr txBox="1"/>
          <p:nvPr/>
        </p:nvSpPr>
        <p:spPr>
          <a:xfrm>
            <a:off x="381000" y="1456511"/>
            <a:ext cx="8583488" cy="4154984"/>
          </a:xfrm>
          <a:prstGeom prst="rect">
            <a:avLst/>
          </a:prstGeom>
          <a:noFill/>
        </p:spPr>
        <p:txBody>
          <a:bodyPr wrap="square" rtlCol="0">
            <a:spAutoFit/>
          </a:bodyPr>
          <a:lstStyle/>
          <a:p>
            <a:r>
              <a:rPr lang="en-GB" sz="2200" dirty="0" smtClean="0">
                <a:solidFill>
                  <a:srgbClr val="1F497D"/>
                </a:solidFill>
              </a:rPr>
              <a:t>Because </a:t>
            </a:r>
            <a:r>
              <a:rPr lang="en-GB" sz="2200" b="1" dirty="0" smtClean="0">
                <a:solidFill>
                  <a:srgbClr val="FF0000"/>
                </a:solidFill>
              </a:rPr>
              <a:t>video files can be very large </a:t>
            </a:r>
            <a:r>
              <a:rPr lang="en-GB" sz="2200" dirty="0" smtClean="0">
                <a:solidFill>
                  <a:srgbClr val="1F497D"/>
                </a:solidFill>
              </a:rPr>
              <a:t>– one second of uncompressed video could demand 53 Megabytes of storage, </a:t>
            </a:r>
            <a:r>
              <a:rPr lang="en-GB" sz="2200" b="1" dirty="0" smtClean="0">
                <a:solidFill>
                  <a:srgbClr val="1F497D"/>
                </a:solidFill>
              </a:rPr>
              <a:t>video data is compressed to make less demands on backing storage and more easily transmitted across networks.</a:t>
            </a:r>
          </a:p>
          <a:p>
            <a:endParaRPr lang="en-GB" sz="2200" dirty="0">
              <a:solidFill>
                <a:srgbClr val="1F497D"/>
              </a:solidFill>
            </a:endParaRPr>
          </a:p>
          <a:p>
            <a:r>
              <a:rPr lang="en-GB" sz="2200" b="1" dirty="0" smtClean="0">
                <a:solidFill>
                  <a:srgbClr val="FF0000"/>
                </a:solidFill>
              </a:rPr>
              <a:t>MPEG (M</a:t>
            </a:r>
            <a:r>
              <a:rPr lang="en-GB" sz="2200" dirty="0" smtClean="0">
                <a:solidFill>
                  <a:srgbClr val="1F497D"/>
                </a:solidFill>
              </a:rPr>
              <a:t>oving </a:t>
            </a:r>
            <a:r>
              <a:rPr lang="en-GB" sz="2200" b="1" dirty="0" smtClean="0">
                <a:solidFill>
                  <a:srgbClr val="FF0000"/>
                </a:solidFill>
              </a:rPr>
              <a:t>P</a:t>
            </a:r>
            <a:r>
              <a:rPr lang="en-GB" sz="2200" dirty="0" smtClean="0">
                <a:solidFill>
                  <a:srgbClr val="1F497D"/>
                </a:solidFill>
              </a:rPr>
              <a:t>ictures </a:t>
            </a:r>
            <a:r>
              <a:rPr lang="en-GB" sz="2200" b="1" dirty="0" smtClean="0">
                <a:solidFill>
                  <a:srgbClr val="FF0000"/>
                </a:solidFill>
              </a:rPr>
              <a:t>E</a:t>
            </a:r>
            <a:r>
              <a:rPr lang="en-GB" sz="2200" dirty="0" smtClean="0">
                <a:solidFill>
                  <a:srgbClr val="1F497D"/>
                </a:solidFill>
              </a:rPr>
              <a:t>xperts </a:t>
            </a:r>
            <a:r>
              <a:rPr lang="en-GB" sz="2200" b="1" dirty="0" smtClean="0">
                <a:solidFill>
                  <a:srgbClr val="FF0000"/>
                </a:solidFill>
              </a:rPr>
              <a:t>G</a:t>
            </a:r>
            <a:r>
              <a:rPr lang="en-GB" sz="2200" dirty="0" smtClean="0">
                <a:solidFill>
                  <a:srgbClr val="1F497D"/>
                </a:solidFill>
              </a:rPr>
              <a:t>roup) is a series of standards for compressing video data.  </a:t>
            </a:r>
            <a:r>
              <a:rPr lang="en-GB" sz="2200" b="1" dirty="0" smtClean="0">
                <a:solidFill>
                  <a:srgbClr val="FF0000"/>
                </a:solidFill>
              </a:rPr>
              <a:t>MPEGs use </a:t>
            </a:r>
            <a:r>
              <a:rPr lang="en-GB" sz="2200" b="1" dirty="0" err="1" smtClean="0">
                <a:solidFill>
                  <a:srgbClr val="FF0000"/>
                </a:solidFill>
              </a:rPr>
              <a:t>lossy</a:t>
            </a:r>
            <a:r>
              <a:rPr lang="en-GB" sz="2200" b="1" dirty="0" smtClean="0">
                <a:solidFill>
                  <a:srgbClr val="FF0000"/>
                </a:solidFill>
              </a:rPr>
              <a:t> compression.  </a:t>
            </a:r>
            <a:r>
              <a:rPr lang="en-GB" sz="2200" b="1" dirty="0" smtClean="0">
                <a:solidFill>
                  <a:srgbClr val="1F497D"/>
                </a:solidFill>
              </a:rPr>
              <a:t>This works by looking the differences frame to frame in a video and cuts out the unchanged parts.</a:t>
            </a:r>
          </a:p>
          <a:p>
            <a:r>
              <a:rPr lang="en-GB" sz="2200" dirty="0" smtClean="0">
                <a:solidFill>
                  <a:srgbClr val="1F497D"/>
                </a:solidFill>
              </a:rPr>
              <a:t>Although data is lost to achieve compression, when the video is played back the human eye and brain compensate for any loss of data and fill in the gaps.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5240788"/>
            <a:ext cx="1439044" cy="1439044"/>
          </a:xfrm>
          <a:prstGeom prst="rect">
            <a:avLst/>
          </a:prstGeom>
          <a:ln w="25400">
            <a:solidFill>
              <a:schemeClr val="bg2"/>
            </a:solidFill>
          </a:ln>
        </p:spPr>
      </p:pic>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noFill/>
          <a:ln w="9525">
            <a:solidFill>
              <a:srgbClr val="2C6A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Home 8">
            <a:hlinkClick r:id="rId3" action="ppaction://hlinksldjump" highlightClick="1"/>
          </p:cNvPr>
          <p:cNvSpPr/>
          <p:nvPr/>
        </p:nvSpPr>
        <p:spPr>
          <a:xfrm>
            <a:off x="4231052" y="6221089"/>
            <a:ext cx="540000" cy="540000"/>
          </a:xfrm>
          <a:prstGeom prst="actionButtonHome">
            <a:avLst/>
          </a:prstGeom>
          <a:noFill/>
          <a:ln w="9525" cap="flat" cmpd="sng" algn="ctr">
            <a:solidFill>
              <a:srgbClr val="2C6AB6"/>
            </a:solidFill>
            <a:prstDash val="solid"/>
          </a:ln>
          <a:effectLst/>
        </p:spPr>
        <p:txBody>
          <a:bodyPr rtlCol="0" anchor="ctr"/>
          <a:lstStyle/>
          <a:p>
            <a:pPr algn="ctr">
              <a:defRPr/>
            </a:pPr>
            <a:endParaRPr lang="en-GB" kern="0">
              <a:solidFill>
                <a:sysClr val="window" lastClr="FFFFFF"/>
              </a:solidFill>
            </a:endParaRPr>
          </a:p>
        </p:txBody>
      </p:sp>
      <p:sp>
        <p:nvSpPr>
          <p:cNvPr id="10"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rgbClr val="2C6AB6"/>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55340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94.xml><?xml version="1.0" encoding="utf-8"?>
<p:sld xmlns:a="http://schemas.openxmlformats.org/drawingml/2006/main" xmlns:r="http://schemas.openxmlformats.org/officeDocument/2006/relationships" xmlns:p="http://schemas.openxmlformats.org/presentationml/2006/main">
  <p:cSld>
    <p:bg>
      <p:bgPr>
        <a:solidFill>
          <a:schemeClr val="tx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VIDEO DATA</a:t>
            </a:r>
            <a:br>
              <a:rPr lang="en-GB" sz="3200" b="1" dirty="0" smtClean="0">
                <a:solidFill>
                  <a:srgbClr val="FF0000"/>
                </a:solidFill>
                <a:effectLst>
                  <a:outerShdw blurRad="38100" dist="38100" dir="2700000" algn="tl">
                    <a:srgbClr val="000000">
                      <a:alpha val="43137"/>
                    </a:srgbClr>
                  </a:outerShdw>
                </a:effectLst>
              </a:rPr>
            </a:br>
            <a:r>
              <a:rPr lang="en-GB" sz="2400" b="1" dirty="0" smtClean="0">
                <a:solidFill>
                  <a:srgbClr val="FF0000"/>
                </a:solidFill>
                <a:effectLst>
                  <a:outerShdw blurRad="38100" dist="38100" dir="2700000" algn="tl">
                    <a:srgbClr val="000000">
                      <a:alpha val="43137"/>
                    </a:srgbClr>
                  </a:outerShdw>
                </a:effectLst>
              </a:rPr>
              <a:t>Quality – Colour Depth &amp; Resolution</a:t>
            </a:r>
            <a:endParaRPr lang="en-GB" sz="2400" b="1" dirty="0">
              <a:solidFill>
                <a:srgbClr val="FF0000"/>
              </a:solidFill>
              <a:effectLst>
                <a:outerShdw blurRad="38100" dist="38100" dir="2700000" algn="tl">
                  <a:srgbClr val="000000">
                    <a:alpha val="43137"/>
                  </a:srgbClr>
                </a:outerShdw>
              </a:effectLst>
            </a:endParaRPr>
          </a:p>
        </p:txBody>
      </p:sp>
      <p:sp>
        <p:nvSpPr>
          <p:cNvPr id="9" name="TextBox 8"/>
          <p:cNvSpPr txBox="1"/>
          <p:nvPr/>
        </p:nvSpPr>
        <p:spPr>
          <a:xfrm>
            <a:off x="3113683" y="1556792"/>
            <a:ext cx="5935067" cy="2123658"/>
          </a:xfrm>
          <a:prstGeom prst="rect">
            <a:avLst/>
          </a:prstGeom>
          <a:noFill/>
        </p:spPr>
        <p:txBody>
          <a:bodyPr wrap="square" rtlCol="0">
            <a:spAutoFit/>
          </a:bodyPr>
          <a:lstStyle/>
          <a:p>
            <a:r>
              <a:rPr lang="en-GB" sz="2200" b="1" dirty="0" smtClean="0">
                <a:solidFill>
                  <a:srgbClr val="FF0000"/>
                </a:solidFill>
              </a:rPr>
              <a:t>Videos are usually captured in true colour which requires 24 bits for every pixel.  </a:t>
            </a:r>
            <a:r>
              <a:rPr lang="en-GB" sz="2200" dirty="0" smtClean="0">
                <a:solidFill>
                  <a:srgbClr val="1F497D"/>
                </a:solidFill>
              </a:rPr>
              <a:t>Reducing the colour depth reduces the file size but limits the number of colours displayed and degrades the quality of the video.</a:t>
            </a:r>
            <a:endParaRPr lang="en-GB" sz="2200" dirty="0">
              <a:solidFill>
                <a:srgbClr val="1F497D"/>
              </a:solidFill>
            </a:endParaRPr>
          </a:p>
        </p:txBody>
      </p:sp>
      <p:sp>
        <p:nvSpPr>
          <p:cNvPr id="10" name="TextBox 9"/>
          <p:cNvSpPr txBox="1"/>
          <p:nvPr/>
        </p:nvSpPr>
        <p:spPr>
          <a:xfrm>
            <a:off x="416597" y="3828116"/>
            <a:ext cx="8527355" cy="1785104"/>
          </a:xfrm>
          <a:prstGeom prst="rect">
            <a:avLst/>
          </a:prstGeom>
          <a:noFill/>
        </p:spPr>
        <p:txBody>
          <a:bodyPr wrap="square" rtlCol="0">
            <a:spAutoFit/>
          </a:bodyPr>
          <a:lstStyle/>
          <a:p>
            <a:r>
              <a:rPr lang="en-GB" sz="2200" b="1" dirty="0" smtClean="0">
                <a:solidFill>
                  <a:srgbClr val="FF0000"/>
                </a:solidFill>
              </a:rPr>
              <a:t>Resolution of a video clip is expressed as the number of pixels per frame </a:t>
            </a:r>
            <a:r>
              <a:rPr lang="en-GB" sz="2200" dirty="0" smtClean="0">
                <a:solidFill>
                  <a:srgbClr val="1F497D"/>
                </a:solidFill>
              </a:rPr>
              <a:t>– measured in height in pixels x width in pixels.  </a:t>
            </a:r>
            <a:r>
              <a:rPr lang="en-GB" sz="2200" b="1" dirty="0" smtClean="0">
                <a:solidFill>
                  <a:srgbClr val="1F497D"/>
                </a:solidFill>
              </a:rPr>
              <a:t>Increasing the resolution improves the quality but increase the file size.  Decreasing the resolution degrades the quality but decreases the file size. </a:t>
            </a:r>
            <a:endParaRPr lang="en-GB" sz="2200" b="1" dirty="0">
              <a:solidFill>
                <a:srgbClr val="1F497D"/>
              </a:solidFill>
            </a:endParaRP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534" y="1776885"/>
            <a:ext cx="2638274" cy="1903565"/>
          </a:xfrm>
          <a:prstGeom prst="rect">
            <a:avLst/>
          </a:prstGeom>
          <a:ln w="25400">
            <a:solidFill>
              <a:schemeClr val="bg2"/>
            </a:solidFill>
          </a:ln>
        </p:spPr>
      </p:pic>
      <p:sp>
        <p:nvSpPr>
          <p:cNvPr id="8" name="Action Button: Forward or Next 7">
            <a:hlinkClick r:id="" action="ppaction://hlinkshowjump?jump=nextslide" highlightClick="1"/>
          </p:cNvPr>
          <p:cNvSpPr/>
          <p:nvPr/>
        </p:nvSpPr>
        <p:spPr>
          <a:xfrm>
            <a:off x="8508682" y="6093296"/>
            <a:ext cx="540000" cy="540000"/>
          </a:xfrm>
          <a:prstGeom prst="actionButtonForwardNext">
            <a:avLst/>
          </a:prstGeom>
          <a:noFill/>
          <a:ln w="9525">
            <a:solidFill>
              <a:srgbClr val="2C6A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Home 11">
            <a:hlinkClick r:id="rId3" action="ppaction://hlinksldjump" highlightClick="1"/>
          </p:cNvPr>
          <p:cNvSpPr/>
          <p:nvPr/>
        </p:nvSpPr>
        <p:spPr>
          <a:xfrm>
            <a:off x="4231052" y="6221089"/>
            <a:ext cx="540000" cy="540000"/>
          </a:xfrm>
          <a:prstGeom prst="actionButtonHome">
            <a:avLst/>
          </a:prstGeom>
          <a:noFill/>
          <a:ln w="9525" cap="flat" cmpd="sng" algn="ctr">
            <a:solidFill>
              <a:srgbClr val="2C6AB6"/>
            </a:solidFill>
            <a:prstDash val="solid"/>
          </a:ln>
          <a:effectLst/>
        </p:spPr>
        <p:txBody>
          <a:bodyPr rtlCol="0" anchor="ctr"/>
          <a:lstStyle/>
          <a:p>
            <a:pPr algn="ctr">
              <a:defRPr/>
            </a:pPr>
            <a:endParaRPr lang="en-GB" kern="0">
              <a:solidFill>
                <a:sysClr val="window" lastClr="FFFFFF"/>
              </a:solidFill>
            </a:endParaRPr>
          </a:p>
        </p:txBody>
      </p:sp>
      <p:sp>
        <p:nvSpPr>
          <p:cNvPr id="13"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rgbClr val="2C6AB6"/>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828939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95.xml><?xml version="1.0" encoding="utf-8"?>
<p:sld xmlns:a="http://schemas.openxmlformats.org/drawingml/2006/main" xmlns:r="http://schemas.openxmlformats.org/officeDocument/2006/relationships" xmlns:p="http://schemas.openxmlformats.org/presentationml/2006/main">
  <p:cSld>
    <p:bg>
      <p:bgPr>
        <a:solidFill>
          <a:schemeClr val="tx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VIDEO DATA</a:t>
            </a:r>
            <a:br>
              <a:rPr lang="en-GB" sz="3200" b="1" dirty="0" smtClean="0">
                <a:solidFill>
                  <a:srgbClr val="FF0000"/>
                </a:solidFill>
                <a:effectLst>
                  <a:outerShdw blurRad="38100" dist="38100" dir="2700000" algn="tl">
                    <a:srgbClr val="000000">
                      <a:alpha val="43137"/>
                    </a:srgbClr>
                  </a:outerShdw>
                </a:effectLst>
              </a:rPr>
            </a:br>
            <a:r>
              <a:rPr lang="en-GB" sz="2400" b="1" dirty="0" smtClean="0">
                <a:solidFill>
                  <a:srgbClr val="FF0000"/>
                </a:solidFill>
                <a:effectLst>
                  <a:outerShdw blurRad="38100" dist="38100" dir="2700000" algn="tl">
                    <a:srgbClr val="000000">
                      <a:alpha val="43137"/>
                    </a:srgbClr>
                  </a:outerShdw>
                </a:effectLst>
              </a:rPr>
              <a:t>Quality – Frame Rate</a:t>
            </a:r>
            <a:endParaRPr lang="en-GB" sz="2400" b="1" dirty="0">
              <a:solidFill>
                <a:srgbClr val="FF0000"/>
              </a:solidFill>
              <a:effectLst>
                <a:outerShdw blurRad="38100" dist="38100" dir="2700000" algn="tl">
                  <a:srgbClr val="000000">
                    <a:alpha val="43137"/>
                  </a:srgbClr>
                </a:outerShdw>
              </a:effectLst>
            </a:endParaRPr>
          </a:p>
        </p:txBody>
      </p:sp>
      <p:sp>
        <p:nvSpPr>
          <p:cNvPr id="3" name="TextBox 2"/>
          <p:cNvSpPr txBox="1"/>
          <p:nvPr/>
        </p:nvSpPr>
        <p:spPr>
          <a:xfrm>
            <a:off x="503960" y="1556792"/>
            <a:ext cx="8280920" cy="2462213"/>
          </a:xfrm>
          <a:prstGeom prst="rect">
            <a:avLst/>
          </a:prstGeom>
          <a:noFill/>
        </p:spPr>
        <p:txBody>
          <a:bodyPr wrap="square" rtlCol="0">
            <a:spAutoFit/>
          </a:bodyPr>
          <a:lstStyle/>
          <a:p>
            <a:r>
              <a:rPr lang="en-GB" sz="2200" b="1" dirty="0" smtClean="0">
                <a:solidFill>
                  <a:srgbClr val="1F497D"/>
                </a:solidFill>
              </a:rPr>
              <a:t>Video is a sequence of frames (individual pictures) taken one after the other.</a:t>
            </a:r>
            <a:r>
              <a:rPr lang="en-GB" sz="2200" dirty="0" smtClean="0">
                <a:solidFill>
                  <a:srgbClr val="1F497D"/>
                </a:solidFill>
              </a:rPr>
              <a:t>  When played back quickly the brain and eyes are tricked into seeing a moving image.</a:t>
            </a:r>
          </a:p>
          <a:p>
            <a:endParaRPr lang="en-GB" sz="2200" dirty="0" smtClean="0">
              <a:solidFill>
                <a:srgbClr val="1F497D"/>
              </a:solidFill>
            </a:endParaRPr>
          </a:p>
          <a:p>
            <a:r>
              <a:rPr lang="en-GB" sz="2200" b="1" dirty="0" smtClean="0">
                <a:solidFill>
                  <a:srgbClr val="FF0000"/>
                </a:solidFill>
              </a:rPr>
              <a:t>Frame rate (fps) </a:t>
            </a:r>
            <a:r>
              <a:rPr lang="en-GB" sz="2200" b="1" dirty="0" smtClean="0">
                <a:solidFill>
                  <a:srgbClr val="1F497D"/>
                </a:solidFill>
              </a:rPr>
              <a:t>measures how many frames are processed per second.  The standard rate for a video clip is 30 fps.  </a:t>
            </a:r>
            <a:endParaRPr lang="en-GB" sz="2200" b="1" dirty="0">
              <a:solidFill>
                <a:srgbClr val="1F497D"/>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788" y="4293096"/>
            <a:ext cx="1524000" cy="1524000"/>
          </a:xfrm>
          <a:prstGeom prst="rect">
            <a:avLst/>
          </a:prstGeom>
          <a:ln w="25400">
            <a:solidFill>
              <a:schemeClr val="bg2"/>
            </a:solidFill>
          </a:ln>
        </p:spPr>
      </p:pic>
      <p:sp>
        <p:nvSpPr>
          <p:cNvPr id="11" name="TextBox 10"/>
          <p:cNvSpPr txBox="1"/>
          <p:nvPr/>
        </p:nvSpPr>
        <p:spPr>
          <a:xfrm>
            <a:off x="2330872" y="3974873"/>
            <a:ext cx="6301112" cy="1785104"/>
          </a:xfrm>
          <a:prstGeom prst="rect">
            <a:avLst/>
          </a:prstGeom>
          <a:noFill/>
        </p:spPr>
        <p:txBody>
          <a:bodyPr wrap="square" rtlCol="0">
            <a:spAutoFit/>
          </a:bodyPr>
          <a:lstStyle/>
          <a:p>
            <a:r>
              <a:rPr lang="en-GB" sz="2200" b="1" dirty="0" smtClean="0">
                <a:solidFill>
                  <a:srgbClr val="1F497D"/>
                </a:solidFill>
              </a:rPr>
              <a:t>Reducing the frame rate (fps) </a:t>
            </a:r>
            <a:r>
              <a:rPr lang="en-GB" sz="2200" dirty="0" smtClean="0">
                <a:solidFill>
                  <a:srgbClr val="1F497D"/>
                </a:solidFill>
              </a:rPr>
              <a:t>to 15 fps would reduce the file size but result in a jerky, unsatisfactory playback.  </a:t>
            </a:r>
          </a:p>
          <a:p>
            <a:r>
              <a:rPr lang="en-GB" sz="2200" b="1" dirty="0" smtClean="0">
                <a:solidFill>
                  <a:srgbClr val="1F497D"/>
                </a:solidFill>
              </a:rPr>
              <a:t>Cropping</a:t>
            </a:r>
            <a:r>
              <a:rPr lang="en-GB" sz="2200" dirty="0" smtClean="0">
                <a:solidFill>
                  <a:srgbClr val="1F497D"/>
                </a:solidFill>
              </a:rPr>
              <a:t> the video will also reduce file size, but will result in some frames being lost.</a:t>
            </a:r>
          </a:p>
        </p:txBody>
      </p:sp>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rgbClr val="2C6A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ction Button: Home 9">
            <a:hlinkClick r:id="rId3" action="ppaction://hlinksldjump" highlightClick="1"/>
          </p:cNvPr>
          <p:cNvSpPr/>
          <p:nvPr/>
        </p:nvSpPr>
        <p:spPr>
          <a:xfrm>
            <a:off x="4231052" y="6221089"/>
            <a:ext cx="540000" cy="540000"/>
          </a:xfrm>
          <a:prstGeom prst="actionButtonHome">
            <a:avLst/>
          </a:prstGeom>
          <a:noFill/>
          <a:ln w="9525" cap="flat" cmpd="sng" algn="ctr">
            <a:solidFill>
              <a:srgbClr val="2C6AB6"/>
            </a:solidFill>
            <a:prstDash val="solid"/>
          </a:ln>
          <a:effectLst/>
        </p:spPr>
        <p:txBody>
          <a:bodyPr rtlCol="0" anchor="ctr"/>
          <a:lstStyle/>
          <a:p>
            <a:pPr algn="ctr">
              <a:defRPr/>
            </a:pPr>
            <a:endParaRPr lang="en-GB" kern="0">
              <a:solidFill>
                <a:sysClr val="window" lastClr="FFFFFF"/>
              </a:solidFill>
            </a:endParaRPr>
          </a:p>
        </p:txBody>
      </p:sp>
      <p:sp>
        <p:nvSpPr>
          <p:cNvPr id="12"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rgbClr val="2C6AB6"/>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724206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96.xml><?xml version="1.0" encoding="utf-8"?>
<p:sld xmlns:a="http://schemas.openxmlformats.org/drawingml/2006/main" xmlns:r="http://schemas.openxmlformats.org/officeDocument/2006/relationships" xmlns:p="http://schemas.openxmlformats.org/presentationml/2006/main">
  <p:cSld>
    <p:bg>
      <p:bgPr>
        <a:solidFill>
          <a:schemeClr val="tx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3514" y="116632"/>
            <a:ext cx="8229600" cy="1143000"/>
          </a:xfrm>
          <a:ln>
            <a:solidFill>
              <a:schemeClr val="bg2"/>
            </a:solidFill>
          </a:ln>
        </p:spPr>
        <p:txBody>
          <a:bodyPr>
            <a:normAutofit/>
          </a:bodyPr>
          <a:lstStyle/>
          <a:p>
            <a:r>
              <a:rPr lang="en-GB" sz="3200" b="1" dirty="0" smtClean="0">
                <a:solidFill>
                  <a:srgbClr val="FF0000"/>
                </a:solidFill>
                <a:effectLst>
                  <a:outerShdw blurRad="38100" dist="38100" dir="2700000" algn="tl">
                    <a:srgbClr val="000000">
                      <a:alpha val="43137"/>
                    </a:srgbClr>
                  </a:outerShdw>
                </a:effectLst>
              </a:rPr>
              <a:t>VIDEO DATA</a:t>
            </a:r>
            <a:br>
              <a:rPr lang="en-GB" sz="3200" b="1" dirty="0" smtClean="0">
                <a:solidFill>
                  <a:srgbClr val="FF0000"/>
                </a:solidFill>
                <a:effectLst>
                  <a:outerShdw blurRad="38100" dist="38100" dir="2700000" algn="tl">
                    <a:srgbClr val="000000">
                      <a:alpha val="43137"/>
                    </a:srgbClr>
                  </a:outerShdw>
                </a:effectLst>
              </a:rPr>
            </a:br>
            <a:r>
              <a:rPr lang="en-GB" sz="2400" b="1" dirty="0" smtClean="0">
                <a:solidFill>
                  <a:srgbClr val="FF0000"/>
                </a:solidFill>
                <a:effectLst>
                  <a:outerShdw blurRad="38100" dist="38100" dir="2700000" algn="tl">
                    <a:srgbClr val="000000">
                      <a:alpha val="43137"/>
                    </a:srgbClr>
                  </a:outerShdw>
                </a:effectLst>
              </a:rPr>
              <a:t>Editing</a:t>
            </a:r>
            <a:endParaRPr lang="en-GB" sz="2400" b="1" dirty="0">
              <a:solidFill>
                <a:srgbClr val="FF0000"/>
              </a:solidFill>
              <a:effectLst>
                <a:outerShdw blurRad="38100" dist="38100" dir="2700000" algn="tl">
                  <a:srgbClr val="000000">
                    <a:alpha val="43137"/>
                  </a:srgbClr>
                </a:outerShdw>
              </a:effectLst>
            </a:endParaRPr>
          </a:p>
        </p:txBody>
      </p:sp>
      <p:sp>
        <p:nvSpPr>
          <p:cNvPr id="7" name="TextBox 6"/>
          <p:cNvSpPr txBox="1"/>
          <p:nvPr/>
        </p:nvSpPr>
        <p:spPr>
          <a:xfrm>
            <a:off x="179512" y="1340108"/>
            <a:ext cx="6120680" cy="4832092"/>
          </a:xfrm>
          <a:prstGeom prst="rect">
            <a:avLst/>
          </a:prstGeom>
          <a:noFill/>
        </p:spPr>
        <p:txBody>
          <a:bodyPr wrap="square" rtlCol="0">
            <a:spAutoFit/>
          </a:bodyPr>
          <a:lstStyle/>
          <a:p>
            <a:r>
              <a:rPr lang="en-GB" sz="2200" dirty="0" smtClean="0">
                <a:solidFill>
                  <a:srgbClr val="1F497D"/>
                </a:solidFill>
              </a:rPr>
              <a:t>Once a video has been captured </a:t>
            </a:r>
            <a:r>
              <a:rPr lang="en-GB" sz="2200" b="1" dirty="0" smtClean="0">
                <a:solidFill>
                  <a:srgbClr val="FF0000"/>
                </a:solidFill>
              </a:rPr>
              <a:t>video editing software can be used to edit the clips:</a:t>
            </a:r>
          </a:p>
          <a:p>
            <a:pPr marL="342900" indent="-342900">
              <a:buFont typeface="Arial" pitchFamily="34" charset="0"/>
              <a:buChar char="•"/>
            </a:pPr>
            <a:r>
              <a:rPr lang="en-GB" sz="2200" b="1" dirty="0" smtClean="0">
                <a:solidFill>
                  <a:srgbClr val="FF0000"/>
                </a:solidFill>
              </a:rPr>
              <a:t>Cropping</a:t>
            </a:r>
            <a:r>
              <a:rPr lang="en-GB" sz="2200" dirty="0" smtClean="0">
                <a:solidFill>
                  <a:srgbClr val="1F497D"/>
                </a:solidFill>
              </a:rPr>
              <a:t> can be used to cut out unwanted parts of frames, or unwanted frames.</a:t>
            </a:r>
          </a:p>
          <a:p>
            <a:pPr marL="342900" indent="-342900">
              <a:buFont typeface="Arial" pitchFamily="34" charset="0"/>
              <a:buChar char="•"/>
            </a:pPr>
            <a:r>
              <a:rPr lang="en-GB" sz="2200" b="1" dirty="0" smtClean="0">
                <a:solidFill>
                  <a:srgbClr val="FF0000"/>
                </a:solidFill>
              </a:rPr>
              <a:t>Add Effects </a:t>
            </a:r>
            <a:r>
              <a:rPr lang="en-GB" sz="2200" dirty="0" smtClean="0">
                <a:solidFill>
                  <a:srgbClr val="1F497D"/>
                </a:solidFill>
              </a:rPr>
              <a:t>– such as transitions like fade or dissolve can be added to mark the change from one scene to another.</a:t>
            </a:r>
          </a:p>
          <a:p>
            <a:pPr marL="342900" indent="-342900">
              <a:buFont typeface="Arial" pitchFamily="34" charset="0"/>
              <a:buChar char="•"/>
            </a:pPr>
            <a:r>
              <a:rPr lang="en-GB" sz="2200" b="1" dirty="0" smtClean="0">
                <a:solidFill>
                  <a:srgbClr val="FF0000"/>
                </a:solidFill>
              </a:rPr>
              <a:t>Add Titles </a:t>
            </a:r>
            <a:r>
              <a:rPr lang="en-GB" sz="2200" dirty="0" smtClean="0">
                <a:solidFill>
                  <a:srgbClr val="1F497D"/>
                </a:solidFill>
              </a:rPr>
              <a:t>can be used to place titles or credits onto a clip.  The titles and credits themselves can have effects added to them.</a:t>
            </a:r>
          </a:p>
          <a:p>
            <a:pPr marL="342900" indent="-342900">
              <a:buFont typeface="Arial" pitchFamily="34" charset="0"/>
              <a:buChar char="•"/>
            </a:pPr>
            <a:r>
              <a:rPr lang="en-GB" sz="2200" b="1" dirty="0" smtClean="0">
                <a:solidFill>
                  <a:srgbClr val="FF0000"/>
                </a:solidFill>
              </a:rPr>
              <a:t>Add sound tracks </a:t>
            </a:r>
            <a:r>
              <a:rPr lang="en-GB" sz="2200" dirty="0" smtClean="0">
                <a:solidFill>
                  <a:srgbClr val="1F497D"/>
                </a:solidFill>
              </a:rPr>
              <a:t>allows sound tracks to be selected, edited and attached to specific frames.</a:t>
            </a:r>
            <a:endParaRPr lang="en-GB" sz="2200" dirty="0">
              <a:solidFill>
                <a:srgbClr val="1F497D"/>
              </a:solidFill>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3856" y="2564904"/>
            <a:ext cx="2371725" cy="1933575"/>
          </a:xfrm>
          <a:prstGeom prst="rect">
            <a:avLst/>
          </a:prstGeom>
          <a:ln w="25400">
            <a:solidFill>
              <a:schemeClr val="bg2"/>
            </a:solidFill>
          </a:ln>
        </p:spPr>
      </p:pic>
      <p:sp>
        <p:nvSpPr>
          <p:cNvPr id="6" name="Action Button: Home 5">
            <a:hlinkClick r:id="rId4" action="ppaction://hlinksldjump" highlightClick="1"/>
          </p:cNvPr>
          <p:cNvSpPr/>
          <p:nvPr/>
        </p:nvSpPr>
        <p:spPr>
          <a:xfrm>
            <a:off x="4231052" y="6221089"/>
            <a:ext cx="540000" cy="540000"/>
          </a:xfrm>
          <a:prstGeom prst="actionButtonHome">
            <a:avLst/>
          </a:prstGeom>
          <a:noFill/>
          <a:ln w="9525" cap="flat" cmpd="sng" algn="ctr">
            <a:solidFill>
              <a:srgbClr val="2C6AB6"/>
            </a:solidFill>
            <a:prstDash val="solid"/>
          </a:ln>
          <a:effectLst/>
        </p:spPr>
        <p:txBody>
          <a:bodyPr rtlCol="0" anchor="ctr"/>
          <a:lstStyle/>
          <a:p>
            <a:pPr algn="ctr">
              <a:defRPr/>
            </a:pPr>
            <a:endParaRPr lang="en-GB" kern="0">
              <a:solidFill>
                <a:sysClr val="window" lastClr="FFFFFF"/>
              </a:solidFill>
            </a:endParaRPr>
          </a:p>
        </p:txBody>
      </p:sp>
      <p:sp>
        <p:nvSpPr>
          <p:cNvPr id="8" name="Action Button: Forward or Next 7">
            <a:hlinkClick r:id="" action="ppaction://hlinkshowjump?jump=nextslide" highlightClick="1"/>
          </p:cNvPr>
          <p:cNvSpPr/>
          <p:nvPr/>
        </p:nvSpPr>
        <p:spPr>
          <a:xfrm>
            <a:off x="8508682" y="6093296"/>
            <a:ext cx="540000" cy="540000"/>
          </a:xfrm>
          <a:prstGeom prst="actionButtonForwardNext">
            <a:avLst/>
          </a:prstGeom>
          <a:noFill/>
          <a:ln w="9525">
            <a:solidFill>
              <a:srgbClr val="2C6A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rgbClr val="2C6AB6"/>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919072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2400300" y="727075"/>
            <a:ext cx="4343400"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endParaRPr lang="en-GB" sz="6600" dirty="0" smtClean="0">
              <a:solidFill>
                <a:srgbClr val="808080"/>
              </a:solidFill>
              <a:effectLst>
                <a:outerShdw blurRad="38100" dist="38100" dir="2700000" algn="tl">
                  <a:srgbClr val="000000"/>
                </a:outerShdw>
              </a:effectLst>
              <a:latin typeface="Times New Roman" pitchFamily="18" charset="0"/>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325073"/>
            <a:ext cx="3733800" cy="3578225"/>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83568" y="404664"/>
            <a:ext cx="7128792" cy="584775"/>
          </a:xfrm>
          <a:prstGeom prst="rect">
            <a:avLst/>
          </a:prstGeom>
          <a:noFill/>
        </p:spPr>
        <p:txBody>
          <a:bodyPr wrap="square" rtlCol="0">
            <a:spAutoFit/>
          </a:bodyPr>
          <a:lstStyle/>
          <a:p>
            <a:pPr algn="ctr"/>
            <a:r>
              <a:rPr lang="en-GB" sz="3200" b="1" dirty="0">
                <a:solidFill>
                  <a:schemeClr val="accent6">
                    <a:lumMod val="75000"/>
                  </a:schemeClr>
                </a:solidFill>
              </a:rPr>
              <a:t>The </a:t>
            </a:r>
            <a:r>
              <a:rPr lang="en-GB" sz="3200" b="1" dirty="0" smtClean="0">
                <a:solidFill>
                  <a:schemeClr val="accent6">
                    <a:lumMod val="75000"/>
                  </a:schemeClr>
                </a:solidFill>
              </a:rPr>
              <a:t>World Wide Web (WWW)</a:t>
            </a:r>
            <a:endParaRPr lang="en-GB" sz="3200" b="1" dirty="0">
              <a:solidFill>
                <a:schemeClr val="accent6">
                  <a:lumMod val="75000"/>
                </a:schemeClr>
              </a:solidFill>
            </a:endParaRPr>
          </a:p>
        </p:txBody>
      </p:sp>
      <p:sp>
        <p:nvSpPr>
          <p:cNvPr id="6" name="TextBox 5"/>
          <p:cNvSpPr txBox="1"/>
          <p:nvPr/>
        </p:nvSpPr>
        <p:spPr>
          <a:xfrm>
            <a:off x="683568" y="1124744"/>
            <a:ext cx="7704856" cy="1200329"/>
          </a:xfrm>
          <a:prstGeom prst="rect">
            <a:avLst/>
          </a:prstGeom>
          <a:noFill/>
        </p:spPr>
        <p:txBody>
          <a:bodyPr wrap="square" rtlCol="0">
            <a:spAutoFit/>
          </a:bodyPr>
          <a:lstStyle/>
          <a:p>
            <a:r>
              <a:rPr lang="en-GB" sz="2400" dirty="0" smtClean="0"/>
              <a:t>The </a:t>
            </a:r>
            <a:r>
              <a:rPr lang="en-GB" sz="2400" b="1" dirty="0" smtClean="0">
                <a:solidFill>
                  <a:srgbClr val="D60093"/>
                </a:solidFill>
              </a:rPr>
              <a:t>World Wide Web (WWW) </a:t>
            </a:r>
            <a:r>
              <a:rPr lang="en-GB" sz="2400" dirty="0" smtClean="0"/>
              <a:t>is like a giant multimedia database holding all the information available on the </a:t>
            </a:r>
            <a:r>
              <a:rPr lang="en-GB" sz="2400" b="1" dirty="0" smtClean="0"/>
              <a:t>Internet</a:t>
            </a:r>
            <a:endParaRPr lang="en-GB" sz="2400" b="1" dirty="0"/>
          </a:p>
        </p:txBody>
      </p:sp>
      <p:sp>
        <p:nvSpPr>
          <p:cNvPr id="7"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8" name="Action Button: Home 7">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omic Sans MS"/>
              <a:ea typeface="+mn-ea"/>
              <a:cs typeface="+mn-c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1000"/>
                                  </p:stCondLst>
                                  <p:childTnLst>
                                    <p:set>
                                      <p:cBhvr>
                                        <p:cTn id="6" dur="1" fill="hold">
                                          <p:stCondLst>
                                            <p:cond delay="0"/>
                                          </p:stCondLst>
                                        </p:cTn>
                                        <p:tgtEl>
                                          <p:spTgt spid="3075"/>
                                        </p:tgtEl>
                                        <p:attrNameLst>
                                          <p:attrName>style.visibility</p:attrName>
                                        </p:attrNameLst>
                                      </p:cBhvr>
                                      <p:to>
                                        <p:strVal val="visible"/>
                                      </p:to>
                                    </p:set>
                                    <p:anim calcmode="lin" valueType="num">
                                      <p:cBhvr>
                                        <p:cTn id="7" dur="1000" fill="hold"/>
                                        <p:tgtEl>
                                          <p:spTgt spid="3075"/>
                                        </p:tgtEl>
                                        <p:attrNameLst>
                                          <p:attrName>ppt_w</p:attrName>
                                        </p:attrNameLst>
                                      </p:cBhvr>
                                      <p:tavLst>
                                        <p:tav tm="0">
                                          <p:val>
                                            <p:fltVal val="0"/>
                                          </p:val>
                                        </p:tav>
                                        <p:tav tm="100000">
                                          <p:val>
                                            <p:strVal val="#ppt_w"/>
                                          </p:val>
                                        </p:tav>
                                      </p:tavLst>
                                    </p:anim>
                                    <p:anim calcmode="lin" valueType="num">
                                      <p:cBhvr>
                                        <p:cTn id="8" dur="1000" fill="hold"/>
                                        <p:tgtEl>
                                          <p:spTgt spid="3075"/>
                                        </p:tgtEl>
                                        <p:attrNameLst>
                                          <p:attrName>ppt_h</p:attrName>
                                        </p:attrNameLst>
                                      </p:cBhvr>
                                      <p:tavLst>
                                        <p:tav tm="0">
                                          <p:val>
                                            <p:fltVal val="0"/>
                                          </p:val>
                                        </p:tav>
                                        <p:tav tm="100000">
                                          <p:val>
                                            <p:strVal val="#ppt_h"/>
                                          </p:val>
                                        </p:tav>
                                      </p:tavLst>
                                    </p:anim>
                                    <p:anim calcmode="lin" valueType="num">
                                      <p:cBhvr>
                                        <p:cTn id="9" dur="1000" fill="hold"/>
                                        <p:tgtEl>
                                          <p:spTgt spid="307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07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effectLst>
            <a:outerShdw dist="35921" dir="2700000" algn="ctr" rotWithShape="0">
              <a:schemeClr val="bg2"/>
            </a:outerShdw>
          </a:effectLst>
        </p:spPr>
        <p:txBody>
          <a:bodyPr/>
          <a:lstStyle/>
          <a:p>
            <a:r>
              <a:rPr lang="en-GB" dirty="0"/>
              <a:t>T</a:t>
            </a:r>
            <a:r>
              <a:rPr lang="en-GB" dirty="0" smtClean="0"/>
              <a:t>he </a:t>
            </a:r>
            <a:r>
              <a:rPr lang="en-GB" dirty="0"/>
              <a:t>Internet?</a:t>
            </a:r>
          </a:p>
        </p:txBody>
      </p:sp>
      <p:sp>
        <p:nvSpPr>
          <p:cNvPr id="4099" name="Text Box 3"/>
          <p:cNvSpPr txBox="1">
            <a:spLocks noChangeArrowheads="1"/>
          </p:cNvSpPr>
          <p:nvPr/>
        </p:nvSpPr>
        <p:spPr bwMode="auto">
          <a:xfrm>
            <a:off x="762000" y="1524000"/>
            <a:ext cx="7620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r>
              <a:rPr lang="en-GB" sz="3200" dirty="0" smtClean="0">
                <a:solidFill>
                  <a:srgbClr val="000000"/>
                </a:solidFill>
              </a:rPr>
              <a:t>The Internet is a world wide network of computers.</a:t>
            </a:r>
            <a:endParaRPr lang="en-GB" sz="2400" dirty="0" smtClean="0">
              <a:solidFill>
                <a:srgbClr val="000000"/>
              </a:solidFill>
            </a:endParaRPr>
          </a:p>
        </p:txBody>
      </p:sp>
      <p:graphicFrame>
        <p:nvGraphicFramePr>
          <p:cNvPr id="4100" name="Object 4"/>
          <p:cNvGraphicFramePr>
            <a:graphicFrameLocks noChangeAspect="1"/>
          </p:cNvGraphicFramePr>
          <p:nvPr/>
        </p:nvGraphicFramePr>
        <p:xfrm>
          <a:off x="2971800" y="2743200"/>
          <a:ext cx="3200400" cy="3124200"/>
        </p:xfrm>
        <a:graphic>
          <a:graphicData uri="http://schemas.openxmlformats.org/presentationml/2006/ole">
            <mc:AlternateContent xmlns:mc="http://schemas.openxmlformats.org/markup-compatibility/2006">
              <mc:Choice xmlns:v="urn:schemas-microsoft-com:vml" Requires="v">
                <p:oleObj spid="_x0000_s1621" name="Clip" r:id="rId3" imgW="2181240" imgH="2152800" progId="MS_ClipArt_Gallery.2">
                  <p:embed/>
                </p:oleObj>
              </mc:Choice>
              <mc:Fallback>
                <p:oleObj name="Clip" r:id="rId3" imgW="2181240" imgH="2152800" progId="MS_ClipArt_Gallery.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743200"/>
                        <a:ext cx="3200400" cy="3124200"/>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9" presetClass="entr" presetSubtype="10" fill="hold" nodeType="afterEffect">
                                  <p:stCondLst>
                                    <p:cond delay="1000"/>
                                  </p:stCondLst>
                                  <p:childTnLst>
                                    <p:set>
                                      <p:cBhvr>
                                        <p:cTn id="6" dur="1" fill="hold">
                                          <p:stCondLst>
                                            <p:cond delay="0"/>
                                          </p:stCondLst>
                                        </p:cTn>
                                        <p:tgtEl>
                                          <p:spTgt spid="4100"/>
                                        </p:tgtEl>
                                        <p:attrNameLst>
                                          <p:attrName>style.visibility</p:attrName>
                                        </p:attrNameLst>
                                      </p:cBhvr>
                                      <p:to>
                                        <p:strVal val="visible"/>
                                      </p:to>
                                    </p:set>
                                    <p:anim calcmode="lin" valueType="num">
                                      <p:cBhvr>
                                        <p:cTn id="7" dur="5000" fill="hold"/>
                                        <p:tgtEl>
                                          <p:spTgt spid="4100"/>
                                        </p:tgtEl>
                                        <p:attrNameLst>
                                          <p:attrName>ppt_w</p:attrName>
                                        </p:attrNameLst>
                                      </p:cBhvr>
                                      <p:tavLst>
                                        <p:tav tm="0" fmla="#ppt_w*sin(2.5*pi*$)">
                                          <p:val>
                                            <p:fltVal val="0"/>
                                          </p:val>
                                        </p:tav>
                                        <p:tav tm="100000">
                                          <p:val>
                                            <p:fltVal val="1"/>
                                          </p:val>
                                        </p:tav>
                                      </p:tavLst>
                                    </p:anim>
                                    <p:anim calcmode="lin" valueType="num">
                                      <p:cBhvr>
                                        <p:cTn id="8" dur="5000" fill="hold"/>
                                        <p:tgtEl>
                                          <p:spTgt spid="4100"/>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6000"/>
                            </p:stCondLst>
                            <p:childTnLst>
                              <p:par>
                                <p:cTn id="10" presetID="22" presetClass="entr" presetSubtype="1" fill="hold" grpId="0" nodeType="afterEffect">
                                  <p:stCondLst>
                                    <p:cond delay="1000"/>
                                  </p:stCondLst>
                                  <p:childTnLst>
                                    <p:set>
                                      <p:cBhvr>
                                        <p:cTn id="11" dur="1" fill="hold">
                                          <p:stCondLst>
                                            <p:cond delay="0"/>
                                          </p:stCondLst>
                                        </p:cTn>
                                        <p:tgtEl>
                                          <p:spTgt spid="4099"/>
                                        </p:tgtEl>
                                        <p:attrNameLst>
                                          <p:attrName>style.visibility</p:attrName>
                                        </p:attrNameLst>
                                      </p:cBhvr>
                                      <p:to>
                                        <p:strVal val="visible"/>
                                      </p:to>
                                    </p:set>
                                    <p:animEffect transition="in" filter="wipe(up)">
                                      <p:cBhvr>
                                        <p:cTn id="12"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autoUpdateAnimBg="0"/>
    </p:bldLst>
  </p:timing>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04800"/>
            <a:ext cx="7772400" cy="1143000"/>
          </a:xfrm>
        </p:spPr>
        <p:txBody>
          <a:bodyPr/>
          <a:lstStyle/>
          <a:p>
            <a:r>
              <a:rPr lang="en-GB" sz="3200" b="1"/>
              <a:t>WHAT CAN WE USE THE INTERNET FOR?</a:t>
            </a:r>
          </a:p>
        </p:txBody>
      </p:sp>
      <p:sp>
        <p:nvSpPr>
          <p:cNvPr id="5123" name="Text Box 3"/>
          <p:cNvSpPr txBox="1">
            <a:spLocks noChangeArrowheads="1"/>
          </p:cNvSpPr>
          <p:nvPr/>
        </p:nvSpPr>
        <p:spPr bwMode="auto">
          <a:xfrm>
            <a:off x="768350" y="1412776"/>
            <a:ext cx="7694613" cy="289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r>
              <a:rPr lang="en-GB" sz="2800" b="1" dirty="0" smtClean="0">
                <a:solidFill>
                  <a:srgbClr val="CC00FF"/>
                </a:solidFill>
              </a:rPr>
              <a:t>To find information:</a:t>
            </a:r>
            <a:endParaRPr lang="en-GB" sz="2800" b="1" dirty="0" smtClean="0">
              <a:solidFill>
                <a:srgbClr val="808080"/>
              </a:solidFill>
            </a:endParaRPr>
          </a:p>
          <a:p>
            <a:pPr eaLnBrk="0" fontAlgn="base" hangingPunct="0">
              <a:spcBef>
                <a:spcPct val="50000"/>
              </a:spcBef>
              <a:spcAft>
                <a:spcPct val="0"/>
              </a:spcAft>
            </a:pPr>
            <a:r>
              <a:rPr lang="en-GB" sz="2800" dirty="0" smtClean="0">
                <a:solidFill>
                  <a:srgbClr val="000000"/>
                </a:solidFill>
              </a:rPr>
              <a:t>The internet is a vast source of information.  We can find out about things that interest us.  The information can be in multimedia form, </a:t>
            </a:r>
            <a:r>
              <a:rPr lang="en-GB" sz="2800" dirty="0" err="1" smtClean="0">
                <a:solidFill>
                  <a:srgbClr val="000000"/>
                </a:solidFill>
              </a:rPr>
              <a:t>ie</a:t>
            </a:r>
            <a:r>
              <a:rPr lang="en-GB" sz="2800" dirty="0" smtClean="0">
                <a:solidFill>
                  <a:srgbClr val="000000"/>
                </a:solidFill>
              </a:rPr>
              <a:t> text, graphics, sound, video and even animation.</a:t>
            </a:r>
          </a:p>
        </p:txBody>
      </p:sp>
      <p:sp>
        <p:nvSpPr>
          <p:cNvPr id="5126" name="Text Box 6"/>
          <p:cNvSpPr txBox="1">
            <a:spLocks noChangeArrowheads="1"/>
          </p:cNvSpPr>
          <p:nvPr/>
        </p:nvSpPr>
        <p:spPr bwMode="auto">
          <a:xfrm>
            <a:off x="685800" y="4191000"/>
            <a:ext cx="7772400"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r>
              <a:rPr lang="en-GB" sz="2800" b="1" dirty="0" smtClean="0">
                <a:solidFill>
                  <a:srgbClr val="CC00FF"/>
                </a:solidFill>
              </a:rPr>
              <a:t>To communicate:</a:t>
            </a:r>
            <a:endParaRPr lang="en-GB" sz="2800" b="1" dirty="0" smtClean="0">
              <a:solidFill>
                <a:srgbClr val="808080"/>
              </a:solidFill>
            </a:endParaRPr>
          </a:p>
          <a:p>
            <a:pPr eaLnBrk="0" fontAlgn="base" hangingPunct="0">
              <a:spcBef>
                <a:spcPct val="50000"/>
              </a:spcBef>
              <a:spcAft>
                <a:spcPct val="0"/>
              </a:spcAft>
            </a:pPr>
            <a:r>
              <a:rPr lang="en-GB" sz="2800" dirty="0" smtClean="0">
                <a:solidFill>
                  <a:srgbClr val="000000"/>
                </a:solidFill>
              </a:rPr>
              <a:t>It is possible to send messages to other people using the Internet</a:t>
            </a:r>
            <a:r>
              <a:rPr lang="en-GB" sz="3200" dirty="0" smtClean="0">
                <a:solidFill>
                  <a:srgbClr val="000000"/>
                </a:solidFill>
              </a:rPr>
              <a:t>.</a:t>
            </a:r>
            <a:endParaRPr lang="en-GB" sz="2400" dirty="0" smtClean="0">
              <a:solidFill>
                <a:srgbClr val="000000"/>
              </a:solidFill>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omic Sans MS"/>
              <a:ea typeface="+mn-ea"/>
              <a:cs typeface="+mn-c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100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wipe(up)">
                                      <p:cBhvr>
                                        <p:cTn id="7" dur="500"/>
                                        <p:tgtEl>
                                          <p:spTgt spid="5123">
                                            <p:txEl>
                                              <p:pRg st="0" end="0"/>
                                            </p:txEl>
                                          </p:spTgt>
                                        </p:tgtEl>
                                      </p:cBhvr>
                                    </p:animEffect>
                                  </p:childTnLst>
                                </p:cTn>
                              </p:par>
                            </p:childTnLst>
                          </p:cTn>
                        </p:par>
                        <p:par>
                          <p:cTn id="8" fill="hold" nodeType="afterGroup">
                            <p:stCondLst>
                              <p:cond delay="1500"/>
                            </p:stCondLst>
                            <p:childTnLst>
                              <p:par>
                                <p:cTn id="9" presetID="22" presetClass="entr" presetSubtype="1" fill="hold" grpId="0" nodeType="afterEffect">
                                  <p:stCondLst>
                                    <p:cond delay="1000"/>
                                  </p:stCondLst>
                                  <p:childTnLst>
                                    <p:set>
                                      <p:cBhvr>
                                        <p:cTn id="10" dur="1" fill="hold">
                                          <p:stCondLst>
                                            <p:cond delay="0"/>
                                          </p:stCondLst>
                                        </p:cTn>
                                        <p:tgtEl>
                                          <p:spTgt spid="5123">
                                            <p:txEl>
                                              <p:pRg st="1" end="1"/>
                                            </p:txEl>
                                          </p:spTgt>
                                        </p:tgtEl>
                                        <p:attrNameLst>
                                          <p:attrName>style.visibility</p:attrName>
                                        </p:attrNameLst>
                                      </p:cBhvr>
                                      <p:to>
                                        <p:strVal val="visible"/>
                                      </p:to>
                                    </p:set>
                                    <p:animEffect transition="in" filter="wipe(up)">
                                      <p:cBhvr>
                                        <p:cTn id="11" dur="500"/>
                                        <p:tgtEl>
                                          <p:spTgt spid="5123">
                                            <p:txEl>
                                              <p:pRg st="1" end="1"/>
                                            </p:txEl>
                                          </p:spTgt>
                                        </p:tgtEl>
                                      </p:cBhvr>
                                    </p:animEffect>
                                  </p:childTnLst>
                                </p:cTn>
                              </p:par>
                            </p:childTnLst>
                          </p:cTn>
                        </p:par>
                        <p:par>
                          <p:cTn id="12" fill="hold" nodeType="afterGroup">
                            <p:stCondLst>
                              <p:cond delay="3000"/>
                            </p:stCondLst>
                            <p:childTnLst>
                              <p:par>
                                <p:cTn id="13" presetID="22" presetClass="entr" presetSubtype="1" fill="hold" grpId="0" nodeType="afterEffect">
                                  <p:stCondLst>
                                    <p:cond delay="2000"/>
                                  </p:stCondLst>
                                  <p:childTnLst>
                                    <p:set>
                                      <p:cBhvr>
                                        <p:cTn id="14" dur="1" fill="hold">
                                          <p:stCondLst>
                                            <p:cond delay="0"/>
                                          </p:stCondLst>
                                        </p:cTn>
                                        <p:tgtEl>
                                          <p:spTgt spid="5126">
                                            <p:txEl>
                                              <p:pRg st="0" end="0"/>
                                            </p:txEl>
                                          </p:spTgt>
                                        </p:tgtEl>
                                        <p:attrNameLst>
                                          <p:attrName>style.visibility</p:attrName>
                                        </p:attrNameLst>
                                      </p:cBhvr>
                                      <p:to>
                                        <p:strVal val="visible"/>
                                      </p:to>
                                    </p:set>
                                    <p:animEffect transition="in" filter="wipe(up)">
                                      <p:cBhvr>
                                        <p:cTn id="15" dur="500"/>
                                        <p:tgtEl>
                                          <p:spTgt spid="5126">
                                            <p:txEl>
                                              <p:pRg st="0" end="0"/>
                                            </p:txEl>
                                          </p:spTgt>
                                        </p:tgtEl>
                                      </p:cBhvr>
                                    </p:animEffect>
                                  </p:childTnLst>
                                </p:cTn>
                              </p:par>
                            </p:childTnLst>
                          </p:cTn>
                        </p:par>
                        <p:par>
                          <p:cTn id="16" fill="hold" nodeType="afterGroup">
                            <p:stCondLst>
                              <p:cond delay="5500"/>
                            </p:stCondLst>
                            <p:childTnLst>
                              <p:par>
                                <p:cTn id="17" presetID="22" presetClass="entr" presetSubtype="1" fill="hold" grpId="0" nodeType="afterEffect">
                                  <p:stCondLst>
                                    <p:cond delay="2000"/>
                                  </p:stCondLst>
                                  <p:childTnLst>
                                    <p:set>
                                      <p:cBhvr>
                                        <p:cTn id="18" dur="1" fill="hold">
                                          <p:stCondLst>
                                            <p:cond delay="0"/>
                                          </p:stCondLst>
                                        </p:cTn>
                                        <p:tgtEl>
                                          <p:spTgt spid="5126">
                                            <p:txEl>
                                              <p:pRg st="1" end="1"/>
                                            </p:txEl>
                                          </p:spTgt>
                                        </p:tgtEl>
                                        <p:attrNameLst>
                                          <p:attrName>style.visibility</p:attrName>
                                        </p:attrNameLst>
                                      </p:cBhvr>
                                      <p:to>
                                        <p:strVal val="visible"/>
                                      </p:to>
                                    </p:set>
                                    <p:animEffect transition="in" filter="wipe(up)">
                                      <p:cBhvr>
                                        <p:cTn id="19" dur="500"/>
                                        <p:tgtEl>
                                          <p:spTgt spid="51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advAuto="1000"/>
      <p:bldP spid="5126" grpId="0" build="p" autoUpdateAnimBg="0" advAuto="200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1178" y="13542"/>
            <a:ext cx="8208912" cy="646331"/>
          </a:xfrm>
          <a:prstGeom prst="rect">
            <a:avLst/>
          </a:prstGeom>
          <a:noFill/>
        </p:spPr>
        <p:txBody>
          <a:bodyPr wrap="square" rtlCol="0">
            <a:spAutoFit/>
          </a:bodyPr>
          <a:lstStyle/>
          <a:p>
            <a:r>
              <a:rPr lang="en-GB" b="1" dirty="0" smtClean="0">
                <a:solidFill>
                  <a:prstClr val="white"/>
                </a:solidFill>
                <a:effectLst>
                  <a:outerShdw blurRad="38100" dist="38100" dir="2700000" algn="tl">
                    <a:srgbClr val="000000">
                      <a:alpha val="43137"/>
                    </a:srgbClr>
                  </a:outerShdw>
                </a:effectLst>
                <a:hlinkClick r:id="rId2" action="ppaction://hlinksldjump"/>
              </a:rPr>
              <a:t>INDEX</a:t>
            </a:r>
          </a:p>
          <a:p>
            <a:r>
              <a:rPr lang="en-GB" b="1" dirty="0" smtClean="0">
                <a:solidFill>
                  <a:prstClr val="white"/>
                </a:solidFill>
                <a:effectLst>
                  <a:outerShdw blurRad="38100" dist="38100" dir="2700000" algn="tl">
                    <a:srgbClr val="000000">
                      <a:alpha val="43137"/>
                    </a:srgbClr>
                  </a:outerShdw>
                </a:effectLst>
              </a:rPr>
              <a:t>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6" y="332656"/>
            <a:ext cx="2673564" cy="2160240"/>
          </a:xfrm>
          <a:prstGeom prst="rect">
            <a:avLst/>
          </a:prstGeom>
          <a:ln w="38100">
            <a:solidFill>
              <a:schemeClr val="bg2"/>
            </a:solidFill>
          </a:ln>
        </p:spPr>
      </p:pic>
      <p:sp>
        <p:nvSpPr>
          <p:cNvPr id="5" name="Action Button: Back or Previous 4">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Action Button: Forward or Next 2">
            <a:hlinkClick r:id="" action="ppaction://hlinkshowjump?jump=nextslide" highlightClick="1"/>
          </p:cNvPr>
          <p:cNvSpPr/>
          <p:nvPr/>
        </p:nvSpPr>
        <p:spPr>
          <a:xfrm>
            <a:off x="8520090" y="6285058"/>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Rectangle 6"/>
          <p:cNvSpPr/>
          <p:nvPr/>
        </p:nvSpPr>
        <p:spPr>
          <a:xfrm>
            <a:off x="466602" y="921483"/>
            <a:ext cx="4572000" cy="2585323"/>
          </a:xfrm>
          <a:prstGeom prst="rect">
            <a:avLst/>
          </a:prstGeom>
        </p:spPr>
        <p:txBody>
          <a:bodyPr>
            <a:spAutoFit/>
          </a:bodyPr>
          <a:lstStyle/>
          <a:p>
            <a:pPr marL="285750" indent="-285750">
              <a:buFont typeface="Arial" pitchFamily="34" charset="0"/>
              <a:buChar char="•"/>
            </a:pPr>
            <a:r>
              <a:rPr lang="en-GB" b="1" dirty="0">
                <a:solidFill>
                  <a:prstClr val="white"/>
                </a:solidFill>
                <a:effectLst>
                  <a:outerShdw blurRad="38100" dist="38100" dir="2700000" algn="tl">
                    <a:srgbClr val="000000">
                      <a:alpha val="43137"/>
                    </a:srgbClr>
                  </a:outerShdw>
                </a:effectLst>
                <a:hlinkClick r:id="rId4" action="ppaction://hlinksldjump"/>
              </a:rPr>
              <a:t>Security Risks &amp; Precautions</a:t>
            </a:r>
            <a:r>
              <a:rPr lang="en-GB" b="1" dirty="0">
                <a:solidFill>
                  <a:prstClr val="white"/>
                </a:solidFill>
                <a:effectLst>
                  <a:outerShdw blurRad="38100" dist="38100" dir="2700000" algn="tl">
                    <a:srgbClr val="000000">
                      <a:alpha val="43137"/>
                    </a:srgbClr>
                  </a:outerShdw>
                </a:effectLst>
              </a:rPr>
              <a:t>	</a:t>
            </a:r>
          </a:p>
          <a:p>
            <a:pPr marL="285750" indent="-285750">
              <a:buFont typeface="Arial" pitchFamily="34" charset="0"/>
              <a:buChar char="•"/>
            </a:pPr>
            <a:r>
              <a:rPr lang="en-GB" b="1" dirty="0">
                <a:solidFill>
                  <a:prstClr val="white"/>
                </a:solidFill>
                <a:effectLst>
                  <a:outerShdw blurRad="38100" dist="38100" dir="2700000" algn="tl">
                    <a:srgbClr val="000000">
                      <a:alpha val="43137"/>
                    </a:srgbClr>
                  </a:outerShdw>
                </a:effectLst>
                <a:hlinkClick r:id="rId5" action="ppaction://hlinksldjump"/>
              </a:rPr>
              <a:t>Software Development Process </a:t>
            </a:r>
            <a:endParaRPr lang="en-GB" b="1" dirty="0" smtClean="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b="1" dirty="0" smtClean="0">
                <a:solidFill>
                  <a:prstClr val="white"/>
                </a:solidFill>
                <a:effectLst>
                  <a:outerShdw blurRad="38100" dist="38100" dir="2700000" algn="tl">
                    <a:srgbClr val="000000">
                      <a:alpha val="43137"/>
                    </a:srgbClr>
                  </a:outerShdw>
                </a:effectLst>
                <a:hlinkClick r:id="rId6" action="ppaction://hlinksldjump"/>
              </a:rPr>
              <a:t>Simulation </a:t>
            </a:r>
            <a:r>
              <a:rPr lang="en-GB" b="1" dirty="0">
                <a:solidFill>
                  <a:prstClr val="white"/>
                </a:solidFill>
                <a:effectLst>
                  <a:outerShdw blurRad="38100" dist="38100" dir="2700000" algn="tl">
                    <a:srgbClr val="000000">
                      <a:alpha val="43137"/>
                    </a:srgbClr>
                  </a:outerShdw>
                </a:effectLst>
                <a:hlinkClick r:id="rId6" action="ppaction://hlinksldjump"/>
              </a:rPr>
              <a:t>&amp; Virtual Reality</a:t>
            </a:r>
            <a:endParaRPr lang="en-GB" b="1" dirty="0">
              <a:solidFill>
                <a:prstClr val="white"/>
              </a:solidFill>
              <a:effectLst>
                <a:outerShdw blurRad="38100" dist="38100" dir="2700000" algn="tl">
                  <a:srgbClr val="000000">
                    <a:alpha val="43137"/>
                  </a:srgbClr>
                </a:outerShdw>
              </a:effectLst>
              <a:hlinkClick r:id="" action="ppaction://noaction"/>
            </a:endParaRPr>
          </a:p>
          <a:p>
            <a:pPr marL="285750" indent="-285750">
              <a:buFont typeface="Arial" pitchFamily="34" charset="0"/>
              <a:buChar char="•"/>
            </a:pPr>
            <a:r>
              <a:rPr lang="en-GB" b="1" dirty="0">
                <a:solidFill>
                  <a:prstClr val="white"/>
                </a:solidFill>
                <a:effectLst>
                  <a:outerShdw blurRad="38100" dist="38100" dir="2700000" algn="tl">
                    <a:srgbClr val="000000">
                      <a:alpha val="43137"/>
                    </a:srgbClr>
                  </a:outerShdw>
                </a:effectLst>
                <a:hlinkClick r:id="rId7" action="ppaction://hlinksldjump"/>
              </a:rPr>
              <a:t>Standard File Formats</a:t>
            </a:r>
            <a:endParaRPr lang="en-GB" b="1" dirty="0">
              <a:solidFill>
                <a:prstClr val="white"/>
              </a:solidFill>
              <a:effectLst>
                <a:outerShdw blurRad="38100" dist="38100" dir="2700000" algn="tl">
                  <a:srgbClr val="000000">
                    <a:alpha val="43137"/>
                  </a:srgbClr>
                </a:outerShdw>
              </a:effectLst>
              <a:hlinkClick r:id="" action="ppaction://noaction"/>
            </a:endParaRPr>
          </a:p>
          <a:p>
            <a:pPr marL="285750" indent="-285750">
              <a:buFont typeface="Arial" pitchFamily="34" charset="0"/>
              <a:buChar char="•"/>
            </a:pPr>
            <a:r>
              <a:rPr lang="en-GB" b="1" dirty="0">
                <a:solidFill>
                  <a:prstClr val="white"/>
                </a:solidFill>
                <a:effectLst>
                  <a:outerShdw blurRad="38100" dist="38100" dir="2700000" algn="tl">
                    <a:srgbClr val="000000">
                      <a:alpha val="43137"/>
                    </a:srgbClr>
                  </a:outerShdw>
                </a:effectLst>
                <a:hlinkClick r:id="rId8" action="ppaction://hlinksldjump"/>
              </a:rPr>
              <a:t>Synthesised Sound Data</a:t>
            </a:r>
            <a:r>
              <a:rPr lang="en-GB" b="1" dirty="0">
                <a:solidFill>
                  <a:prstClr val="white"/>
                </a:solidFill>
                <a:effectLst>
                  <a:outerShdw blurRad="38100" dist="38100" dir="2700000" algn="tl">
                    <a:srgbClr val="000000">
                      <a:alpha val="43137"/>
                    </a:srgbClr>
                  </a:outerShdw>
                </a:effectLst>
              </a:rPr>
              <a:t>	</a:t>
            </a:r>
            <a:endParaRPr lang="en-GB" b="1" dirty="0" smtClean="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b="1" dirty="0" smtClean="0">
                <a:solidFill>
                  <a:prstClr val="white"/>
                </a:solidFill>
                <a:effectLst>
                  <a:outerShdw blurRad="38100" dist="38100" dir="2700000" algn="tl">
                    <a:srgbClr val="000000">
                      <a:alpha val="43137"/>
                    </a:srgbClr>
                  </a:outerShdw>
                </a:effectLst>
                <a:hlinkClick r:id="rId9" action="ppaction://hlinksldjump"/>
              </a:rPr>
              <a:t>Types </a:t>
            </a:r>
            <a:r>
              <a:rPr lang="en-GB" b="1" dirty="0">
                <a:solidFill>
                  <a:prstClr val="white"/>
                </a:solidFill>
                <a:effectLst>
                  <a:outerShdw blurRad="38100" dist="38100" dir="2700000" algn="tl">
                    <a:srgbClr val="000000">
                      <a:alpha val="43137"/>
                    </a:srgbClr>
                  </a:outerShdw>
                </a:effectLst>
                <a:hlinkClick r:id="rId9" action="ppaction://hlinksldjump"/>
              </a:rPr>
              <a:t>of Computer</a:t>
            </a:r>
            <a:r>
              <a:rPr lang="en-GB" b="1" dirty="0">
                <a:solidFill>
                  <a:prstClr val="white"/>
                </a:solidFill>
                <a:effectLst>
                  <a:outerShdw blurRad="38100" dist="38100" dir="2700000" algn="tl">
                    <a:srgbClr val="000000">
                      <a:alpha val="43137"/>
                    </a:srgbClr>
                  </a:outerShdw>
                </a:effectLst>
              </a:rPr>
              <a:t>		</a:t>
            </a:r>
            <a:endParaRPr lang="en-GB" b="1" dirty="0" smtClean="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b="1" dirty="0">
                <a:solidFill>
                  <a:prstClr val="white"/>
                </a:solidFill>
                <a:effectLst>
                  <a:outerShdw blurRad="38100" dist="38100" dir="2700000" algn="tl">
                    <a:srgbClr val="000000">
                      <a:alpha val="43137"/>
                    </a:srgbClr>
                  </a:outerShdw>
                </a:effectLst>
                <a:hlinkClick r:id="rId10" action="ppaction://hlinksldjump"/>
              </a:rPr>
              <a:t>V</a:t>
            </a:r>
            <a:r>
              <a:rPr lang="en-GB" b="1" dirty="0" smtClean="0">
                <a:solidFill>
                  <a:prstClr val="white"/>
                </a:solidFill>
                <a:effectLst>
                  <a:outerShdw blurRad="38100" dist="38100" dir="2700000" algn="tl">
                    <a:srgbClr val="000000">
                      <a:alpha val="43137"/>
                    </a:srgbClr>
                  </a:outerShdw>
                </a:effectLst>
                <a:hlinkClick r:id="rId10" action="ppaction://hlinksldjump"/>
              </a:rPr>
              <a:t>ector </a:t>
            </a:r>
            <a:r>
              <a:rPr lang="en-GB" b="1" dirty="0">
                <a:solidFill>
                  <a:prstClr val="white"/>
                </a:solidFill>
                <a:effectLst>
                  <a:outerShdw blurRad="38100" dist="38100" dir="2700000" algn="tl">
                    <a:srgbClr val="000000">
                      <a:alpha val="43137"/>
                    </a:srgbClr>
                  </a:outerShdw>
                </a:effectLst>
                <a:hlinkClick r:id="rId10" action="ppaction://hlinksldjump"/>
              </a:rPr>
              <a:t>Graphics</a:t>
            </a:r>
            <a:endParaRPr lang="en-GB" b="1" dirty="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b="1" dirty="0">
                <a:solidFill>
                  <a:prstClr val="white"/>
                </a:solidFill>
                <a:effectLst>
                  <a:outerShdw blurRad="38100" dist="38100" dir="2700000" algn="tl">
                    <a:srgbClr val="000000">
                      <a:alpha val="43137"/>
                    </a:srgbClr>
                  </a:outerShdw>
                </a:effectLst>
                <a:hlinkClick r:id="rId11" action="ppaction://hlinksldjump"/>
              </a:rPr>
              <a:t>Video Data</a:t>
            </a:r>
            <a:endParaRPr lang="en-GB" b="1" dirty="0">
              <a:solidFill>
                <a:prstClr val="white"/>
              </a:solidFill>
              <a:effectLst>
                <a:outerShdw blurRad="38100" dist="38100" dir="2700000" algn="tl">
                  <a:srgbClr val="000000">
                    <a:alpha val="43137"/>
                  </a:srgbClr>
                </a:outerShdw>
              </a:effectLst>
            </a:endParaRPr>
          </a:p>
          <a:p>
            <a:pPr marL="285750" indent="-285750">
              <a:buFont typeface="Arial" pitchFamily="34" charset="0"/>
              <a:buChar char="•"/>
            </a:pPr>
            <a:r>
              <a:rPr lang="en-GB" b="1" dirty="0">
                <a:solidFill>
                  <a:prstClr val="white"/>
                </a:solidFill>
                <a:effectLst>
                  <a:outerShdw blurRad="38100" dist="38100" dir="2700000" algn="tl">
                    <a:srgbClr val="000000">
                      <a:alpha val="43137"/>
                    </a:srgbClr>
                  </a:outerShdw>
                </a:effectLst>
                <a:hlinkClick r:id="rId12" action="ppaction://hlinksldjump"/>
              </a:rPr>
              <a:t>World Wide Web &amp; Internet</a:t>
            </a:r>
            <a:endParaRPr lang="en-GB" dirty="0"/>
          </a:p>
        </p:txBody>
      </p:sp>
      <p:sp>
        <p:nvSpPr>
          <p:cNvPr id="8" name="TextBox 7"/>
          <p:cNvSpPr txBox="1"/>
          <p:nvPr/>
        </p:nvSpPr>
        <p:spPr>
          <a:xfrm>
            <a:off x="3995936" y="4657405"/>
            <a:ext cx="3672408" cy="923330"/>
          </a:xfrm>
          <a:prstGeom prst="rect">
            <a:avLst/>
          </a:prstGeom>
          <a:noFill/>
        </p:spPr>
        <p:txBody>
          <a:bodyPr wrap="square" rtlCol="0">
            <a:spAutoFit/>
          </a:bodyPr>
          <a:lstStyle/>
          <a:p>
            <a:r>
              <a:rPr lang="en-GB" dirty="0" smtClean="0">
                <a:hlinkClick r:id="rId13" action="ppaction://hlinksldjump"/>
              </a:rPr>
              <a:t>A-Z INDEX</a:t>
            </a:r>
            <a:endParaRPr lang="en-GB" dirty="0" smtClean="0"/>
          </a:p>
          <a:p>
            <a:endParaRPr lang="en-GB" dirty="0" smtClean="0"/>
          </a:p>
          <a:p>
            <a:r>
              <a:rPr lang="en-GB" dirty="0" smtClean="0">
                <a:hlinkClick r:id="rId14" action="ppaction://hlinksldjump"/>
              </a:rPr>
              <a:t>REVISION QUESTIONS</a:t>
            </a:r>
            <a:endParaRPr lang="en-GB" dirty="0"/>
          </a:p>
        </p:txBody>
      </p:sp>
    </p:spTree>
    <p:extLst>
      <p:ext uri="{BB962C8B-B14F-4D97-AF65-F5344CB8AC3E}">
        <p14:creationId xmlns:p14="http://schemas.microsoft.com/office/powerpoint/2010/main" val="20195289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1200329"/>
          </a:xfrm>
          <a:prstGeom prst="rect">
            <a:avLst/>
          </a:prstGeom>
          <a:noFill/>
        </p:spPr>
        <p:txBody>
          <a:bodyPr wrap="square" rtlCol="0">
            <a:spAutoFit/>
          </a:bodyPr>
          <a:lstStyle/>
          <a:p>
            <a:r>
              <a:rPr lang="en-GB" b="1" dirty="0" smtClean="0">
                <a:solidFill>
                  <a:prstClr val="white"/>
                </a:solidFill>
              </a:rPr>
              <a:t>Y-Z</a:t>
            </a:r>
          </a:p>
          <a:p>
            <a:endParaRPr lang="en-GB" b="1" dirty="0">
              <a:solidFill>
                <a:prstClr val="white"/>
              </a:solidFill>
            </a:endParaRPr>
          </a:p>
          <a:p>
            <a:r>
              <a:rPr lang="en-GB" b="1" dirty="0" smtClean="0">
                <a:solidFill>
                  <a:prstClr val="white"/>
                </a:solidFill>
                <a:hlinkClick r:id="rId2" action="ppaction://hlinksldjump"/>
              </a:rPr>
              <a:t>Zip Drive</a:t>
            </a:r>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sp>
        <p:nvSpPr>
          <p:cNvPr id="3" name="Action Button: Forward or Next 2">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Action Button: Home 3">
            <a:hlinkClick r:id="rId3"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041006380"/>
      </p:ext>
    </p:extLst>
  </p:cSld>
  <p:clrMapOvr>
    <a:masterClrMapping/>
  </p:clrMapOvr>
  <p:timing>
    <p:tnLst>
      <p:par>
        <p:cTn id="1" dur="indefinite" restart="never" nodeType="tmRoot"/>
      </p:par>
    </p:tnLst>
  </p:timing>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04800"/>
            <a:ext cx="7772400" cy="1143000"/>
          </a:xfrm>
        </p:spPr>
        <p:txBody>
          <a:bodyPr/>
          <a:lstStyle/>
          <a:p>
            <a:r>
              <a:rPr lang="en-GB" sz="3200" b="1" dirty="0" smtClean="0"/>
              <a:t>Hypertext Mark-up Language</a:t>
            </a:r>
            <a:endParaRPr lang="en-GB" sz="3200" b="1" dirty="0"/>
          </a:p>
        </p:txBody>
      </p:sp>
      <p:sp>
        <p:nvSpPr>
          <p:cNvPr id="5123" name="Text Box 3"/>
          <p:cNvSpPr txBox="1">
            <a:spLocks noChangeArrowheads="1"/>
          </p:cNvSpPr>
          <p:nvPr/>
        </p:nvSpPr>
        <p:spPr bwMode="auto">
          <a:xfrm>
            <a:off x="768350" y="1412776"/>
            <a:ext cx="7908106"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fontAlgn="base" hangingPunct="0">
              <a:spcBef>
                <a:spcPct val="50000"/>
              </a:spcBef>
              <a:spcAft>
                <a:spcPct val="0"/>
              </a:spcAft>
            </a:pPr>
            <a:r>
              <a:rPr lang="en-GB" sz="2800" b="1" dirty="0" smtClean="0">
                <a:solidFill>
                  <a:srgbClr val="D60093"/>
                </a:solidFill>
              </a:rPr>
              <a:t>Web Pages </a:t>
            </a:r>
            <a:r>
              <a:rPr lang="en-GB" sz="2800" dirty="0" smtClean="0">
                <a:solidFill>
                  <a:srgbClr val="000000"/>
                </a:solidFill>
              </a:rPr>
              <a:t>are written in a special language called </a:t>
            </a:r>
            <a:r>
              <a:rPr lang="en-GB" sz="2800" b="1" dirty="0" smtClean="0">
                <a:solidFill>
                  <a:srgbClr val="D60093"/>
                </a:solidFill>
              </a:rPr>
              <a:t>Hypertext Mark-up Language(HTML).  </a:t>
            </a:r>
            <a:r>
              <a:rPr lang="en-GB" sz="2800" dirty="0" smtClean="0">
                <a:solidFill>
                  <a:srgbClr val="000000"/>
                </a:solidFill>
              </a:rPr>
              <a:t>The pages can be created using either special </a:t>
            </a:r>
            <a:r>
              <a:rPr lang="en-GB" sz="2800" b="1" dirty="0" smtClean="0">
                <a:solidFill>
                  <a:srgbClr val="D60093"/>
                </a:solidFill>
              </a:rPr>
              <a:t>web authoring software </a:t>
            </a:r>
            <a:r>
              <a:rPr lang="en-GB" sz="2800" dirty="0" smtClean="0">
                <a:solidFill>
                  <a:srgbClr val="000000"/>
                </a:solidFill>
              </a:rPr>
              <a:t>which creates the </a:t>
            </a:r>
            <a:r>
              <a:rPr lang="en-GB" sz="2800" b="1" dirty="0" smtClean="0">
                <a:solidFill>
                  <a:srgbClr val="D60093"/>
                </a:solidFill>
              </a:rPr>
              <a:t>HTML</a:t>
            </a:r>
            <a:r>
              <a:rPr lang="en-GB" sz="2800" dirty="0" smtClean="0">
                <a:solidFill>
                  <a:srgbClr val="000000"/>
                </a:solidFill>
              </a:rPr>
              <a:t> automatically or created using a general purpose package(GPP) and then saved in </a:t>
            </a:r>
            <a:r>
              <a:rPr lang="en-GB" sz="2800" b="1" dirty="0" smtClean="0">
                <a:solidFill>
                  <a:srgbClr val="D60093"/>
                </a:solidFill>
              </a:rPr>
              <a:t>HTML.</a:t>
            </a:r>
          </a:p>
          <a:p>
            <a:pPr eaLnBrk="0" fontAlgn="base" hangingPunct="0">
              <a:spcBef>
                <a:spcPct val="50000"/>
              </a:spcBef>
              <a:spcAft>
                <a:spcPct val="0"/>
              </a:spcAft>
            </a:pPr>
            <a:r>
              <a:rPr lang="en-GB" sz="2800" b="1" dirty="0" smtClean="0">
                <a:solidFill>
                  <a:srgbClr val="D60093"/>
                </a:solidFill>
              </a:rPr>
              <a:t>Web pages </a:t>
            </a:r>
            <a:r>
              <a:rPr lang="en-GB" sz="2800" dirty="0" smtClean="0">
                <a:solidFill>
                  <a:srgbClr val="000000"/>
                </a:solidFill>
              </a:rPr>
              <a:t>have to be saved in </a:t>
            </a:r>
            <a:r>
              <a:rPr lang="en-GB" sz="2800" b="1" dirty="0" smtClean="0">
                <a:solidFill>
                  <a:srgbClr val="D60093"/>
                </a:solidFill>
              </a:rPr>
              <a:t>HTML</a:t>
            </a:r>
            <a:r>
              <a:rPr lang="en-GB" sz="2800" dirty="0" smtClean="0">
                <a:solidFill>
                  <a:srgbClr val="000000"/>
                </a:solidFill>
              </a:rPr>
              <a:t> before they can be opened in a </a:t>
            </a:r>
            <a:r>
              <a:rPr lang="en-GB" sz="2800" dirty="0" smtClean="0">
                <a:solidFill>
                  <a:srgbClr val="D60093"/>
                </a:solidFill>
              </a:rPr>
              <a:t>web browser.</a:t>
            </a:r>
            <a:endParaRPr lang="en-GB" sz="2800" b="1" dirty="0" smtClean="0">
              <a:solidFill>
                <a:srgbClr val="D60093"/>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omic Sans MS"/>
              <a:ea typeface="+mn-ea"/>
              <a:cs typeface="+mn-cs"/>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428152143"/>
      </p:ext>
    </p:extLst>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100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wipe(up)">
                                      <p:cBhvr>
                                        <p:cTn id="7" dur="500"/>
                                        <p:tgtEl>
                                          <p:spTgt spid="5123">
                                            <p:txEl>
                                              <p:pRg st="0" end="0"/>
                                            </p:txEl>
                                          </p:spTgt>
                                        </p:tgtEl>
                                      </p:cBhvr>
                                    </p:animEffect>
                                  </p:childTnLst>
                                </p:cTn>
                              </p:par>
                            </p:childTnLst>
                          </p:cTn>
                        </p:par>
                        <p:par>
                          <p:cTn id="8" fill="hold">
                            <p:stCondLst>
                              <p:cond delay="1500"/>
                            </p:stCondLst>
                            <p:childTnLst>
                              <p:par>
                                <p:cTn id="9" presetID="22" presetClass="entr" presetSubtype="1" fill="hold" grpId="0" nodeType="afterEffect">
                                  <p:stCondLst>
                                    <p:cond delay="2000"/>
                                  </p:stCondLst>
                                  <p:childTnLst>
                                    <p:set>
                                      <p:cBhvr>
                                        <p:cTn id="10" dur="1" fill="hold">
                                          <p:stCondLst>
                                            <p:cond delay="0"/>
                                          </p:stCondLst>
                                        </p:cTn>
                                        <p:tgtEl>
                                          <p:spTgt spid="5123">
                                            <p:txEl>
                                              <p:pRg st="1" end="1"/>
                                            </p:txEl>
                                          </p:spTgt>
                                        </p:tgtEl>
                                        <p:attrNameLst>
                                          <p:attrName>style.visibility</p:attrName>
                                        </p:attrNameLst>
                                      </p:cBhvr>
                                      <p:to>
                                        <p:strVal val="visible"/>
                                      </p:to>
                                    </p:set>
                                    <p:animEffect transition="in" filter="wipe(up)">
                                      <p:cBhvr>
                                        <p:cTn id="11" dur="500"/>
                                        <p:tgtEl>
                                          <p:spTgt spid="51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advAuto="1000"/>
    </p:bldLst>
  </p:timing>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228600"/>
            <a:ext cx="7772400" cy="1143000"/>
          </a:xfrm>
        </p:spPr>
        <p:txBody>
          <a:bodyPr/>
          <a:lstStyle/>
          <a:p>
            <a:r>
              <a:rPr lang="en-GB" sz="3200" b="1"/>
              <a:t>What do we need to use the Internet?</a:t>
            </a:r>
          </a:p>
        </p:txBody>
      </p:sp>
      <p:sp>
        <p:nvSpPr>
          <p:cNvPr id="6147" name="Text Box 3"/>
          <p:cNvSpPr txBox="1">
            <a:spLocks noChangeArrowheads="1"/>
          </p:cNvSpPr>
          <p:nvPr/>
        </p:nvSpPr>
        <p:spPr bwMode="auto">
          <a:xfrm>
            <a:off x="685800" y="1371600"/>
            <a:ext cx="7772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r>
              <a:rPr lang="en-GB" sz="2800" b="1" i="1" dirty="0" smtClean="0">
                <a:solidFill>
                  <a:srgbClr val="D60093"/>
                </a:solidFill>
                <a:latin typeface="+mj-lt"/>
              </a:rPr>
              <a:t>Hardware and Software</a:t>
            </a:r>
            <a:endParaRPr lang="en-GB" sz="2400" b="1" dirty="0" smtClean="0">
              <a:solidFill>
                <a:srgbClr val="D60093"/>
              </a:solidFill>
              <a:latin typeface="+mj-lt"/>
            </a:endParaRPr>
          </a:p>
        </p:txBody>
      </p:sp>
      <p:grpSp>
        <p:nvGrpSpPr>
          <p:cNvPr id="6148" name="Group 4"/>
          <p:cNvGrpSpPr>
            <a:grpSpLocks/>
          </p:cNvGrpSpPr>
          <p:nvPr/>
        </p:nvGrpSpPr>
        <p:grpSpPr bwMode="auto">
          <a:xfrm>
            <a:off x="1257300" y="1828800"/>
            <a:ext cx="6629400" cy="4368800"/>
            <a:chOff x="720" y="1104"/>
            <a:chExt cx="4176" cy="2841"/>
          </a:xfrm>
        </p:grpSpPr>
        <p:pic>
          <p:nvPicPr>
            <p:cNvPr id="614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 y="1104"/>
              <a:ext cx="4080" cy="2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50" name="Text Box 6"/>
            <p:cNvSpPr txBox="1">
              <a:spLocks noChangeArrowheads="1"/>
            </p:cNvSpPr>
            <p:nvPr/>
          </p:nvSpPr>
          <p:spPr bwMode="auto">
            <a:xfrm>
              <a:off x="720" y="3648"/>
              <a:ext cx="2352" cy="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endParaRPr lang="en-US" sz="2400" smtClean="0">
                <a:solidFill>
                  <a:srgbClr val="6666FF"/>
                </a:solidFill>
                <a:latin typeface="Times New Roman" pitchFamily="18" charset="0"/>
              </a:endParaRPr>
            </a:p>
          </p:txBody>
        </p:sp>
      </p:grpSp>
      <p:sp>
        <p:nvSpPr>
          <p:cNvPr id="6154" name="Text Box 10"/>
          <p:cNvSpPr txBox="1">
            <a:spLocks noChangeArrowheads="1"/>
          </p:cNvSpPr>
          <p:nvPr/>
        </p:nvSpPr>
        <p:spPr bwMode="auto">
          <a:xfrm>
            <a:off x="4572000" y="5410200"/>
            <a:ext cx="457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000" i="1" smtClean="0">
                <a:solidFill>
                  <a:srgbClr val="000000"/>
                </a:solidFill>
              </a:rPr>
              <a:t>- running a web browser program</a:t>
            </a:r>
          </a:p>
        </p:txBody>
      </p:sp>
      <p:sp>
        <p:nvSpPr>
          <p:cNvPr id="9" name="Action Button: Home 8">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omic Sans MS"/>
              <a:ea typeface="+mn-ea"/>
              <a:cs typeface="+mn-cs"/>
            </a:endParaRPr>
          </a:p>
        </p:txBody>
      </p:sp>
      <p:sp>
        <p:nvSpPr>
          <p:cNvPr id="10" name="Action Button: Forward or Next 9">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afterEffect">
                                  <p:stCondLst>
                                    <p:cond delay="1000"/>
                                  </p:stCondLst>
                                  <p:childTnLst>
                                    <p:set>
                                      <p:cBhvr>
                                        <p:cTn id="6" dur="1" fill="hold">
                                          <p:stCondLst>
                                            <p:cond delay="0"/>
                                          </p:stCondLst>
                                        </p:cTn>
                                        <p:tgtEl>
                                          <p:spTgt spid="6147"/>
                                        </p:tgtEl>
                                        <p:attrNameLst>
                                          <p:attrName>style.visibility</p:attrName>
                                        </p:attrNameLst>
                                      </p:cBhvr>
                                      <p:to>
                                        <p:strVal val="visible"/>
                                      </p:to>
                                    </p:set>
                                    <p:animEffect transition="in" filter="box(out)">
                                      <p:cBhvr>
                                        <p:cTn id="7" dur="500"/>
                                        <p:tgtEl>
                                          <p:spTgt spid="6147"/>
                                        </p:tgtEl>
                                      </p:cBhvr>
                                    </p:animEffect>
                                  </p:childTnLst>
                                </p:cTn>
                              </p:par>
                            </p:childTnLst>
                          </p:cTn>
                        </p:par>
                        <p:par>
                          <p:cTn id="8" fill="hold" nodeType="afterGroup">
                            <p:stCondLst>
                              <p:cond delay="1500"/>
                            </p:stCondLst>
                            <p:childTnLst>
                              <p:par>
                                <p:cTn id="9" presetID="23" presetClass="entr" presetSubtype="16" fill="hold" nodeType="afterEffect">
                                  <p:stCondLst>
                                    <p:cond delay="1000"/>
                                  </p:stCondLst>
                                  <p:childTnLst>
                                    <p:set>
                                      <p:cBhvr>
                                        <p:cTn id="10" dur="1" fill="hold">
                                          <p:stCondLst>
                                            <p:cond delay="0"/>
                                          </p:stCondLst>
                                        </p:cTn>
                                        <p:tgtEl>
                                          <p:spTgt spid="6148"/>
                                        </p:tgtEl>
                                        <p:attrNameLst>
                                          <p:attrName>style.visibility</p:attrName>
                                        </p:attrNameLst>
                                      </p:cBhvr>
                                      <p:to>
                                        <p:strVal val="visible"/>
                                      </p:to>
                                    </p:set>
                                    <p:anim calcmode="lin" valueType="num">
                                      <p:cBhvr>
                                        <p:cTn id="11" dur="500" fill="hold"/>
                                        <p:tgtEl>
                                          <p:spTgt spid="6148"/>
                                        </p:tgtEl>
                                        <p:attrNameLst>
                                          <p:attrName>ppt_w</p:attrName>
                                        </p:attrNameLst>
                                      </p:cBhvr>
                                      <p:tavLst>
                                        <p:tav tm="0">
                                          <p:val>
                                            <p:fltVal val="0"/>
                                          </p:val>
                                        </p:tav>
                                        <p:tav tm="100000">
                                          <p:val>
                                            <p:strVal val="#ppt_w"/>
                                          </p:val>
                                        </p:tav>
                                      </p:tavLst>
                                    </p:anim>
                                    <p:anim calcmode="lin" valueType="num">
                                      <p:cBhvr>
                                        <p:cTn id="12" dur="500" fill="hold"/>
                                        <p:tgtEl>
                                          <p:spTgt spid="6148"/>
                                        </p:tgtEl>
                                        <p:attrNameLst>
                                          <p:attrName>ppt_h</p:attrName>
                                        </p:attrNameLst>
                                      </p:cBhvr>
                                      <p:tavLst>
                                        <p:tav tm="0">
                                          <p:val>
                                            <p:fltVal val="0"/>
                                          </p:val>
                                        </p:tav>
                                        <p:tav tm="100000">
                                          <p:val>
                                            <p:strVal val="#ppt_h"/>
                                          </p:val>
                                        </p:tav>
                                      </p:tavLst>
                                    </p:anim>
                                  </p:childTnLst>
                                </p:cTn>
                              </p:par>
                            </p:childTnLst>
                          </p:cTn>
                        </p:par>
                        <p:par>
                          <p:cTn id="13" fill="hold" nodeType="afterGroup">
                            <p:stCondLst>
                              <p:cond delay="3000"/>
                            </p:stCondLst>
                            <p:childTnLst>
                              <p:par>
                                <p:cTn id="14" presetID="2" presetClass="entr" presetSubtype="8" fill="hold" grpId="0" nodeType="afterEffect">
                                  <p:stCondLst>
                                    <p:cond delay="1000"/>
                                  </p:stCondLst>
                                  <p:childTnLst>
                                    <p:set>
                                      <p:cBhvr>
                                        <p:cTn id="15" dur="1" fill="hold">
                                          <p:stCondLst>
                                            <p:cond delay="0"/>
                                          </p:stCondLst>
                                        </p:cTn>
                                        <p:tgtEl>
                                          <p:spTgt spid="6154"/>
                                        </p:tgtEl>
                                        <p:attrNameLst>
                                          <p:attrName>style.visibility</p:attrName>
                                        </p:attrNameLst>
                                      </p:cBhvr>
                                      <p:to>
                                        <p:strVal val="visible"/>
                                      </p:to>
                                    </p:set>
                                    <p:anim calcmode="lin" valueType="num">
                                      <p:cBhvr additive="base">
                                        <p:cTn id="16" dur="500" fill="hold"/>
                                        <p:tgtEl>
                                          <p:spTgt spid="6154"/>
                                        </p:tgtEl>
                                        <p:attrNameLst>
                                          <p:attrName>ppt_x</p:attrName>
                                        </p:attrNameLst>
                                      </p:cBhvr>
                                      <p:tavLst>
                                        <p:tav tm="0">
                                          <p:val>
                                            <p:strVal val="0-#ppt_w/2"/>
                                          </p:val>
                                        </p:tav>
                                        <p:tav tm="100000">
                                          <p:val>
                                            <p:strVal val="#ppt_x"/>
                                          </p:val>
                                        </p:tav>
                                      </p:tavLst>
                                    </p:anim>
                                    <p:anim calcmode="lin" valueType="num">
                                      <p:cBhvr additive="base">
                                        <p:cTn id="17" dur="500" fill="hold"/>
                                        <p:tgtEl>
                                          <p:spTgt spid="61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P spid="6154" grpId="0" autoUpdateAnimBg="0"/>
    </p:bldLst>
  </p:timing>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49288" y="332656"/>
            <a:ext cx="7772400" cy="1143000"/>
          </a:xfrm>
        </p:spPr>
        <p:txBody>
          <a:bodyPr/>
          <a:lstStyle/>
          <a:p>
            <a:r>
              <a:rPr lang="en-GB" dirty="0"/>
              <a:t>Internet Explorer</a:t>
            </a:r>
          </a:p>
        </p:txBody>
      </p:sp>
      <p:sp>
        <p:nvSpPr>
          <p:cNvPr id="8195" name="Text Box 3"/>
          <p:cNvSpPr txBox="1">
            <a:spLocks noChangeArrowheads="1"/>
          </p:cNvSpPr>
          <p:nvPr/>
        </p:nvSpPr>
        <p:spPr bwMode="auto">
          <a:xfrm>
            <a:off x="228600" y="1371600"/>
            <a:ext cx="82296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fontAlgn="base" hangingPunct="0">
              <a:spcBef>
                <a:spcPct val="50000"/>
              </a:spcBef>
              <a:spcAft>
                <a:spcPct val="0"/>
              </a:spcAft>
            </a:pPr>
            <a:r>
              <a:rPr lang="en-GB" sz="2800" i="1" dirty="0" smtClean="0">
                <a:solidFill>
                  <a:srgbClr val="000000"/>
                </a:solidFill>
                <a:latin typeface="+mj-lt"/>
              </a:rPr>
              <a:t>The </a:t>
            </a:r>
            <a:r>
              <a:rPr lang="en-GB" sz="2800" b="1" i="1" dirty="0" smtClean="0">
                <a:solidFill>
                  <a:srgbClr val="D60093"/>
                </a:solidFill>
                <a:latin typeface="+mj-lt"/>
              </a:rPr>
              <a:t>Web Browser </a:t>
            </a:r>
            <a:r>
              <a:rPr lang="en-GB" sz="2800" i="1" dirty="0" smtClean="0">
                <a:solidFill>
                  <a:srgbClr val="000000"/>
                </a:solidFill>
                <a:latin typeface="+mj-lt"/>
              </a:rPr>
              <a:t>we use to view WWW pages.</a:t>
            </a:r>
          </a:p>
          <a:p>
            <a:pPr algn="ctr" eaLnBrk="0" fontAlgn="base" hangingPunct="0">
              <a:spcBef>
                <a:spcPct val="50000"/>
              </a:spcBef>
              <a:spcAft>
                <a:spcPct val="0"/>
              </a:spcAft>
            </a:pPr>
            <a:r>
              <a:rPr lang="en-GB" sz="2800" i="1" dirty="0" smtClean="0">
                <a:solidFill>
                  <a:srgbClr val="000000"/>
                </a:solidFill>
                <a:latin typeface="+mj-lt"/>
              </a:rPr>
              <a:t>Internet Explorer is </a:t>
            </a:r>
            <a:r>
              <a:rPr lang="en-GB" sz="2800" b="1" i="1" dirty="0" smtClean="0">
                <a:solidFill>
                  <a:srgbClr val="000000"/>
                </a:solidFill>
                <a:latin typeface="+mj-lt"/>
              </a:rPr>
              <a:t>Communications Software</a:t>
            </a:r>
          </a:p>
        </p:txBody>
      </p:sp>
      <p:pic>
        <p:nvPicPr>
          <p:cNvPr id="819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3276600"/>
            <a:ext cx="80010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9" name="Text Box 7"/>
          <p:cNvSpPr txBox="1">
            <a:spLocks noChangeArrowheads="1"/>
          </p:cNvSpPr>
          <p:nvPr/>
        </p:nvSpPr>
        <p:spPr bwMode="auto">
          <a:xfrm>
            <a:off x="611188" y="2636838"/>
            <a:ext cx="78486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r>
              <a:rPr lang="en-GB" sz="2800" smtClean="0">
                <a:solidFill>
                  <a:srgbClr val="CC00FF"/>
                </a:solidFill>
              </a:rPr>
              <a:t>Internet Explorer Toolbar.</a:t>
            </a:r>
            <a:endParaRPr lang="en-GB" sz="2400" smtClean="0">
              <a:solidFill>
                <a:srgbClr val="6666FF"/>
              </a:solidFill>
            </a:endParaRPr>
          </a:p>
        </p:txBody>
      </p:sp>
      <p:sp>
        <p:nvSpPr>
          <p:cNvPr id="8200" name="Text Box 8"/>
          <p:cNvSpPr txBox="1">
            <a:spLocks noChangeArrowheads="1"/>
          </p:cNvSpPr>
          <p:nvPr/>
        </p:nvSpPr>
        <p:spPr bwMode="auto">
          <a:xfrm>
            <a:off x="685800" y="5181600"/>
            <a:ext cx="5486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r>
              <a:rPr lang="en-GB" sz="2400" smtClean="0">
                <a:solidFill>
                  <a:srgbClr val="CC00FF"/>
                </a:solidFill>
              </a:rPr>
              <a:t>type the address of the site you want here</a:t>
            </a:r>
          </a:p>
        </p:txBody>
      </p:sp>
      <p:sp>
        <p:nvSpPr>
          <p:cNvPr id="8202" name="AutoShape 10"/>
          <p:cNvSpPr>
            <a:spLocks noChangeArrowheads="1"/>
          </p:cNvSpPr>
          <p:nvPr/>
        </p:nvSpPr>
        <p:spPr bwMode="auto">
          <a:xfrm rot="-1702118">
            <a:off x="1143000" y="4876800"/>
            <a:ext cx="1066800" cy="152400"/>
          </a:xfrm>
          <a:prstGeom prst="rightArrow">
            <a:avLst>
              <a:gd name="adj1" fmla="val 50000"/>
              <a:gd name="adj2" fmla="val 175000"/>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6666FF"/>
              </a:solidFill>
            </a:endParaRPr>
          </a:p>
        </p:txBody>
      </p:sp>
      <p:sp>
        <p:nvSpPr>
          <p:cNvPr id="9" name="Action Button: Home 8">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omic Sans MS"/>
              <a:ea typeface="+mn-ea"/>
              <a:cs typeface="+mn-cs"/>
            </a:endParaRPr>
          </a:p>
        </p:txBody>
      </p:sp>
      <p:sp>
        <p:nvSpPr>
          <p:cNvPr id="10" name="Action Button: Forward or Next 9">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afterEffect">
                                  <p:stCondLst>
                                    <p:cond delay="1000"/>
                                  </p:stCondLst>
                                  <p:childTnLst>
                                    <p:set>
                                      <p:cBhvr>
                                        <p:cTn id="6" dur="1" fill="hold">
                                          <p:stCondLst>
                                            <p:cond delay="0"/>
                                          </p:stCondLst>
                                        </p:cTn>
                                        <p:tgtEl>
                                          <p:spTgt spid="8195"/>
                                        </p:tgtEl>
                                        <p:attrNameLst>
                                          <p:attrName>style.visibility</p:attrName>
                                        </p:attrNameLst>
                                      </p:cBhvr>
                                      <p:to>
                                        <p:strVal val="visible"/>
                                      </p:to>
                                    </p:set>
                                    <p:animEffect transition="in" filter="box(out)">
                                      <p:cBhvr>
                                        <p:cTn id="7" dur="500"/>
                                        <p:tgtEl>
                                          <p:spTgt spid="8195"/>
                                        </p:tgtEl>
                                      </p:cBhvr>
                                    </p:animEffect>
                                  </p:childTnLst>
                                </p:cTn>
                              </p:par>
                            </p:childTnLst>
                          </p:cTn>
                        </p:par>
                        <p:par>
                          <p:cTn id="8" fill="hold" nodeType="afterGroup">
                            <p:stCondLst>
                              <p:cond delay="1500"/>
                            </p:stCondLst>
                            <p:childTnLst>
                              <p:par>
                                <p:cTn id="9" presetID="23" presetClass="entr" presetSubtype="16" fill="hold" nodeType="afterEffect">
                                  <p:stCondLst>
                                    <p:cond delay="1000"/>
                                  </p:stCondLst>
                                  <p:childTnLst>
                                    <p:set>
                                      <p:cBhvr>
                                        <p:cTn id="10" dur="1" fill="hold">
                                          <p:stCondLst>
                                            <p:cond delay="0"/>
                                          </p:stCondLst>
                                        </p:cTn>
                                        <p:tgtEl>
                                          <p:spTgt spid="8198"/>
                                        </p:tgtEl>
                                        <p:attrNameLst>
                                          <p:attrName>style.visibility</p:attrName>
                                        </p:attrNameLst>
                                      </p:cBhvr>
                                      <p:to>
                                        <p:strVal val="visible"/>
                                      </p:to>
                                    </p:set>
                                    <p:anim calcmode="lin" valueType="num">
                                      <p:cBhvr>
                                        <p:cTn id="11" dur="500" fill="hold"/>
                                        <p:tgtEl>
                                          <p:spTgt spid="8198"/>
                                        </p:tgtEl>
                                        <p:attrNameLst>
                                          <p:attrName>ppt_w</p:attrName>
                                        </p:attrNameLst>
                                      </p:cBhvr>
                                      <p:tavLst>
                                        <p:tav tm="0">
                                          <p:val>
                                            <p:fltVal val="0"/>
                                          </p:val>
                                        </p:tav>
                                        <p:tav tm="100000">
                                          <p:val>
                                            <p:strVal val="#ppt_w"/>
                                          </p:val>
                                        </p:tav>
                                      </p:tavLst>
                                    </p:anim>
                                    <p:anim calcmode="lin" valueType="num">
                                      <p:cBhvr>
                                        <p:cTn id="12" dur="500" fill="hold"/>
                                        <p:tgtEl>
                                          <p:spTgt spid="8198"/>
                                        </p:tgtEl>
                                        <p:attrNameLst>
                                          <p:attrName>ppt_h</p:attrName>
                                        </p:attrNameLst>
                                      </p:cBhvr>
                                      <p:tavLst>
                                        <p:tav tm="0">
                                          <p:val>
                                            <p:fltVal val="0"/>
                                          </p:val>
                                        </p:tav>
                                        <p:tav tm="100000">
                                          <p:val>
                                            <p:strVal val="#ppt_h"/>
                                          </p:val>
                                        </p:tav>
                                      </p:tavLst>
                                    </p:anim>
                                  </p:childTnLst>
                                </p:cTn>
                              </p:par>
                            </p:childTnLst>
                          </p:cTn>
                        </p:par>
                        <p:par>
                          <p:cTn id="13" fill="hold" nodeType="afterGroup">
                            <p:stCondLst>
                              <p:cond delay="3000"/>
                            </p:stCondLst>
                            <p:childTnLst>
                              <p:par>
                                <p:cTn id="14" presetID="1" presetClass="entr" presetSubtype="0" fill="hold" grpId="0" nodeType="afterEffect">
                                  <p:stCondLst>
                                    <p:cond delay="1000"/>
                                  </p:stCondLst>
                                  <p:childTnLst>
                                    <p:set>
                                      <p:cBhvr>
                                        <p:cTn id="15" dur="1" fill="hold">
                                          <p:stCondLst>
                                            <p:cond delay="499"/>
                                          </p:stCondLst>
                                        </p:cTn>
                                        <p:tgtEl>
                                          <p:spTgt spid="8199"/>
                                        </p:tgtEl>
                                        <p:attrNameLst>
                                          <p:attrName>style.visibility</p:attrName>
                                        </p:attrNameLst>
                                      </p:cBhvr>
                                      <p:to>
                                        <p:strVal val="visible"/>
                                      </p:to>
                                    </p:set>
                                  </p:childTnLst>
                                </p:cTn>
                              </p:par>
                            </p:childTnLst>
                          </p:cTn>
                        </p:par>
                        <p:par>
                          <p:cTn id="16" fill="hold" nodeType="afterGroup">
                            <p:stCondLst>
                              <p:cond delay="4500"/>
                            </p:stCondLst>
                            <p:childTnLst>
                              <p:par>
                                <p:cTn id="17" presetID="2" presetClass="entr" presetSubtype="8" fill="hold" grpId="0" nodeType="afterEffect">
                                  <p:stCondLst>
                                    <p:cond delay="1000"/>
                                  </p:stCondLst>
                                  <p:childTnLst>
                                    <p:set>
                                      <p:cBhvr>
                                        <p:cTn id="18" dur="1" fill="hold">
                                          <p:stCondLst>
                                            <p:cond delay="0"/>
                                          </p:stCondLst>
                                        </p:cTn>
                                        <p:tgtEl>
                                          <p:spTgt spid="8200"/>
                                        </p:tgtEl>
                                        <p:attrNameLst>
                                          <p:attrName>style.visibility</p:attrName>
                                        </p:attrNameLst>
                                      </p:cBhvr>
                                      <p:to>
                                        <p:strVal val="visible"/>
                                      </p:to>
                                    </p:set>
                                    <p:anim calcmode="lin" valueType="num">
                                      <p:cBhvr additive="base">
                                        <p:cTn id="19" dur="500" fill="hold"/>
                                        <p:tgtEl>
                                          <p:spTgt spid="8200"/>
                                        </p:tgtEl>
                                        <p:attrNameLst>
                                          <p:attrName>ppt_x</p:attrName>
                                        </p:attrNameLst>
                                      </p:cBhvr>
                                      <p:tavLst>
                                        <p:tav tm="0">
                                          <p:val>
                                            <p:strVal val="0-#ppt_w/2"/>
                                          </p:val>
                                        </p:tav>
                                        <p:tav tm="100000">
                                          <p:val>
                                            <p:strVal val="#ppt_x"/>
                                          </p:val>
                                        </p:tav>
                                      </p:tavLst>
                                    </p:anim>
                                    <p:anim calcmode="lin" valueType="num">
                                      <p:cBhvr additive="base">
                                        <p:cTn id="20" dur="500" fill="hold"/>
                                        <p:tgtEl>
                                          <p:spTgt spid="8200"/>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6000"/>
                            </p:stCondLst>
                            <p:childTnLst>
                              <p:par>
                                <p:cTn id="22" presetID="2" presetClass="entr" presetSubtype="8" fill="hold" grpId="0" nodeType="afterEffect">
                                  <p:stCondLst>
                                    <p:cond delay="1000"/>
                                  </p:stCondLst>
                                  <p:childTnLst>
                                    <p:set>
                                      <p:cBhvr>
                                        <p:cTn id="23" dur="1" fill="hold">
                                          <p:stCondLst>
                                            <p:cond delay="0"/>
                                          </p:stCondLst>
                                        </p:cTn>
                                        <p:tgtEl>
                                          <p:spTgt spid="8202"/>
                                        </p:tgtEl>
                                        <p:attrNameLst>
                                          <p:attrName>style.visibility</p:attrName>
                                        </p:attrNameLst>
                                      </p:cBhvr>
                                      <p:to>
                                        <p:strVal val="visible"/>
                                      </p:to>
                                    </p:set>
                                    <p:anim calcmode="lin" valueType="num">
                                      <p:cBhvr additive="base">
                                        <p:cTn id="24" dur="500" fill="hold"/>
                                        <p:tgtEl>
                                          <p:spTgt spid="8202"/>
                                        </p:tgtEl>
                                        <p:attrNameLst>
                                          <p:attrName>ppt_x</p:attrName>
                                        </p:attrNameLst>
                                      </p:cBhvr>
                                      <p:tavLst>
                                        <p:tav tm="0">
                                          <p:val>
                                            <p:strVal val="0-#ppt_w/2"/>
                                          </p:val>
                                        </p:tav>
                                        <p:tav tm="100000">
                                          <p:val>
                                            <p:strVal val="#ppt_x"/>
                                          </p:val>
                                        </p:tav>
                                      </p:tavLst>
                                    </p:anim>
                                    <p:anim calcmode="lin" valueType="num">
                                      <p:cBhvr additive="base">
                                        <p:cTn id="25" dur="500" fill="hold"/>
                                        <p:tgtEl>
                                          <p:spTgt spid="82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utoUpdateAnimBg="0"/>
      <p:bldP spid="8199" grpId="0" autoUpdateAnimBg="0"/>
      <p:bldP spid="8200" grpId="0" autoUpdateAnimBg="0"/>
      <p:bldP spid="8202" grpId="0" animBg="1"/>
    </p:bldLst>
  </p:timing>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0"/>
            <a:ext cx="7772400" cy="914400"/>
          </a:xfrm>
        </p:spPr>
        <p:txBody>
          <a:bodyPr/>
          <a:lstStyle/>
          <a:p>
            <a:r>
              <a:rPr lang="en-GB" b="1"/>
              <a:t>Finding Information</a:t>
            </a:r>
          </a:p>
        </p:txBody>
      </p:sp>
      <p:sp>
        <p:nvSpPr>
          <p:cNvPr id="9219" name="Text Box 3"/>
          <p:cNvSpPr txBox="1">
            <a:spLocks noChangeArrowheads="1"/>
          </p:cNvSpPr>
          <p:nvPr/>
        </p:nvSpPr>
        <p:spPr bwMode="auto">
          <a:xfrm>
            <a:off x="762000" y="776288"/>
            <a:ext cx="7620000" cy="530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r>
              <a:rPr lang="en-GB" sz="2800" b="1" smtClean="0">
                <a:solidFill>
                  <a:srgbClr val="CC00FF"/>
                </a:solidFill>
              </a:rPr>
              <a:t>URLs</a:t>
            </a:r>
            <a:endParaRPr lang="en-GB" sz="1600" b="1" smtClean="0">
              <a:solidFill>
                <a:srgbClr val="CC00FF"/>
              </a:solidFill>
            </a:endParaRPr>
          </a:p>
          <a:p>
            <a:pPr eaLnBrk="0" fontAlgn="base" hangingPunct="0">
              <a:spcBef>
                <a:spcPct val="50000"/>
              </a:spcBef>
              <a:spcAft>
                <a:spcPct val="0"/>
              </a:spcAft>
            </a:pPr>
            <a:r>
              <a:rPr lang="en-GB" sz="2000" b="1" smtClean="0">
                <a:solidFill>
                  <a:srgbClr val="000000"/>
                </a:solidFill>
              </a:rPr>
              <a:t>Uniform Resource Locators</a:t>
            </a:r>
            <a:r>
              <a:rPr lang="en-GB" sz="2000" smtClean="0">
                <a:solidFill>
                  <a:srgbClr val="000000"/>
                </a:solidFill>
              </a:rPr>
              <a:t>.  These are like addresses.  Every page has one.  If you know the </a:t>
            </a:r>
            <a:r>
              <a:rPr lang="en-GB" sz="2000" b="1" smtClean="0">
                <a:solidFill>
                  <a:srgbClr val="000000"/>
                </a:solidFill>
              </a:rPr>
              <a:t>URL</a:t>
            </a:r>
            <a:r>
              <a:rPr lang="en-GB" sz="2000" smtClean="0">
                <a:solidFill>
                  <a:srgbClr val="000000"/>
                </a:solidFill>
              </a:rPr>
              <a:t> you can go straight to the page directly.</a:t>
            </a:r>
          </a:p>
          <a:p>
            <a:pPr algn="ctr" eaLnBrk="0" fontAlgn="base" hangingPunct="0">
              <a:spcBef>
                <a:spcPct val="50000"/>
              </a:spcBef>
              <a:spcAft>
                <a:spcPct val="0"/>
              </a:spcAft>
            </a:pPr>
            <a:r>
              <a:rPr lang="en-GB" sz="2000" b="1" smtClean="0">
                <a:solidFill>
                  <a:srgbClr val="CC00FF"/>
                </a:solidFill>
              </a:rPr>
              <a:t>Hypertext Links</a:t>
            </a:r>
          </a:p>
          <a:p>
            <a:pPr eaLnBrk="0" fontAlgn="base" hangingPunct="0">
              <a:spcBef>
                <a:spcPct val="50000"/>
              </a:spcBef>
              <a:spcAft>
                <a:spcPct val="0"/>
              </a:spcAft>
            </a:pPr>
            <a:r>
              <a:rPr lang="en-GB" sz="2000" smtClean="0">
                <a:solidFill>
                  <a:srgbClr val="000000"/>
                </a:solidFill>
              </a:rPr>
              <a:t>These are       </a:t>
            </a:r>
            <a:r>
              <a:rPr lang="en-GB" sz="2000" smtClean="0">
                <a:solidFill>
                  <a:srgbClr val="000000"/>
                </a:solidFill>
                <a:hlinkClick r:id="rId2" action="ppaction://hlinksldjump"/>
              </a:rPr>
              <a:t>Hypertext Links</a:t>
            </a:r>
            <a:r>
              <a:rPr lang="en-GB" sz="2000" smtClean="0">
                <a:solidFill>
                  <a:srgbClr val="000000"/>
                </a:solidFill>
              </a:rPr>
              <a:t>      which take you from one web page to another.  This is called surfing the net.</a:t>
            </a:r>
          </a:p>
          <a:p>
            <a:pPr algn="ctr" eaLnBrk="0" fontAlgn="base" hangingPunct="0">
              <a:spcBef>
                <a:spcPct val="50000"/>
              </a:spcBef>
              <a:spcAft>
                <a:spcPct val="0"/>
              </a:spcAft>
            </a:pPr>
            <a:r>
              <a:rPr lang="en-GB" sz="2000" smtClean="0">
                <a:solidFill>
                  <a:srgbClr val="CC00FF"/>
                </a:solidFill>
              </a:rPr>
              <a:t>S</a:t>
            </a:r>
            <a:r>
              <a:rPr lang="en-GB" sz="2000" b="1" smtClean="0">
                <a:solidFill>
                  <a:srgbClr val="CC00FF"/>
                </a:solidFill>
              </a:rPr>
              <a:t>earch Engine</a:t>
            </a:r>
          </a:p>
          <a:p>
            <a:pPr eaLnBrk="0" fontAlgn="base" hangingPunct="0">
              <a:spcBef>
                <a:spcPct val="50000"/>
              </a:spcBef>
              <a:spcAft>
                <a:spcPct val="0"/>
              </a:spcAft>
            </a:pPr>
            <a:r>
              <a:rPr lang="en-GB" sz="2000" smtClean="0">
                <a:solidFill>
                  <a:srgbClr val="000000"/>
                </a:solidFill>
              </a:rPr>
              <a:t>Software which finds web pages for you.  You tell it what to look for.</a:t>
            </a:r>
          </a:p>
          <a:p>
            <a:pPr algn="ctr" eaLnBrk="0" fontAlgn="base" hangingPunct="0">
              <a:spcBef>
                <a:spcPct val="50000"/>
              </a:spcBef>
              <a:spcAft>
                <a:spcPct val="0"/>
              </a:spcAft>
            </a:pPr>
            <a:r>
              <a:rPr lang="en-GB" sz="2000" smtClean="0">
                <a:solidFill>
                  <a:srgbClr val="CC00FF"/>
                </a:solidFill>
              </a:rPr>
              <a:t>F</a:t>
            </a:r>
            <a:r>
              <a:rPr lang="en-GB" sz="2000" b="1" smtClean="0">
                <a:solidFill>
                  <a:srgbClr val="CC00FF"/>
                </a:solidFill>
              </a:rPr>
              <a:t>avourites</a:t>
            </a:r>
            <a:r>
              <a:rPr lang="en-GB" sz="2000" smtClean="0">
                <a:solidFill>
                  <a:srgbClr val="CC00FF"/>
                </a:solidFill>
              </a:rPr>
              <a:t> </a:t>
            </a:r>
            <a:r>
              <a:rPr lang="en-GB" sz="2000" b="1" smtClean="0">
                <a:solidFill>
                  <a:srgbClr val="CC00FF"/>
                </a:solidFill>
              </a:rPr>
              <a:t>Folder</a:t>
            </a:r>
          </a:p>
          <a:p>
            <a:pPr eaLnBrk="0" fontAlgn="base" hangingPunct="0">
              <a:spcBef>
                <a:spcPct val="50000"/>
              </a:spcBef>
              <a:spcAft>
                <a:spcPct val="0"/>
              </a:spcAft>
            </a:pPr>
            <a:r>
              <a:rPr lang="en-GB" sz="2000" smtClean="0">
                <a:solidFill>
                  <a:srgbClr val="000000"/>
                </a:solidFill>
              </a:rPr>
              <a:t>Once you find a useful site it can be stored in the favourites folder so that you can get there quickly</a:t>
            </a:r>
            <a:r>
              <a:rPr lang="en-GB" sz="2400" smtClean="0">
                <a:solidFill>
                  <a:srgbClr val="000000"/>
                </a:solidFill>
              </a:rPr>
              <a:t> next time.</a:t>
            </a:r>
          </a:p>
        </p:txBody>
      </p:sp>
      <p:sp>
        <p:nvSpPr>
          <p:cNvPr id="5" name="Action Button: Home 4">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omic Sans MS"/>
              <a:ea typeface="+mn-ea"/>
              <a:cs typeface="+mn-cs"/>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100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wipe(up)">
                                      <p:cBhvr>
                                        <p:cTn id="7" dur="500"/>
                                        <p:tgtEl>
                                          <p:spTgt spid="9219">
                                            <p:txEl>
                                              <p:pRg st="0" end="0"/>
                                            </p:txEl>
                                          </p:spTgt>
                                        </p:tgtEl>
                                      </p:cBhvr>
                                    </p:animEffect>
                                  </p:childTnLst>
                                </p:cTn>
                              </p:par>
                            </p:childTnLst>
                          </p:cTn>
                        </p:par>
                        <p:par>
                          <p:cTn id="8" fill="hold" nodeType="afterGroup">
                            <p:stCondLst>
                              <p:cond delay="1500"/>
                            </p:stCondLst>
                            <p:childTnLst>
                              <p:par>
                                <p:cTn id="9" presetID="22" presetClass="entr" presetSubtype="1" fill="hold" grpId="0" nodeType="afterEffect">
                                  <p:stCondLst>
                                    <p:cond delay="1000"/>
                                  </p:stCondLst>
                                  <p:childTnLst>
                                    <p:set>
                                      <p:cBhvr>
                                        <p:cTn id="10" dur="1" fill="hold">
                                          <p:stCondLst>
                                            <p:cond delay="0"/>
                                          </p:stCondLst>
                                        </p:cTn>
                                        <p:tgtEl>
                                          <p:spTgt spid="9219">
                                            <p:txEl>
                                              <p:pRg st="1" end="1"/>
                                            </p:txEl>
                                          </p:spTgt>
                                        </p:tgtEl>
                                        <p:attrNameLst>
                                          <p:attrName>style.visibility</p:attrName>
                                        </p:attrNameLst>
                                      </p:cBhvr>
                                      <p:to>
                                        <p:strVal val="visible"/>
                                      </p:to>
                                    </p:set>
                                    <p:animEffect transition="in" filter="wipe(up)">
                                      <p:cBhvr>
                                        <p:cTn id="11" dur="500"/>
                                        <p:tgtEl>
                                          <p:spTgt spid="9219">
                                            <p:txEl>
                                              <p:pRg st="1" end="1"/>
                                            </p:txEl>
                                          </p:spTgt>
                                        </p:tgtEl>
                                      </p:cBhvr>
                                    </p:animEffect>
                                  </p:childTnLst>
                                </p:cTn>
                              </p:par>
                            </p:childTnLst>
                          </p:cTn>
                        </p:par>
                        <p:par>
                          <p:cTn id="12" fill="hold" nodeType="afterGroup">
                            <p:stCondLst>
                              <p:cond delay="3000"/>
                            </p:stCondLst>
                            <p:childTnLst>
                              <p:par>
                                <p:cTn id="13" presetID="22" presetClass="entr" presetSubtype="1" fill="hold" grpId="0" nodeType="afterEffect">
                                  <p:stCondLst>
                                    <p:cond delay="1000"/>
                                  </p:stCondLst>
                                  <p:childTnLst>
                                    <p:set>
                                      <p:cBhvr>
                                        <p:cTn id="14" dur="1" fill="hold">
                                          <p:stCondLst>
                                            <p:cond delay="0"/>
                                          </p:stCondLst>
                                        </p:cTn>
                                        <p:tgtEl>
                                          <p:spTgt spid="9219">
                                            <p:txEl>
                                              <p:pRg st="2" end="2"/>
                                            </p:txEl>
                                          </p:spTgt>
                                        </p:tgtEl>
                                        <p:attrNameLst>
                                          <p:attrName>style.visibility</p:attrName>
                                        </p:attrNameLst>
                                      </p:cBhvr>
                                      <p:to>
                                        <p:strVal val="visible"/>
                                      </p:to>
                                    </p:set>
                                    <p:animEffect transition="in" filter="wipe(up)">
                                      <p:cBhvr>
                                        <p:cTn id="15" dur="500"/>
                                        <p:tgtEl>
                                          <p:spTgt spid="9219">
                                            <p:txEl>
                                              <p:pRg st="2" end="2"/>
                                            </p:txEl>
                                          </p:spTgt>
                                        </p:tgtEl>
                                      </p:cBhvr>
                                    </p:animEffect>
                                  </p:childTnLst>
                                </p:cTn>
                              </p:par>
                            </p:childTnLst>
                          </p:cTn>
                        </p:par>
                        <p:par>
                          <p:cTn id="16" fill="hold" nodeType="afterGroup">
                            <p:stCondLst>
                              <p:cond delay="4500"/>
                            </p:stCondLst>
                            <p:childTnLst>
                              <p:par>
                                <p:cTn id="17" presetID="22" presetClass="entr" presetSubtype="1" fill="hold" grpId="0" nodeType="afterEffect">
                                  <p:stCondLst>
                                    <p:cond delay="1000"/>
                                  </p:stCondLst>
                                  <p:childTnLst>
                                    <p:set>
                                      <p:cBhvr>
                                        <p:cTn id="18" dur="1" fill="hold">
                                          <p:stCondLst>
                                            <p:cond delay="0"/>
                                          </p:stCondLst>
                                        </p:cTn>
                                        <p:tgtEl>
                                          <p:spTgt spid="9219">
                                            <p:txEl>
                                              <p:pRg st="3" end="3"/>
                                            </p:txEl>
                                          </p:spTgt>
                                        </p:tgtEl>
                                        <p:attrNameLst>
                                          <p:attrName>style.visibility</p:attrName>
                                        </p:attrNameLst>
                                      </p:cBhvr>
                                      <p:to>
                                        <p:strVal val="visible"/>
                                      </p:to>
                                    </p:set>
                                    <p:animEffect transition="in" filter="wipe(up)">
                                      <p:cBhvr>
                                        <p:cTn id="19" dur="500"/>
                                        <p:tgtEl>
                                          <p:spTgt spid="9219">
                                            <p:txEl>
                                              <p:pRg st="3" end="3"/>
                                            </p:txEl>
                                          </p:spTgt>
                                        </p:tgtEl>
                                      </p:cBhvr>
                                    </p:animEffect>
                                  </p:childTnLst>
                                </p:cTn>
                              </p:par>
                            </p:childTnLst>
                          </p:cTn>
                        </p:par>
                        <p:par>
                          <p:cTn id="20" fill="hold" nodeType="afterGroup">
                            <p:stCondLst>
                              <p:cond delay="6000"/>
                            </p:stCondLst>
                            <p:childTnLst>
                              <p:par>
                                <p:cTn id="21" presetID="22" presetClass="entr" presetSubtype="1" fill="hold" grpId="0" nodeType="afterEffect">
                                  <p:stCondLst>
                                    <p:cond delay="1000"/>
                                  </p:stCondLst>
                                  <p:childTnLst>
                                    <p:set>
                                      <p:cBhvr>
                                        <p:cTn id="22" dur="1" fill="hold">
                                          <p:stCondLst>
                                            <p:cond delay="0"/>
                                          </p:stCondLst>
                                        </p:cTn>
                                        <p:tgtEl>
                                          <p:spTgt spid="9219">
                                            <p:txEl>
                                              <p:pRg st="4" end="4"/>
                                            </p:txEl>
                                          </p:spTgt>
                                        </p:tgtEl>
                                        <p:attrNameLst>
                                          <p:attrName>style.visibility</p:attrName>
                                        </p:attrNameLst>
                                      </p:cBhvr>
                                      <p:to>
                                        <p:strVal val="visible"/>
                                      </p:to>
                                    </p:set>
                                    <p:animEffect transition="in" filter="wipe(up)">
                                      <p:cBhvr>
                                        <p:cTn id="23" dur="500"/>
                                        <p:tgtEl>
                                          <p:spTgt spid="9219">
                                            <p:txEl>
                                              <p:pRg st="4" end="4"/>
                                            </p:txEl>
                                          </p:spTgt>
                                        </p:tgtEl>
                                      </p:cBhvr>
                                    </p:animEffect>
                                  </p:childTnLst>
                                </p:cTn>
                              </p:par>
                            </p:childTnLst>
                          </p:cTn>
                        </p:par>
                        <p:par>
                          <p:cTn id="24" fill="hold" nodeType="afterGroup">
                            <p:stCondLst>
                              <p:cond delay="7500"/>
                            </p:stCondLst>
                            <p:childTnLst>
                              <p:par>
                                <p:cTn id="25" presetID="22" presetClass="entr" presetSubtype="1" fill="hold" grpId="0" nodeType="afterEffect">
                                  <p:stCondLst>
                                    <p:cond delay="1000"/>
                                  </p:stCondLst>
                                  <p:childTnLst>
                                    <p:set>
                                      <p:cBhvr>
                                        <p:cTn id="26" dur="1" fill="hold">
                                          <p:stCondLst>
                                            <p:cond delay="0"/>
                                          </p:stCondLst>
                                        </p:cTn>
                                        <p:tgtEl>
                                          <p:spTgt spid="9219">
                                            <p:txEl>
                                              <p:pRg st="5" end="5"/>
                                            </p:txEl>
                                          </p:spTgt>
                                        </p:tgtEl>
                                        <p:attrNameLst>
                                          <p:attrName>style.visibility</p:attrName>
                                        </p:attrNameLst>
                                      </p:cBhvr>
                                      <p:to>
                                        <p:strVal val="visible"/>
                                      </p:to>
                                    </p:set>
                                    <p:animEffect transition="in" filter="wipe(up)">
                                      <p:cBhvr>
                                        <p:cTn id="27" dur="500"/>
                                        <p:tgtEl>
                                          <p:spTgt spid="9219">
                                            <p:txEl>
                                              <p:pRg st="5" end="5"/>
                                            </p:txEl>
                                          </p:spTgt>
                                        </p:tgtEl>
                                      </p:cBhvr>
                                    </p:animEffect>
                                  </p:childTnLst>
                                </p:cTn>
                              </p:par>
                            </p:childTnLst>
                          </p:cTn>
                        </p:par>
                        <p:par>
                          <p:cTn id="28" fill="hold" nodeType="afterGroup">
                            <p:stCondLst>
                              <p:cond delay="9000"/>
                            </p:stCondLst>
                            <p:childTnLst>
                              <p:par>
                                <p:cTn id="29" presetID="22" presetClass="entr" presetSubtype="1" fill="hold" grpId="0" nodeType="afterEffect">
                                  <p:stCondLst>
                                    <p:cond delay="1000"/>
                                  </p:stCondLst>
                                  <p:childTnLst>
                                    <p:set>
                                      <p:cBhvr>
                                        <p:cTn id="30" dur="1" fill="hold">
                                          <p:stCondLst>
                                            <p:cond delay="0"/>
                                          </p:stCondLst>
                                        </p:cTn>
                                        <p:tgtEl>
                                          <p:spTgt spid="9219">
                                            <p:txEl>
                                              <p:pRg st="6" end="6"/>
                                            </p:txEl>
                                          </p:spTgt>
                                        </p:tgtEl>
                                        <p:attrNameLst>
                                          <p:attrName>style.visibility</p:attrName>
                                        </p:attrNameLst>
                                      </p:cBhvr>
                                      <p:to>
                                        <p:strVal val="visible"/>
                                      </p:to>
                                    </p:set>
                                    <p:animEffect transition="in" filter="wipe(up)">
                                      <p:cBhvr>
                                        <p:cTn id="31" dur="500"/>
                                        <p:tgtEl>
                                          <p:spTgt spid="9219">
                                            <p:txEl>
                                              <p:pRg st="6" end="6"/>
                                            </p:txEl>
                                          </p:spTgt>
                                        </p:tgtEl>
                                      </p:cBhvr>
                                    </p:animEffect>
                                  </p:childTnLst>
                                </p:cTn>
                              </p:par>
                            </p:childTnLst>
                          </p:cTn>
                        </p:par>
                        <p:par>
                          <p:cTn id="32" fill="hold" nodeType="afterGroup">
                            <p:stCondLst>
                              <p:cond delay="10500"/>
                            </p:stCondLst>
                            <p:childTnLst>
                              <p:par>
                                <p:cTn id="33" presetID="22" presetClass="entr" presetSubtype="1" fill="hold" grpId="0" nodeType="afterEffect">
                                  <p:stCondLst>
                                    <p:cond delay="1000"/>
                                  </p:stCondLst>
                                  <p:childTnLst>
                                    <p:set>
                                      <p:cBhvr>
                                        <p:cTn id="34" dur="1" fill="hold">
                                          <p:stCondLst>
                                            <p:cond delay="0"/>
                                          </p:stCondLst>
                                        </p:cTn>
                                        <p:tgtEl>
                                          <p:spTgt spid="9219">
                                            <p:txEl>
                                              <p:pRg st="7" end="7"/>
                                            </p:txEl>
                                          </p:spTgt>
                                        </p:tgtEl>
                                        <p:attrNameLst>
                                          <p:attrName>style.visibility</p:attrName>
                                        </p:attrNameLst>
                                      </p:cBhvr>
                                      <p:to>
                                        <p:strVal val="visible"/>
                                      </p:to>
                                    </p:set>
                                    <p:animEffect transition="in" filter="wipe(up)">
                                      <p:cBhvr>
                                        <p:cTn id="35" dur="500"/>
                                        <p:tgtEl>
                                          <p:spTgt spid="92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advAuto="1000"/>
    </p:bldLst>
  </p:timing>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0"/>
            <a:ext cx="7772400" cy="914400"/>
          </a:xfrm>
        </p:spPr>
        <p:txBody>
          <a:bodyPr/>
          <a:lstStyle/>
          <a:p>
            <a:r>
              <a:rPr lang="en-GB" sz="3200" b="1" dirty="0"/>
              <a:t>Finding Information</a:t>
            </a:r>
          </a:p>
        </p:txBody>
      </p:sp>
      <p:sp>
        <p:nvSpPr>
          <p:cNvPr id="9219" name="Text Box 3"/>
          <p:cNvSpPr txBox="1">
            <a:spLocks noChangeArrowheads="1"/>
          </p:cNvSpPr>
          <p:nvPr/>
        </p:nvSpPr>
        <p:spPr bwMode="auto">
          <a:xfrm>
            <a:off x="762000" y="776288"/>
            <a:ext cx="7620000" cy="2523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r>
              <a:rPr lang="en-GB" sz="2800" b="1" dirty="0" smtClean="0">
                <a:solidFill>
                  <a:srgbClr val="CC00FF"/>
                </a:solidFill>
              </a:rPr>
              <a:t>URLs</a:t>
            </a:r>
            <a:endParaRPr lang="en-GB" sz="1600" b="1" dirty="0" smtClean="0">
              <a:solidFill>
                <a:srgbClr val="CC00FF"/>
              </a:solidFill>
            </a:endParaRPr>
          </a:p>
          <a:p>
            <a:pPr eaLnBrk="0" fontAlgn="base" hangingPunct="0">
              <a:spcBef>
                <a:spcPct val="50000"/>
              </a:spcBef>
              <a:spcAft>
                <a:spcPct val="0"/>
              </a:spcAft>
            </a:pPr>
            <a:r>
              <a:rPr lang="en-GB" sz="2000" b="1" dirty="0" smtClean="0">
                <a:solidFill>
                  <a:srgbClr val="000000"/>
                </a:solidFill>
              </a:rPr>
              <a:t>Uniform Resource Locators (URLs)</a:t>
            </a:r>
            <a:r>
              <a:rPr lang="en-GB" sz="2000" dirty="0" smtClean="0">
                <a:solidFill>
                  <a:srgbClr val="000000"/>
                </a:solidFill>
              </a:rPr>
              <a:t>.  The URLs of every webpage are unique and each one can be broken own to give more information, for example:</a:t>
            </a:r>
          </a:p>
          <a:p>
            <a:pPr algn="ctr" eaLnBrk="0" fontAlgn="base" hangingPunct="0">
              <a:spcBef>
                <a:spcPct val="50000"/>
              </a:spcBef>
              <a:spcAft>
                <a:spcPct val="0"/>
              </a:spcAft>
            </a:pPr>
            <a:r>
              <a:rPr lang="en-GB" sz="2000" b="1" dirty="0" smtClean="0">
                <a:solidFill>
                  <a:srgbClr val="D60093"/>
                </a:solidFill>
              </a:rPr>
              <a:t>HTTP://www.computing.com/int2/car.html</a:t>
            </a:r>
            <a:endParaRPr lang="en-GB" sz="2000" b="1" dirty="0">
              <a:solidFill>
                <a:srgbClr val="D60093"/>
              </a:solidFill>
            </a:endParaRPr>
          </a:p>
          <a:p>
            <a:pPr algn="ctr" eaLnBrk="0" fontAlgn="base" hangingPunct="0">
              <a:spcBef>
                <a:spcPct val="50000"/>
              </a:spcBef>
              <a:spcAft>
                <a:spcPct val="0"/>
              </a:spcAft>
            </a:pPr>
            <a:endParaRPr lang="en-GB" sz="2000" b="1" dirty="0" smtClean="0">
              <a:solidFill>
                <a:srgbClr val="D60093"/>
              </a:solidFill>
            </a:endParaRPr>
          </a:p>
        </p:txBody>
      </p:sp>
      <p:sp>
        <p:nvSpPr>
          <p:cNvPr id="2" name="TextBox 1"/>
          <p:cNvSpPr txBox="1"/>
          <p:nvPr/>
        </p:nvSpPr>
        <p:spPr>
          <a:xfrm>
            <a:off x="232265" y="3001322"/>
            <a:ext cx="2201317" cy="1477328"/>
          </a:xfrm>
          <a:prstGeom prst="rect">
            <a:avLst/>
          </a:prstGeom>
          <a:noFill/>
          <a:ln w="19050">
            <a:solidFill>
              <a:srgbClr val="D60093"/>
            </a:solidFill>
          </a:ln>
        </p:spPr>
        <p:txBody>
          <a:bodyPr wrap="square" rtlCol="0">
            <a:spAutoFit/>
          </a:bodyPr>
          <a:lstStyle/>
          <a:p>
            <a:r>
              <a:rPr lang="en-GB" dirty="0" smtClean="0">
                <a:solidFill>
                  <a:srgbClr val="000000"/>
                </a:solidFill>
              </a:rPr>
              <a:t>This tell us that the page will be retrieved using hypertext transfer protocol</a:t>
            </a:r>
            <a:endParaRPr lang="en-GB" dirty="0">
              <a:solidFill>
                <a:srgbClr val="000000"/>
              </a:solidFill>
            </a:endParaRPr>
          </a:p>
        </p:txBody>
      </p:sp>
      <p:sp>
        <p:nvSpPr>
          <p:cNvPr id="3" name="TextBox 2"/>
          <p:cNvSpPr txBox="1"/>
          <p:nvPr/>
        </p:nvSpPr>
        <p:spPr>
          <a:xfrm>
            <a:off x="2462242" y="3001322"/>
            <a:ext cx="2109758" cy="1200329"/>
          </a:xfrm>
          <a:prstGeom prst="rect">
            <a:avLst/>
          </a:prstGeom>
          <a:noFill/>
          <a:ln w="19050">
            <a:solidFill>
              <a:srgbClr val="D60093"/>
            </a:solidFill>
          </a:ln>
        </p:spPr>
        <p:txBody>
          <a:bodyPr wrap="square" rtlCol="0">
            <a:spAutoFit/>
          </a:bodyPr>
          <a:lstStyle/>
          <a:p>
            <a:r>
              <a:rPr lang="en-GB" dirty="0" smtClean="0">
                <a:solidFill>
                  <a:srgbClr val="000000"/>
                </a:solidFill>
              </a:rPr>
              <a:t>This tells us the name of the web server which is storing this page</a:t>
            </a:r>
            <a:endParaRPr lang="en-GB" dirty="0">
              <a:solidFill>
                <a:srgbClr val="000000"/>
              </a:solidFill>
            </a:endParaRPr>
          </a:p>
        </p:txBody>
      </p:sp>
      <p:sp>
        <p:nvSpPr>
          <p:cNvPr id="9" name="TextBox 8"/>
          <p:cNvSpPr txBox="1"/>
          <p:nvPr/>
        </p:nvSpPr>
        <p:spPr>
          <a:xfrm>
            <a:off x="4644008" y="3005692"/>
            <a:ext cx="2109758" cy="1754326"/>
          </a:xfrm>
          <a:prstGeom prst="rect">
            <a:avLst/>
          </a:prstGeom>
          <a:noFill/>
          <a:ln w="19050">
            <a:solidFill>
              <a:srgbClr val="D60093"/>
            </a:solidFill>
          </a:ln>
        </p:spPr>
        <p:txBody>
          <a:bodyPr wrap="square" rtlCol="0">
            <a:spAutoFit/>
          </a:bodyPr>
          <a:lstStyle/>
          <a:p>
            <a:r>
              <a:rPr lang="en-GB" dirty="0" smtClean="0">
                <a:solidFill>
                  <a:srgbClr val="000000"/>
                </a:solidFill>
              </a:rPr>
              <a:t>This tells us the name of the directory where the page can be found on the web server</a:t>
            </a:r>
            <a:endParaRPr lang="en-GB" dirty="0">
              <a:solidFill>
                <a:srgbClr val="000000"/>
              </a:solidFill>
            </a:endParaRPr>
          </a:p>
        </p:txBody>
      </p:sp>
      <p:sp>
        <p:nvSpPr>
          <p:cNvPr id="10" name="TextBox 9"/>
          <p:cNvSpPr txBox="1"/>
          <p:nvPr/>
        </p:nvSpPr>
        <p:spPr>
          <a:xfrm>
            <a:off x="6876256" y="3005692"/>
            <a:ext cx="2109758" cy="2308324"/>
          </a:xfrm>
          <a:prstGeom prst="rect">
            <a:avLst/>
          </a:prstGeom>
          <a:noFill/>
          <a:ln w="19050">
            <a:solidFill>
              <a:srgbClr val="D60093"/>
            </a:solidFill>
          </a:ln>
        </p:spPr>
        <p:txBody>
          <a:bodyPr wrap="square" rtlCol="0">
            <a:spAutoFit/>
          </a:bodyPr>
          <a:lstStyle/>
          <a:p>
            <a:r>
              <a:rPr lang="en-GB" dirty="0" smtClean="0">
                <a:solidFill>
                  <a:srgbClr val="000000"/>
                </a:solidFill>
              </a:rPr>
              <a:t>This tells us the name of the web page.  They usually end in .html or .</a:t>
            </a:r>
            <a:r>
              <a:rPr lang="en-GB" dirty="0" err="1" smtClean="0">
                <a:solidFill>
                  <a:srgbClr val="000000"/>
                </a:solidFill>
              </a:rPr>
              <a:t>htm</a:t>
            </a:r>
            <a:r>
              <a:rPr lang="en-GB" dirty="0" smtClean="0">
                <a:solidFill>
                  <a:srgbClr val="000000"/>
                </a:solidFill>
              </a:rPr>
              <a:t> – but other page types can be used.</a:t>
            </a:r>
            <a:endParaRPr lang="en-GB" dirty="0">
              <a:solidFill>
                <a:srgbClr val="000000"/>
              </a:solidFill>
            </a:endParaRPr>
          </a:p>
        </p:txBody>
      </p:sp>
      <p:cxnSp>
        <p:nvCxnSpPr>
          <p:cNvPr id="5" name="Straight Arrow Connector 4"/>
          <p:cNvCxnSpPr/>
          <p:nvPr/>
        </p:nvCxnSpPr>
        <p:spPr>
          <a:xfrm flipV="1">
            <a:off x="1547664" y="2708920"/>
            <a:ext cx="504056" cy="216024"/>
          </a:xfrm>
          <a:prstGeom prst="straightConnector1">
            <a:avLst/>
          </a:prstGeom>
          <a:ln w="25400">
            <a:solidFill>
              <a:srgbClr val="D60093"/>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3419872" y="2708920"/>
            <a:ext cx="0" cy="216024"/>
          </a:xfrm>
          <a:prstGeom prst="straightConnector1">
            <a:avLst/>
          </a:prstGeom>
          <a:ln w="25400">
            <a:solidFill>
              <a:srgbClr val="D60093"/>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5698887" y="2708920"/>
            <a:ext cx="385281" cy="292402"/>
          </a:xfrm>
          <a:prstGeom prst="straightConnector1">
            <a:avLst/>
          </a:prstGeom>
          <a:ln w="25400">
            <a:solidFill>
              <a:srgbClr val="D60093"/>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6876256" y="2708920"/>
            <a:ext cx="504056" cy="216024"/>
          </a:xfrm>
          <a:prstGeom prst="straightConnector1">
            <a:avLst/>
          </a:prstGeom>
          <a:ln w="25400">
            <a:solidFill>
              <a:srgbClr val="D60093"/>
            </a:solidFill>
            <a:tailEnd type="arrow"/>
          </a:ln>
        </p:spPr>
        <p:style>
          <a:lnRef idx="1">
            <a:schemeClr val="accent1"/>
          </a:lnRef>
          <a:fillRef idx="0">
            <a:schemeClr val="accent1"/>
          </a:fillRef>
          <a:effectRef idx="0">
            <a:schemeClr val="accent1"/>
          </a:effectRef>
          <a:fontRef idx="minor">
            <a:schemeClr val="tx1"/>
          </a:fontRef>
        </p:style>
      </p:cxnSp>
      <p:sp>
        <p:nvSpPr>
          <p:cNvPr id="14" name="Action Button: Home 13">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omic Sans MS"/>
              <a:ea typeface="+mn-ea"/>
              <a:cs typeface="+mn-cs"/>
            </a:endParaRPr>
          </a:p>
        </p:txBody>
      </p:sp>
      <p:sp>
        <p:nvSpPr>
          <p:cNvPr id="16" name="Action Button: Forward or Next 15">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148036698"/>
      </p:ext>
    </p:extLst>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afterEffect">
                                  <p:stCondLst>
                                    <p:cond delay="100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wipe(up)">
                                      <p:cBhvr>
                                        <p:cTn id="7" dur="500"/>
                                        <p:tgtEl>
                                          <p:spTgt spid="9219">
                                            <p:txEl>
                                              <p:pRg st="0" end="0"/>
                                            </p:txEl>
                                          </p:spTgt>
                                        </p:tgtEl>
                                      </p:cBhvr>
                                    </p:animEffect>
                                  </p:childTnLst>
                                </p:cTn>
                              </p:par>
                            </p:childTnLst>
                          </p:cTn>
                        </p:par>
                        <p:par>
                          <p:cTn id="8" fill="hold" nodeType="afterGroup">
                            <p:stCondLst>
                              <p:cond delay="1500"/>
                            </p:stCondLst>
                            <p:childTnLst>
                              <p:par>
                                <p:cTn id="9" presetID="22" presetClass="entr" presetSubtype="1" fill="hold" grpId="0" nodeType="afterEffect">
                                  <p:stCondLst>
                                    <p:cond delay="1000"/>
                                  </p:stCondLst>
                                  <p:childTnLst>
                                    <p:set>
                                      <p:cBhvr>
                                        <p:cTn id="10" dur="1" fill="hold">
                                          <p:stCondLst>
                                            <p:cond delay="0"/>
                                          </p:stCondLst>
                                        </p:cTn>
                                        <p:tgtEl>
                                          <p:spTgt spid="9219">
                                            <p:txEl>
                                              <p:pRg st="1" end="1"/>
                                            </p:txEl>
                                          </p:spTgt>
                                        </p:tgtEl>
                                        <p:attrNameLst>
                                          <p:attrName>style.visibility</p:attrName>
                                        </p:attrNameLst>
                                      </p:cBhvr>
                                      <p:to>
                                        <p:strVal val="visible"/>
                                      </p:to>
                                    </p:set>
                                    <p:animEffect transition="in" filter="wipe(up)">
                                      <p:cBhvr>
                                        <p:cTn id="11" dur="500"/>
                                        <p:tgtEl>
                                          <p:spTgt spid="9219">
                                            <p:txEl>
                                              <p:pRg st="1" end="1"/>
                                            </p:txEl>
                                          </p:spTgt>
                                        </p:tgtEl>
                                      </p:cBhvr>
                                    </p:animEffect>
                                  </p:childTnLst>
                                </p:cTn>
                              </p:par>
                            </p:childTnLst>
                          </p:cTn>
                        </p:par>
                        <p:par>
                          <p:cTn id="12" fill="hold">
                            <p:stCondLst>
                              <p:cond delay="3000"/>
                            </p:stCondLst>
                            <p:childTnLst>
                              <p:par>
                                <p:cTn id="13" presetID="22" presetClass="entr" presetSubtype="1" fill="hold" grpId="0" nodeType="afterEffect">
                                  <p:stCondLst>
                                    <p:cond delay="2000"/>
                                  </p:stCondLst>
                                  <p:childTnLst>
                                    <p:set>
                                      <p:cBhvr>
                                        <p:cTn id="14" dur="1" fill="hold">
                                          <p:stCondLst>
                                            <p:cond delay="0"/>
                                          </p:stCondLst>
                                        </p:cTn>
                                        <p:tgtEl>
                                          <p:spTgt spid="9219">
                                            <p:txEl>
                                              <p:pRg st="2" end="2"/>
                                            </p:txEl>
                                          </p:spTgt>
                                        </p:tgtEl>
                                        <p:attrNameLst>
                                          <p:attrName>style.visibility</p:attrName>
                                        </p:attrNameLst>
                                      </p:cBhvr>
                                      <p:to>
                                        <p:strVal val="visible"/>
                                      </p:to>
                                    </p:set>
                                    <p:animEffect transition="in" filter="wipe(up)">
                                      <p:cBhvr>
                                        <p:cTn id="15" dur="500"/>
                                        <p:tgtEl>
                                          <p:spTgt spid="92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advAuto="1000"/>
    </p:bldLst>
  </p:timing>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0"/>
            <a:ext cx="7772400" cy="914400"/>
          </a:xfrm>
        </p:spPr>
        <p:txBody>
          <a:bodyPr/>
          <a:lstStyle/>
          <a:p>
            <a:r>
              <a:rPr lang="en-GB" sz="3200" b="1" dirty="0"/>
              <a:t>Finding Information</a:t>
            </a:r>
          </a:p>
        </p:txBody>
      </p:sp>
      <p:sp>
        <p:nvSpPr>
          <p:cNvPr id="4" name="TextBox 3"/>
          <p:cNvSpPr txBox="1"/>
          <p:nvPr/>
        </p:nvSpPr>
        <p:spPr>
          <a:xfrm>
            <a:off x="498475" y="948690"/>
            <a:ext cx="8280400" cy="4801314"/>
          </a:xfrm>
          <a:prstGeom prst="rect">
            <a:avLst/>
          </a:prstGeom>
          <a:noFill/>
        </p:spPr>
        <p:txBody>
          <a:bodyPr wrap="square" rtlCol="0">
            <a:spAutoFit/>
          </a:bodyPr>
          <a:lstStyle/>
          <a:p>
            <a:r>
              <a:rPr lang="en-GB" dirty="0">
                <a:solidFill>
                  <a:srgbClr val="000000"/>
                </a:solidFill>
              </a:rPr>
              <a:t>There is so much information available on the </a:t>
            </a:r>
            <a:r>
              <a:rPr lang="en-GB" b="1" dirty="0">
                <a:solidFill>
                  <a:srgbClr val="D60093"/>
                </a:solidFill>
              </a:rPr>
              <a:t>Internet</a:t>
            </a:r>
            <a:r>
              <a:rPr lang="en-GB" dirty="0">
                <a:solidFill>
                  <a:srgbClr val="000000"/>
                </a:solidFill>
              </a:rPr>
              <a:t> these days that it would be impossible to find exactly what you are after without some kind of help</a:t>
            </a:r>
            <a:r>
              <a:rPr lang="en-GB" dirty="0" smtClean="0">
                <a:solidFill>
                  <a:srgbClr val="000000"/>
                </a:solidFill>
              </a:rPr>
              <a:t>.  You </a:t>
            </a:r>
            <a:r>
              <a:rPr lang="en-GB" dirty="0">
                <a:solidFill>
                  <a:srgbClr val="000000"/>
                </a:solidFill>
              </a:rPr>
              <a:t>will all be familiar with using a </a:t>
            </a:r>
            <a:r>
              <a:rPr lang="en-GB" b="1" dirty="0">
                <a:solidFill>
                  <a:srgbClr val="D60093"/>
                </a:solidFill>
              </a:rPr>
              <a:t>Search Engine </a:t>
            </a:r>
            <a:r>
              <a:rPr lang="en-GB" dirty="0">
                <a:solidFill>
                  <a:srgbClr val="000000"/>
                </a:solidFill>
              </a:rPr>
              <a:t>such as Google when you want to find out information about a specific topic.</a:t>
            </a:r>
          </a:p>
          <a:p>
            <a:r>
              <a:rPr lang="en-GB" dirty="0">
                <a:solidFill>
                  <a:srgbClr val="000000"/>
                </a:solidFill>
              </a:rPr>
              <a:t> </a:t>
            </a:r>
          </a:p>
          <a:p>
            <a:r>
              <a:rPr lang="en-GB" dirty="0">
                <a:solidFill>
                  <a:srgbClr val="000000"/>
                </a:solidFill>
              </a:rPr>
              <a:t>A </a:t>
            </a:r>
            <a:r>
              <a:rPr lang="en-GB" b="1" dirty="0">
                <a:solidFill>
                  <a:srgbClr val="D60093"/>
                </a:solidFill>
              </a:rPr>
              <a:t>Search Engine </a:t>
            </a:r>
            <a:r>
              <a:rPr lang="en-GB" dirty="0">
                <a:solidFill>
                  <a:srgbClr val="000000"/>
                </a:solidFill>
              </a:rPr>
              <a:t>is essentially a database which catalogues all </a:t>
            </a:r>
            <a:r>
              <a:rPr lang="en-GB" b="1" dirty="0">
                <a:solidFill>
                  <a:srgbClr val="D60093"/>
                </a:solidFill>
              </a:rPr>
              <a:t>web pages on the Internet according </a:t>
            </a:r>
            <a:r>
              <a:rPr lang="en-GB" dirty="0">
                <a:solidFill>
                  <a:srgbClr val="000000"/>
                </a:solidFill>
              </a:rPr>
              <a:t>to </a:t>
            </a:r>
            <a:r>
              <a:rPr lang="en-GB" b="1" dirty="0">
                <a:solidFill>
                  <a:srgbClr val="D60093"/>
                </a:solidFill>
              </a:rPr>
              <a:t>key words</a:t>
            </a:r>
            <a:r>
              <a:rPr lang="en-GB" b="1" dirty="0" smtClean="0">
                <a:solidFill>
                  <a:srgbClr val="D60093"/>
                </a:solidFill>
              </a:rPr>
              <a:t>.  </a:t>
            </a:r>
            <a:r>
              <a:rPr lang="en-GB" dirty="0">
                <a:solidFill>
                  <a:srgbClr val="000000"/>
                </a:solidFill>
              </a:rPr>
              <a:t> </a:t>
            </a:r>
            <a:r>
              <a:rPr lang="en-GB" dirty="0" smtClean="0">
                <a:solidFill>
                  <a:srgbClr val="000000"/>
                </a:solidFill>
              </a:rPr>
              <a:t>When </a:t>
            </a:r>
            <a:r>
              <a:rPr lang="en-GB" dirty="0">
                <a:solidFill>
                  <a:srgbClr val="000000"/>
                </a:solidFill>
              </a:rPr>
              <a:t>you want to look for a topic you enter </a:t>
            </a:r>
            <a:r>
              <a:rPr lang="en-GB" b="1" dirty="0">
                <a:solidFill>
                  <a:srgbClr val="D60093"/>
                </a:solidFill>
              </a:rPr>
              <a:t>keywords</a:t>
            </a:r>
            <a:r>
              <a:rPr lang="en-GB" dirty="0">
                <a:solidFill>
                  <a:srgbClr val="000000"/>
                </a:solidFill>
              </a:rPr>
              <a:t> into the search box provided. </a:t>
            </a:r>
          </a:p>
          <a:p>
            <a:r>
              <a:rPr lang="en-GB" dirty="0">
                <a:solidFill>
                  <a:srgbClr val="000000"/>
                </a:solidFill>
              </a:rPr>
              <a:t> </a:t>
            </a:r>
          </a:p>
          <a:p>
            <a:r>
              <a:rPr lang="en-GB" dirty="0">
                <a:solidFill>
                  <a:srgbClr val="000000"/>
                </a:solidFill>
              </a:rPr>
              <a:t>The </a:t>
            </a:r>
            <a:r>
              <a:rPr lang="en-GB" b="1" dirty="0">
                <a:solidFill>
                  <a:srgbClr val="D60093"/>
                </a:solidFill>
              </a:rPr>
              <a:t>search engine </a:t>
            </a:r>
            <a:r>
              <a:rPr lang="en-GB" dirty="0">
                <a:solidFill>
                  <a:srgbClr val="000000"/>
                </a:solidFill>
              </a:rPr>
              <a:t>examines the billions of records it stores and returns you a list of results in a web page format.</a:t>
            </a:r>
          </a:p>
          <a:p>
            <a:r>
              <a:rPr lang="en-GB" dirty="0">
                <a:solidFill>
                  <a:srgbClr val="000000"/>
                </a:solidFill>
              </a:rPr>
              <a:t> </a:t>
            </a:r>
          </a:p>
          <a:p>
            <a:r>
              <a:rPr lang="en-GB" dirty="0">
                <a:solidFill>
                  <a:srgbClr val="000000"/>
                </a:solidFill>
              </a:rPr>
              <a:t>It tries to sort the results for you by putting the ones it thinks are the most relevant at the top. </a:t>
            </a:r>
          </a:p>
          <a:p>
            <a:r>
              <a:rPr lang="en-GB" dirty="0">
                <a:solidFill>
                  <a:srgbClr val="000000"/>
                </a:solidFill>
              </a:rPr>
              <a:t> </a:t>
            </a:r>
          </a:p>
          <a:p>
            <a:r>
              <a:rPr lang="en-GB" dirty="0">
                <a:solidFill>
                  <a:srgbClr val="000000"/>
                </a:solidFill>
              </a:rPr>
              <a:t>It also provides you with a brief description of the data that it found and a </a:t>
            </a:r>
            <a:r>
              <a:rPr lang="en-GB" b="1" dirty="0">
                <a:solidFill>
                  <a:srgbClr val="D60093"/>
                </a:solidFill>
              </a:rPr>
              <a:t>direct link to the web page. </a:t>
            </a: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omic Sans MS"/>
              <a:ea typeface="+mn-ea"/>
              <a:cs typeface="+mn-cs"/>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497726367"/>
      </p:ext>
    </p:extLst>
  </p:cSld>
  <p:clrMapOvr>
    <a:masterClrMapping/>
  </p:clrMapOvr>
  <p:transition advClick="0"/>
  <p:timing>
    <p:tnLst>
      <p:par>
        <p:cTn id="1" dur="indefinite" restart="never" nodeType="tmRoot"/>
      </p:par>
    </p:tnLst>
  </p:timing>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0"/>
            <a:ext cx="7772400" cy="914400"/>
          </a:xfrm>
        </p:spPr>
        <p:txBody>
          <a:bodyPr/>
          <a:lstStyle/>
          <a:p>
            <a:r>
              <a:rPr lang="en-GB" sz="3200" b="1" dirty="0" smtClean="0"/>
              <a:t>Electronic Mail (e-mail)</a:t>
            </a:r>
            <a:endParaRPr lang="en-GB" sz="3200" b="1" dirty="0"/>
          </a:p>
        </p:txBody>
      </p:sp>
      <p:sp>
        <p:nvSpPr>
          <p:cNvPr id="4" name="TextBox 3"/>
          <p:cNvSpPr txBox="1"/>
          <p:nvPr/>
        </p:nvSpPr>
        <p:spPr>
          <a:xfrm>
            <a:off x="431800" y="794803"/>
            <a:ext cx="8280400" cy="5663089"/>
          </a:xfrm>
          <a:prstGeom prst="rect">
            <a:avLst/>
          </a:prstGeom>
          <a:noFill/>
        </p:spPr>
        <p:txBody>
          <a:bodyPr wrap="square" rtlCol="0">
            <a:spAutoFit/>
          </a:bodyPr>
          <a:lstStyle/>
          <a:p>
            <a:r>
              <a:rPr lang="en-GB" sz="2000" b="1" dirty="0">
                <a:solidFill>
                  <a:srgbClr val="D60093"/>
                </a:solidFill>
              </a:rPr>
              <a:t>E-mail is short for electronic mail.</a:t>
            </a:r>
            <a:r>
              <a:rPr lang="en-GB" sz="2000" dirty="0">
                <a:solidFill>
                  <a:srgbClr val="D60093"/>
                </a:solidFill>
              </a:rPr>
              <a:t> </a:t>
            </a:r>
            <a:r>
              <a:rPr lang="en-GB" sz="2000" dirty="0">
                <a:solidFill>
                  <a:srgbClr val="000000"/>
                </a:solidFill>
              </a:rPr>
              <a:t> What this means is that we can send and receive messages to other people through our computer</a:t>
            </a:r>
            <a:r>
              <a:rPr lang="en-GB" sz="2000" dirty="0" smtClean="0">
                <a:solidFill>
                  <a:srgbClr val="000000"/>
                </a:solidFill>
              </a:rPr>
              <a:t>.</a:t>
            </a:r>
          </a:p>
          <a:p>
            <a:endParaRPr lang="en-GB" dirty="0" smtClean="0">
              <a:solidFill>
                <a:srgbClr val="000000"/>
              </a:solidFill>
            </a:endParaRPr>
          </a:p>
          <a:p>
            <a:r>
              <a:rPr lang="en-GB" sz="2000" dirty="0">
                <a:solidFill>
                  <a:srgbClr val="000000"/>
                </a:solidFill>
              </a:rPr>
              <a:t>To be able to use </a:t>
            </a:r>
            <a:r>
              <a:rPr lang="en-GB" sz="2000" b="1" dirty="0">
                <a:solidFill>
                  <a:srgbClr val="D60093"/>
                </a:solidFill>
              </a:rPr>
              <a:t>e-mail</a:t>
            </a:r>
            <a:r>
              <a:rPr lang="en-GB" sz="2000" dirty="0">
                <a:solidFill>
                  <a:srgbClr val="000000"/>
                </a:solidFill>
              </a:rPr>
              <a:t> you must have a computer with </a:t>
            </a:r>
            <a:r>
              <a:rPr lang="en-GB" sz="2000" dirty="0">
                <a:solidFill>
                  <a:srgbClr val="D60093"/>
                </a:solidFill>
              </a:rPr>
              <a:t>a </a:t>
            </a:r>
            <a:r>
              <a:rPr lang="en-GB" sz="2000" b="1" dirty="0">
                <a:solidFill>
                  <a:srgbClr val="D60093"/>
                </a:solidFill>
              </a:rPr>
              <a:t>modem and a connection to a telephone line</a:t>
            </a:r>
            <a:r>
              <a:rPr lang="en-GB" sz="2000" dirty="0">
                <a:solidFill>
                  <a:srgbClr val="D60093"/>
                </a:solidFill>
              </a:rPr>
              <a:t>.  </a:t>
            </a:r>
            <a:r>
              <a:rPr lang="en-GB" sz="2000" dirty="0">
                <a:solidFill>
                  <a:srgbClr val="000000"/>
                </a:solidFill>
              </a:rPr>
              <a:t>The </a:t>
            </a:r>
            <a:r>
              <a:rPr lang="en-GB" sz="2000" b="1" dirty="0">
                <a:solidFill>
                  <a:srgbClr val="D60093"/>
                </a:solidFill>
              </a:rPr>
              <a:t>modem</a:t>
            </a:r>
            <a:r>
              <a:rPr lang="en-GB" sz="2000" b="1" dirty="0">
                <a:solidFill>
                  <a:srgbClr val="000000"/>
                </a:solidFill>
              </a:rPr>
              <a:t> </a:t>
            </a:r>
            <a:r>
              <a:rPr lang="en-GB" sz="2000" dirty="0">
                <a:solidFill>
                  <a:srgbClr val="000000"/>
                </a:solidFill>
              </a:rPr>
              <a:t>is used to convert the e-mail messages back and forwards between the code the computer can understand into the code that can be transmitted (sent), over the telephone lines to and from other </a:t>
            </a:r>
            <a:r>
              <a:rPr lang="en-GB" sz="2000" b="1" dirty="0">
                <a:solidFill>
                  <a:srgbClr val="D60093"/>
                </a:solidFill>
              </a:rPr>
              <a:t>e-mail users</a:t>
            </a:r>
            <a:r>
              <a:rPr lang="en-GB" sz="2000" dirty="0">
                <a:solidFill>
                  <a:srgbClr val="D60093"/>
                </a:solidFill>
              </a:rPr>
              <a:t>.</a:t>
            </a:r>
          </a:p>
          <a:p>
            <a:endParaRPr lang="en-GB" dirty="0" smtClean="0">
              <a:solidFill>
                <a:srgbClr val="000000"/>
              </a:solidFill>
            </a:endParaRPr>
          </a:p>
          <a:p>
            <a:endParaRPr lang="en-GB" dirty="0" smtClean="0">
              <a:solidFill>
                <a:srgbClr val="000000"/>
              </a:solidFill>
            </a:endParaRPr>
          </a:p>
          <a:p>
            <a:endParaRPr lang="en-GB" dirty="0">
              <a:solidFill>
                <a:srgbClr val="000000"/>
              </a:solidFill>
            </a:endParaRPr>
          </a:p>
          <a:p>
            <a:r>
              <a:rPr lang="en-GB" sz="2000" dirty="0">
                <a:solidFill>
                  <a:srgbClr val="000000"/>
                </a:solidFill>
              </a:rPr>
              <a:t>We also need to have a </a:t>
            </a:r>
            <a:r>
              <a:rPr lang="en-GB" sz="2000" b="1" dirty="0">
                <a:solidFill>
                  <a:srgbClr val="D60093"/>
                </a:solidFill>
              </a:rPr>
              <a:t>mailbox </a:t>
            </a:r>
            <a:r>
              <a:rPr lang="en-GB" sz="2000" dirty="0">
                <a:solidFill>
                  <a:srgbClr val="000000"/>
                </a:solidFill>
              </a:rPr>
              <a:t>and an </a:t>
            </a:r>
            <a:r>
              <a:rPr lang="en-GB" sz="2000" b="1" dirty="0">
                <a:solidFill>
                  <a:srgbClr val="D60093"/>
                </a:solidFill>
              </a:rPr>
              <a:t>e-mail address</a:t>
            </a:r>
            <a:r>
              <a:rPr lang="en-GB" sz="2000" dirty="0">
                <a:solidFill>
                  <a:srgbClr val="D60093"/>
                </a:solidFill>
              </a:rPr>
              <a:t>.  </a:t>
            </a:r>
            <a:r>
              <a:rPr lang="en-GB" sz="2000" dirty="0">
                <a:solidFill>
                  <a:srgbClr val="000000"/>
                </a:solidFill>
              </a:rPr>
              <a:t>The mailbox is provided by an </a:t>
            </a:r>
            <a:r>
              <a:rPr lang="en-GB" sz="2000" b="1" dirty="0">
                <a:solidFill>
                  <a:srgbClr val="D60093"/>
                </a:solidFill>
              </a:rPr>
              <a:t>Internet Service Provider (ISP).</a:t>
            </a:r>
            <a:endParaRPr lang="en-GB" sz="2000" dirty="0">
              <a:solidFill>
                <a:srgbClr val="D60093"/>
              </a:solidFill>
            </a:endParaRPr>
          </a:p>
          <a:p>
            <a:r>
              <a:rPr lang="en-GB" b="1" dirty="0">
                <a:solidFill>
                  <a:srgbClr val="D60093"/>
                </a:solidFill>
              </a:rPr>
              <a:t> </a:t>
            </a:r>
            <a:endParaRPr lang="en-GB" dirty="0">
              <a:solidFill>
                <a:srgbClr val="D60093"/>
              </a:solidFill>
            </a:endParaRPr>
          </a:p>
          <a:p>
            <a:endParaRPr lang="en-GB" dirty="0">
              <a:solidFill>
                <a:srgbClr val="000000"/>
              </a:solidFill>
            </a:endParaRPr>
          </a:p>
          <a:p>
            <a:endParaRPr lang="en-GB" dirty="0" smtClean="0">
              <a:solidFill>
                <a:srgbClr val="000000"/>
              </a:solidFill>
            </a:endParaRPr>
          </a:p>
          <a:p>
            <a:endParaRPr lang="en-GB" dirty="0">
              <a:solidFill>
                <a:srgbClr val="000000"/>
              </a:solidFill>
            </a:endParaRPr>
          </a:p>
          <a:p>
            <a:endParaRPr lang="en-GB" dirty="0">
              <a:solidFill>
                <a:srgbClr val="000000"/>
              </a:solidFill>
            </a:endParaRPr>
          </a:p>
        </p:txBody>
      </p:sp>
      <p:pic>
        <p:nvPicPr>
          <p:cNvPr id="13" name="Picture 12" descr="C:\Documents and Settings\mfeldman139\Local Settings\Temporary Internet Files\Content.IE5\HSG391Q3\MCj03985310000[1].wmf"/>
          <p:cNvPicPr/>
          <p:nvPr/>
        </p:nvPicPr>
        <p:blipFill>
          <a:blip r:embed="rId2" cstate="print"/>
          <a:srcRect/>
          <a:stretch>
            <a:fillRect/>
          </a:stretch>
        </p:blipFill>
        <p:spPr bwMode="auto">
          <a:xfrm>
            <a:off x="7238653" y="3501008"/>
            <a:ext cx="1533148" cy="792088"/>
          </a:xfrm>
          <a:prstGeom prst="rect">
            <a:avLst/>
          </a:prstGeom>
          <a:noFill/>
          <a:ln w="9525">
            <a:noFill/>
            <a:miter lim="800000"/>
            <a:headEnd/>
            <a:tailEnd/>
          </a:ln>
        </p:spPr>
      </p:pic>
      <p:pic>
        <p:nvPicPr>
          <p:cNvPr id="14" name="Picture 13"/>
          <p:cNvPicPr/>
          <p:nvPr/>
        </p:nvPicPr>
        <p:blipFill>
          <a:blip r:embed="rId3" cstate="print"/>
          <a:srcRect l="3052" t="29755" r="80777" b="58004"/>
          <a:stretch>
            <a:fillRect/>
          </a:stretch>
        </p:blipFill>
        <p:spPr bwMode="auto">
          <a:xfrm>
            <a:off x="971600" y="5085184"/>
            <a:ext cx="935355" cy="525780"/>
          </a:xfrm>
          <a:prstGeom prst="rect">
            <a:avLst/>
          </a:prstGeom>
          <a:noFill/>
          <a:ln w="25400">
            <a:solidFill>
              <a:schemeClr val="accent1"/>
            </a:solidFill>
            <a:miter lim="800000"/>
            <a:headEnd/>
            <a:tailEnd/>
          </a:ln>
        </p:spPr>
      </p:pic>
      <p:pic>
        <p:nvPicPr>
          <p:cNvPr id="15" name="Picture 14"/>
          <p:cNvPicPr/>
          <p:nvPr/>
        </p:nvPicPr>
        <p:blipFill>
          <a:blip r:embed="rId4" cstate="print"/>
          <a:srcRect l="4455" t="23970" r="83742" b="68585"/>
          <a:stretch>
            <a:fillRect/>
          </a:stretch>
        </p:blipFill>
        <p:spPr bwMode="auto">
          <a:xfrm>
            <a:off x="2555776" y="5418876"/>
            <a:ext cx="805815" cy="384175"/>
          </a:xfrm>
          <a:prstGeom prst="rect">
            <a:avLst/>
          </a:prstGeom>
          <a:noFill/>
          <a:ln w="25400">
            <a:solidFill>
              <a:schemeClr val="accent1"/>
            </a:solidFill>
            <a:miter lim="800000"/>
            <a:headEnd/>
            <a:tailEnd/>
          </a:ln>
        </p:spPr>
      </p:pic>
      <p:pic>
        <p:nvPicPr>
          <p:cNvPr id="16" name="Picture 15"/>
          <p:cNvPicPr/>
          <p:nvPr/>
        </p:nvPicPr>
        <p:blipFill>
          <a:blip r:embed="rId5" cstate="print"/>
          <a:srcRect l="2055" t="18430" r="88542" b="73671"/>
          <a:stretch>
            <a:fillRect/>
          </a:stretch>
        </p:blipFill>
        <p:spPr bwMode="auto">
          <a:xfrm>
            <a:off x="3930015" y="5233068"/>
            <a:ext cx="744220" cy="469265"/>
          </a:xfrm>
          <a:prstGeom prst="rect">
            <a:avLst/>
          </a:prstGeom>
          <a:noFill/>
          <a:ln w="25400">
            <a:solidFill>
              <a:schemeClr val="accent1"/>
            </a:solidFill>
            <a:miter lim="800000"/>
            <a:headEnd/>
            <a:tailEnd/>
          </a:ln>
        </p:spPr>
      </p:pic>
      <p:sp>
        <p:nvSpPr>
          <p:cNvPr id="9" name="Action Button: Home 8">
            <a:hlinkClick r:id="rId6"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omic Sans MS"/>
              <a:ea typeface="+mn-ea"/>
              <a:cs typeface="+mn-cs"/>
            </a:endParaRPr>
          </a:p>
        </p:txBody>
      </p:sp>
      <p:sp>
        <p:nvSpPr>
          <p:cNvPr id="10" name="Action Button: Forward or Next 9">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922380064"/>
      </p:ext>
    </p:extLst>
  </p:cSld>
  <p:clrMapOvr>
    <a:masterClrMapping/>
  </p:clrMapOvr>
  <p:transition advClick="0"/>
  <p:timing>
    <p:tnLst>
      <p:par>
        <p:cTn id="1" dur="indefinite" restart="never" nodeType="tmRoot"/>
      </p:par>
    </p:tnLst>
  </p:timing>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63852" y="76200"/>
            <a:ext cx="7772400" cy="1143000"/>
          </a:xfrm>
        </p:spPr>
        <p:txBody>
          <a:bodyPr/>
          <a:lstStyle/>
          <a:p>
            <a:r>
              <a:rPr lang="en-GB" sz="3200" b="1" dirty="0"/>
              <a:t>Electronic Mail (e-mail)</a:t>
            </a:r>
          </a:p>
        </p:txBody>
      </p:sp>
      <p:sp>
        <p:nvSpPr>
          <p:cNvPr id="11267" name="Rectangle 3"/>
          <p:cNvSpPr>
            <a:spLocks noChangeArrowheads="1"/>
          </p:cNvSpPr>
          <p:nvPr/>
        </p:nvSpPr>
        <p:spPr bwMode="auto">
          <a:xfrm>
            <a:off x="685800" y="228600"/>
            <a:ext cx="7772400" cy="8382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p>
            <a:pPr algn="ctr" fontAlgn="base">
              <a:spcBef>
                <a:spcPct val="0"/>
              </a:spcBef>
              <a:spcAft>
                <a:spcPct val="0"/>
              </a:spcAft>
            </a:pPr>
            <a:endParaRPr lang="en-US" sz="3200" b="1" smtClean="0">
              <a:solidFill>
                <a:srgbClr val="000099"/>
              </a:solidFill>
            </a:endParaRPr>
          </a:p>
        </p:txBody>
      </p:sp>
      <p:sp>
        <p:nvSpPr>
          <p:cNvPr id="2" name="TextBox 1"/>
          <p:cNvSpPr txBox="1"/>
          <p:nvPr/>
        </p:nvSpPr>
        <p:spPr>
          <a:xfrm>
            <a:off x="452338" y="1066800"/>
            <a:ext cx="8239323" cy="3970318"/>
          </a:xfrm>
          <a:prstGeom prst="rect">
            <a:avLst/>
          </a:prstGeom>
          <a:noFill/>
        </p:spPr>
        <p:txBody>
          <a:bodyPr wrap="square" rtlCol="0">
            <a:spAutoFit/>
          </a:bodyPr>
          <a:lstStyle/>
          <a:p>
            <a:r>
              <a:rPr lang="en-GB" dirty="0" smtClean="0">
                <a:solidFill>
                  <a:srgbClr val="000000"/>
                </a:solidFill>
              </a:rPr>
              <a:t>Once you have a </a:t>
            </a:r>
            <a:r>
              <a:rPr lang="en-GB" b="1" dirty="0" smtClean="0">
                <a:solidFill>
                  <a:srgbClr val="D60093"/>
                </a:solidFill>
              </a:rPr>
              <a:t>mailbox</a:t>
            </a:r>
            <a:r>
              <a:rPr lang="en-GB" dirty="0" smtClean="0">
                <a:solidFill>
                  <a:srgbClr val="000000"/>
                </a:solidFill>
              </a:rPr>
              <a:t> </a:t>
            </a:r>
            <a:r>
              <a:rPr lang="en-GB" dirty="0">
                <a:solidFill>
                  <a:srgbClr val="000000"/>
                </a:solidFill>
              </a:rPr>
              <a:t>and an </a:t>
            </a:r>
            <a:r>
              <a:rPr lang="en-GB" b="1" dirty="0">
                <a:solidFill>
                  <a:srgbClr val="D60093"/>
                </a:solidFill>
              </a:rPr>
              <a:t>e-mail </a:t>
            </a:r>
            <a:r>
              <a:rPr lang="en-GB" b="1" dirty="0" smtClean="0">
                <a:solidFill>
                  <a:srgbClr val="D60093"/>
                </a:solidFill>
              </a:rPr>
              <a:t>address </a:t>
            </a:r>
            <a:r>
              <a:rPr lang="en-GB" dirty="0" smtClean="0">
                <a:solidFill>
                  <a:srgbClr val="000000"/>
                </a:solidFill>
              </a:rPr>
              <a:t>you can set up an </a:t>
            </a:r>
            <a:r>
              <a:rPr lang="en-GB" b="1" dirty="0" smtClean="0">
                <a:solidFill>
                  <a:srgbClr val="D60093"/>
                </a:solidFill>
              </a:rPr>
              <a:t>address book for contacts e-mail addresses. </a:t>
            </a:r>
            <a:r>
              <a:rPr lang="en-GB" dirty="0" smtClean="0">
                <a:solidFill>
                  <a:srgbClr val="000000"/>
                </a:solidFill>
              </a:rPr>
              <a:t> You can also set up </a:t>
            </a:r>
            <a:r>
              <a:rPr lang="en-GB" b="1" dirty="0" smtClean="0">
                <a:solidFill>
                  <a:srgbClr val="D60093"/>
                </a:solidFill>
              </a:rPr>
              <a:t>mailing lists (groups) </a:t>
            </a:r>
            <a:r>
              <a:rPr lang="en-GB" dirty="0" smtClean="0">
                <a:solidFill>
                  <a:srgbClr val="000000"/>
                </a:solidFill>
              </a:rPr>
              <a:t>to enable you to send the same message </a:t>
            </a:r>
            <a:r>
              <a:rPr lang="en-GB" dirty="0">
                <a:solidFill>
                  <a:srgbClr val="000000"/>
                </a:solidFill>
              </a:rPr>
              <a:t>t</a:t>
            </a:r>
            <a:r>
              <a:rPr lang="en-GB" dirty="0" smtClean="0">
                <a:solidFill>
                  <a:srgbClr val="000000"/>
                </a:solidFill>
              </a:rPr>
              <a:t>o a whole lot of people in one operation. </a:t>
            </a:r>
          </a:p>
          <a:p>
            <a:endParaRPr lang="en-GB" dirty="0">
              <a:solidFill>
                <a:srgbClr val="000000"/>
              </a:solidFill>
            </a:endParaRPr>
          </a:p>
          <a:p>
            <a:r>
              <a:rPr lang="en-GB" dirty="0" smtClean="0">
                <a:solidFill>
                  <a:srgbClr val="000000"/>
                </a:solidFill>
              </a:rPr>
              <a:t>It is also possible for you to set up </a:t>
            </a:r>
            <a:r>
              <a:rPr lang="en-GB" b="1" dirty="0" smtClean="0">
                <a:solidFill>
                  <a:srgbClr val="D60093"/>
                </a:solidFill>
              </a:rPr>
              <a:t>folders within your mailbox </a:t>
            </a:r>
            <a:r>
              <a:rPr lang="en-GB" dirty="0" smtClean="0">
                <a:solidFill>
                  <a:srgbClr val="000000"/>
                </a:solidFill>
              </a:rPr>
              <a:t>so that you can save incoming e-mails about any particular topic into a folder just for that – which makes it easier to find if you want to go back and read it again at a later date.</a:t>
            </a:r>
          </a:p>
          <a:p>
            <a:endParaRPr lang="en-GB" dirty="0">
              <a:solidFill>
                <a:srgbClr val="000000"/>
              </a:solidFill>
            </a:endParaRPr>
          </a:p>
          <a:p>
            <a:r>
              <a:rPr lang="en-GB" b="1" dirty="0" smtClean="0">
                <a:solidFill>
                  <a:srgbClr val="D60093"/>
                </a:solidFill>
              </a:rPr>
              <a:t>It is important that you never open e-mails or attachments from contacts you do not know.  This is because the may be infected with a computer virus, which could spread to your computer if the file(s) were opened.</a:t>
            </a:r>
            <a:endParaRPr lang="en-GB" b="1" dirty="0">
              <a:solidFill>
                <a:srgbClr val="D60093"/>
              </a:solidFill>
            </a:endParaRPr>
          </a:p>
        </p:txBody>
      </p:sp>
      <p:pic>
        <p:nvPicPr>
          <p:cNvPr id="4098" name="Picture 2" descr="C:\Users\mfeldman139.DUNDEECITY\AppData\Local\Microsoft\Windows\Temporary Internet Files\Content.IE5\UX7PKOL8\MC90005339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0192" y="4717795"/>
            <a:ext cx="1256386" cy="1396289"/>
          </a:xfrm>
          <a:prstGeom prst="rect">
            <a:avLst/>
          </a:prstGeom>
          <a:noFill/>
          <a:extLst>
            <a:ext uri="{909E8E84-426E-40DD-AFC4-6F175D3DCCD1}">
              <a14:hiddenFill xmlns:a14="http://schemas.microsoft.com/office/drawing/2010/main">
                <a:solidFill>
                  <a:srgbClr val="FFFFFF"/>
                </a:solidFill>
              </a14:hiddenFill>
            </a:ext>
          </a:extLst>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 lastClr="FFFFFF"/>
              </a:solidFill>
              <a:effectLst/>
              <a:uLnTx/>
              <a:uFillTx/>
              <a:latin typeface="Comic Sans MS"/>
              <a:ea typeface="+mn-ea"/>
              <a:cs typeface="+mn-c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cSld>
  <p:clrMapOvr>
    <a:masterClrMapping/>
  </p:clrMapOvr>
  <p:transition advClick="0"/>
  <p:timing>
    <p:tnLst>
      <p:par>
        <p:cTn id="1" dur="indefinite" restart="never" nodeType="tmRoot"/>
      </p:par>
    </p:tnLst>
  </p:timing>
</p:sld>
</file>

<file path=ppt/slides/slide308.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800200"/>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SECURITY</a:t>
            </a:r>
            <a:br>
              <a:rPr lang="en-GB" sz="4000" dirty="0" smtClean="0">
                <a:effectLst>
                  <a:outerShdw blurRad="38100" dist="38100" dir="2700000" algn="tl">
                    <a:srgbClr val="000000">
                      <a:alpha val="43137"/>
                    </a:srgbClr>
                  </a:outerShdw>
                </a:effectLst>
              </a:rPr>
            </a:br>
            <a:endParaRPr lang="en-GB" sz="4000" dirty="0">
              <a:effectLst>
                <a:outerShdw blurRad="38100" dist="38100" dir="2700000" algn="tl">
                  <a:srgbClr val="000000">
                    <a:alpha val="43137"/>
                  </a:srgbClr>
                </a:outerShdw>
              </a:effectLst>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ction Button: Back or Previous 10">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TextBox 2"/>
          <p:cNvSpPr txBox="1"/>
          <p:nvPr/>
        </p:nvSpPr>
        <p:spPr>
          <a:xfrm>
            <a:off x="718929" y="1916832"/>
            <a:ext cx="8172400" cy="4493538"/>
          </a:xfrm>
          <a:prstGeom prst="rect">
            <a:avLst/>
          </a:prstGeom>
          <a:noFill/>
        </p:spPr>
        <p:txBody>
          <a:bodyPr wrap="square" rtlCol="0">
            <a:spAutoFit/>
          </a:bodyPr>
          <a:lstStyle/>
          <a:p>
            <a:r>
              <a:rPr lang="en-GB" sz="2200" dirty="0"/>
              <a:t>At the same time as the amount of computers accessing and using networks grows, so does the </a:t>
            </a:r>
            <a:r>
              <a:rPr lang="en-GB" sz="2200" b="1" dirty="0">
                <a:solidFill>
                  <a:schemeClr val="bg1"/>
                </a:solidFill>
              </a:rPr>
              <a:t>security risks </a:t>
            </a:r>
            <a:r>
              <a:rPr lang="en-GB" sz="2200" dirty="0"/>
              <a:t>associated with computers.</a:t>
            </a:r>
          </a:p>
          <a:p>
            <a:r>
              <a:rPr lang="en-GB" sz="2200" b="1" dirty="0">
                <a:solidFill>
                  <a:schemeClr val="bg1"/>
                </a:solidFill>
              </a:rPr>
              <a:t>Security risks include:</a:t>
            </a:r>
          </a:p>
          <a:p>
            <a:r>
              <a:rPr lang="en-GB" sz="2200" dirty="0"/>
              <a:t>•	Viruses</a:t>
            </a:r>
          </a:p>
          <a:p>
            <a:r>
              <a:rPr lang="en-GB" sz="2200" dirty="0"/>
              <a:t>•	Worms</a:t>
            </a:r>
          </a:p>
          <a:p>
            <a:r>
              <a:rPr lang="en-GB" sz="2200" dirty="0"/>
              <a:t>•	Trojans</a:t>
            </a:r>
          </a:p>
          <a:p>
            <a:r>
              <a:rPr lang="en-GB" sz="2200" dirty="0"/>
              <a:t>•	DOS (Denial of Service) Attacks</a:t>
            </a:r>
          </a:p>
          <a:p>
            <a:r>
              <a:rPr lang="en-GB" sz="2200" dirty="0"/>
              <a:t>•	Spyware</a:t>
            </a:r>
          </a:p>
          <a:p>
            <a:r>
              <a:rPr lang="en-GB" sz="2200" dirty="0"/>
              <a:t>•	Keylogging</a:t>
            </a:r>
          </a:p>
          <a:p>
            <a:r>
              <a:rPr lang="en-GB" sz="2200" dirty="0"/>
              <a:t>•	Phishing</a:t>
            </a:r>
          </a:p>
          <a:p>
            <a:r>
              <a:rPr lang="en-GB" sz="2200" dirty="0"/>
              <a:t>•	Identity Theft</a:t>
            </a:r>
          </a:p>
          <a:p>
            <a:r>
              <a:rPr lang="en-GB" sz="2200" dirty="0"/>
              <a:t>•	Online Fraud</a:t>
            </a:r>
          </a:p>
        </p:txBody>
      </p:sp>
    </p:spTree>
    <p:extLst>
      <p:ext uri="{BB962C8B-B14F-4D97-AF65-F5344CB8AC3E}">
        <p14:creationId xmlns:p14="http://schemas.microsoft.com/office/powerpoint/2010/main" val="1741866348"/>
      </p:ext>
    </p:extLst>
  </p:cSld>
  <p:clrMapOvr>
    <a:masterClrMapping/>
  </p:clrMapOvr>
  <p:timing>
    <p:tnLst>
      <p:par>
        <p:cTn id="1" dur="indefinite" restart="never" nodeType="tmRoot"/>
      </p:par>
    </p:tnLst>
  </p:timing>
</p:sld>
</file>

<file path=ppt/slides/slide309.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SECURITY</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How are Viruses Spread?</a:t>
            </a:r>
            <a:endParaRPr lang="en-GB" sz="4000" dirty="0">
              <a:effectLst>
                <a:outerShdw blurRad="38100" dist="38100" dir="2700000" algn="tl">
                  <a:srgbClr val="000000">
                    <a:alpha val="43137"/>
                  </a:srgbClr>
                </a:outerShdw>
              </a:effectLst>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TextBox 2"/>
          <p:cNvSpPr txBox="1"/>
          <p:nvPr/>
        </p:nvSpPr>
        <p:spPr>
          <a:xfrm>
            <a:off x="395536" y="1626505"/>
            <a:ext cx="7969130" cy="4832092"/>
          </a:xfrm>
          <a:prstGeom prst="rect">
            <a:avLst/>
          </a:prstGeom>
          <a:noFill/>
        </p:spPr>
        <p:txBody>
          <a:bodyPr wrap="square" rtlCol="0">
            <a:spAutoFit/>
          </a:bodyPr>
          <a:lstStyle/>
          <a:p>
            <a:r>
              <a:rPr lang="en-GB" sz="2200" dirty="0">
                <a:solidFill>
                  <a:prstClr val="white"/>
                </a:solidFill>
              </a:rPr>
              <a:t>A </a:t>
            </a:r>
            <a:r>
              <a:rPr lang="en-GB" sz="2200" b="1" dirty="0">
                <a:solidFill>
                  <a:schemeClr val="bg1"/>
                </a:solidFill>
              </a:rPr>
              <a:t>virus</a:t>
            </a:r>
            <a:r>
              <a:rPr lang="en-GB" sz="2200" dirty="0">
                <a:solidFill>
                  <a:prstClr val="white"/>
                </a:solidFill>
              </a:rPr>
              <a:t> is a computer program which has been deliberately created to cause damage or disruption to a computer system. When a </a:t>
            </a:r>
            <a:r>
              <a:rPr lang="en-GB" sz="2200" b="1" dirty="0">
                <a:solidFill>
                  <a:schemeClr val="bg1"/>
                </a:solidFill>
              </a:rPr>
              <a:t>virus program is executed </a:t>
            </a:r>
            <a:r>
              <a:rPr lang="en-GB" sz="2200" dirty="0">
                <a:solidFill>
                  <a:prstClr val="white"/>
                </a:solidFill>
              </a:rPr>
              <a:t>it performs the following actions:</a:t>
            </a:r>
          </a:p>
          <a:p>
            <a:r>
              <a:rPr lang="en-GB" sz="2200" dirty="0">
                <a:solidFill>
                  <a:prstClr val="white"/>
                </a:solidFill>
              </a:rPr>
              <a:t>•	</a:t>
            </a:r>
            <a:r>
              <a:rPr lang="en-GB" sz="2200" b="1" dirty="0">
                <a:solidFill>
                  <a:schemeClr val="bg1"/>
                </a:solidFill>
              </a:rPr>
              <a:t>Replication</a:t>
            </a:r>
            <a:r>
              <a:rPr lang="en-GB" sz="2200" dirty="0">
                <a:solidFill>
                  <a:prstClr val="white"/>
                </a:solidFill>
              </a:rPr>
              <a:t> – copies itself to other files, particularly </a:t>
            </a:r>
            <a:r>
              <a:rPr lang="en-GB" sz="2200" dirty="0" smtClean="0">
                <a:solidFill>
                  <a:prstClr val="white"/>
                </a:solidFill>
              </a:rPr>
              <a:t>	to </a:t>
            </a:r>
            <a:r>
              <a:rPr lang="en-GB" sz="2200" dirty="0">
                <a:solidFill>
                  <a:prstClr val="white"/>
                </a:solidFill>
              </a:rPr>
              <a:t>.com and .exe. Files and the boot sector record.</a:t>
            </a:r>
          </a:p>
          <a:p>
            <a:r>
              <a:rPr lang="en-GB" sz="2200" dirty="0">
                <a:solidFill>
                  <a:prstClr val="white"/>
                </a:solidFill>
              </a:rPr>
              <a:t>•	</a:t>
            </a:r>
            <a:r>
              <a:rPr lang="en-GB" sz="2200" b="1" dirty="0">
                <a:solidFill>
                  <a:schemeClr val="bg1"/>
                </a:solidFill>
              </a:rPr>
              <a:t>Camouflage</a:t>
            </a:r>
            <a:r>
              <a:rPr lang="en-GB" sz="2200" dirty="0">
                <a:solidFill>
                  <a:prstClr val="white"/>
                </a:solidFill>
              </a:rPr>
              <a:t> – attempts to disguise itself to avoid </a:t>
            </a:r>
            <a:r>
              <a:rPr lang="en-GB" sz="2200" dirty="0" smtClean="0">
                <a:solidFill>
                  <a:prstClr val="white"/>
                </a:solidFill>
              </a:rPr>
              <a:t>	detection </a:t>
            </a:r>
            <a:r>
              <a:rPr lang="en-GB" sz="2200" dirty="0">
                <a:solidFill>
                  <a:prstClr val="white"/>
                </a:solidFill>
              </a:rPr>
              <a:t>from ant-virus software.</a:t>
            </a:r>
          </a:p>
          <a:p>
            <a:r>
              <a:rPr lang="en-GB" sz="2200" dirty="0">
                <a:solidFill>
                  <a:prstClr val="white"/>
                </a:solidFill>
              </a:rPr>
              <a:t>•	</a:t>
            </a:r>
            <a:r>
              <a:rPr lang="en-GB" sz="2200" b="1" dirty="0">
                <a:solidFill>
                  <a:schemeClr val="bg1"/>
                </a:solidFill>
              </a:rPr>
              <a:t>Events Watching </a:t>
            </a:r>
            <a:r>
              <a:rPr lang="en-GB" sz="2200" dirty="0">
                <a:solidFill>
                  <a:prstClr val="white"/>
                </a:solidFill>
              </a:rPr>
              <a:t>– when the virus runs it checks </a:t>
            </a:r>
            <a:r>
              <a:rPr lang="en-GB" sz="2200" dirty="0" smtClean="0">
                <a:solidFill>
                  <a:prstClr val="white"/>
                </a:solidFill>
              </a:rPr>
              <a:t>	for 	specific </a:t>
            </a:r>
            <a:r>
              <a:rPr lang="en-GB" sz="2200" dirty="0">
                <a:solidFill>
                  <a:prstClr val="white"/>
                </a:solidFill>
              </a:rPr>
              <a:t>events, eg dates which activate the </a:t>
            </a:r>
            <a:r>
              <a:rPr lang="en-GB" sz="2200" dirty="0" smtClean="0">
                <a:solidFill>
                  <a:prstClr val="white"/>
                </a:solidFill>
              </a:rPr>
              <a:t>	virus</a:t>
            </a:r>
            <a:r>
              <a:rPr lang="en-GB" sz="2200" dirty="0">
                <a:solidFill>
                  <a:prstClr val="white"/>
                </a:solidFill>
              </a:rPr>
              <a:t>.</a:t>
            </a:r>
          </a:p>
          <a:p>
            <a:r>
              <a:rPr lang="en-GB" sz="2200" dirty="0">
                <a:solidFill>
                  <a:prstClr val="white"/>
                </a:solidFill>
              </a:rPr>
              <a:t>•	</a:t>
            </a:r>
            <a:r>
              <a:rPr lang="en-GB" sz="2200" b="1" dirty="0">
                <a:solidFill>
                  <a:schemeClr val="bg1"/>
                </a:solidFill>
              </a:rPr>
              <a:t>Delivery</a:t>
            </a:r>
            <a:r>
              <a:rPr lang="en-GB" sz="2200" dirty="0">
                <a:solidFill>
                  <a:prstClr val="white"/>
                </a:solidFill>
              </a:rPr>
              <a:t> – this is what the virus does – could be </a:t>
            </a:r>
            <a:r>
              <a:rPr lang="en-GB" sz="2200" dirty="0" smtClean="0">
                <a:solidFill>
                  <a:prstClr val="white"/>
                </a:solidFill>
              </a:rPr>
              <a:t>	anything </a:t>
            </a:r>
            <a:r>
              <a:rPr lang="en-GB" sz="2200" dirty="0">
                <a:solidFill>
                  <a:prstClr val="white"/>
                </a:solidFill>
              </a:rPr>
              <a:t>from mixing of letters to wiping the entire </a:t>
            </a:r>
            <a:r>
              <a:rPr lang="en-GB" sz="2200" dirty="0" smtClean="0">
                <a:solidFill>
                  <a:prstClr val="white"/>
                </a:solidFill>
              </a:rPr>
              <a:t>	hard </a:t>
            </a:r>
            <a:r>
              <a:rPr lang="en-GB" sz="2200" dirty="0">
                <a:solidFill>
                  <a:prstClr val="white"/>
                </a:solidFill>
              </a:rPr>
              <a:t>disk drive.</a:t>
            </a:r>
          </a:p>
        </p:txBody>
      </p:sp>
    </p:spTree>
    <p:extLst>
      <p:ext uri="{BB962C8B-B14F-4D97-AF65-F5344CB8AC3E}">
        <p14:creationId xmlns:p14="http://schemas.microsoft.com/office/powerpoint/2010/main" val="10354392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27075" y="188640"/>
            <a:ext cx="7772400" cy="1143000"/>
          </a:xfrm>
          <a:ln>
            <a:solidFill>
              <a:schemeClr val="accent2"/>
            </a:solidFill>
            <a:miter lim="800000"/>
            <a:headEnd/>
            <a:tailEnd/>
          </a:ln>
        </p:spPr>
        <p:txBody>
          <a:bodyPr/>
          <a:lstStyle/>
          <a:p>
            <a:r>
              <a:rPr lang="en-GB" dirty="0"/>
              <a:t/>
            </a:r>
            <a:br>
              <a:rPr lang="en-GB" dirty="0"/>
            </a:br>
            <a:r>
              <a:rPr lang="en-GB" dirty="0" smtClean="0"/>
              <a:t>BACKING STORAGE</a:t>
            </a:r>
            <a:endParaRPr lang="en-GB" dirty="0"/>
          </a:p>
        </p:txBody>
      </p:sp>
      <p:sp>
        <p:nvSpPr>
          <p:cNvPr id="8" name="Action Button: Home 7">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 name="TextBox 5"/>
          <p:cNvSpPr txBox="1"/>
          <p:nvPr/>
        </p:nvSpPr>
        <p:spPr>
          <a:xfrm>
            <a:off x="727075" y="1844824"/>
            <a:ext cx="7877373" cy="3693319"/>
          </a:xfrm>
          <a:prstGeom prst="rect">
            <a:avLst/>
          </a:prstGeom>
          <a:noFill/>
        </p:spPr>
        <p:txBody>
          <a:bodyPr wrap="square" rtlCol="0">
            <a:spAutoFit/>
          </a:bodyPr>
          <a:lstStyle/>
          <a:p>
            <a:r>
              <a:rPr lang="en-GB" sz="2400" dirty="0">
                <a:latin typeface="+mj-lt"/>
              </a:rPr>
              <a:t>When we use computers, we need to have some kind of </a:t>
            </a:r>
            <a:r>
              <a:rPr lang="en-GB" sz="2400" b="1" dirty="0">
                <a:solidFill>
                  <a:srgbClr val="990099"/>
                </a:solidFill>
                <a:latin typeface="+mj-lt"/>
              </a:rPr>
              <a:t>backing storage </a:t>
            </a:r>
            <a:r>
              <a:rPr lang="en-GB" sz="2400" dirty="0">
                <a:latin typeface="+mj-lt"/>
              </a:rPr>
              <a:t>so that our program and data files are no lost when the computer is switched off and where it can be retrieved from, when it is needed again.</a:t>
            </a:r>
          </a:p>
          <a:p>
            <a:endParaRPr lang="en-GB" sz="2400" dirty="0">
              <a:latin typeface="+mj-lt"/>
            </a:endParaRPr>
          </a:p>
          <a:p>
            <a:r>
              <a:rPr lang="en-GB" sz="2400" b="1" dirty="0">
                <a:solidFill>
                  <a:srgbClr val="990099"/>
                </a:solidFill>
                <a:latin typeface="+mj-lt"/>
              </a:rPr>
              <a:t>Backing storage may be local, web or cloud based</a:t>
            </a:r>
            <a:r>
              <a:rPr lang="en-GB" sz="2400" dirty="0">
                <a:latin typeface="+mj-lt"/>
              </a:rPr>
              <a:t>, </a:t>
            </a:r>
            <a:r>
              <a:rPr lang="en-GB" sz="2400" b="1" dirty="0">
                <a:latin typeface="+mj-lt"/>
              </a:rPr>
              <a:t>or a combination of any of these, depending on the needs of the individual or organisation.</a:t>
            </a:r>
          </a:p>
          <a:p>
            <a:endParaRPr lang="en-GB" dirty="0"/>
          </a:p>
        </p:txBody>
      </p:sp>
    </p:spTree>
    <p:extLst>
      <p:ext uri="{BB962C8B-B14F-4D97-AF65-F5344CB8AC3E}">
        <p14:creationId xmlns:p14="http://schemas.microsoft.com/office/powerpoint/2010/main" val="450924248"/>
      </p:ext>
    </p:extLst>
  </p:cSld>
  <p:clrMapOvr>
    <a:masterClrMapping/>
  </p:clrMapOvr>
  <p:timing>
    <p:tnLst>
      <p:par>
        <p:cTn id="1" dur="indefinite" restart="never" nodeType="tmRoot"/>
      </p:par>
    </p:tnLst>
  </p:timing>
</p:sld>
</file>

<file path=ppt/slides/slide310.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SECURITY</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Symptoms of a Virus Infection</a:t>
            </a:r>
            <a:endParaRPr lang="en-GB" sz="4000" dirty="0">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772816"/>
            <a:ext cx="2543175" cy="1800225"/>
          </a:xfrm>
          <a:prstGeom prst="rect">
            <a:avLst/>
          </a:prstGeom>
          <a:ln w="25400">
            <a:solidFill>
              <a:schemeClr val="bg1"/>
            </a:solidFill>
          </a:ln>
        </p:spPr>
      </p:pic>
      <p:sp>
        <p:nvSpPr>
          <p:cNvPr id="8" name="TextBox 7"/>
          <p:cNvSpPr txBox="1"/>
          <p:nvPr/>
        </p:nvSpPr>
        <p:spPr>
          <a:xfrm>
            <a:off x="2915816" y="1748129"/>
            <a:ext cx="5988918" cy="3046988"/>
          </a:xfrm>
          <a:prstGeom prst="rect">
            <a:avLst/>
          </a:prstGeom>
          <a:noFill/>
        </p:spPr>
        <p:txBody>
          <a:bodyPr wrap="square" rtlCol="0">
            <a:spAutoFit/>
          </a:bodyPr>
          <a:lstStyle/>
          <a:p>
            <a:r>
              <a:rPr lang="en-GB" sz="2400" dirty="0" smtClean="0">
                <a:solidFill>
                  <a:prstClr val="black"/>
                </a:solidFill>
              </a:rPr>
              <a:t>Common symptoms that a computer has been infected by a virus include:</a:t>
            </a:r>
          </a:p>
          <a:p>
            <a:pPr marL="342900" indent="-342900">
              <a:buFont typeface="Arial" pitchFamily="34" charset="0"/>
              <a:buChar char="•"/>
            </a:pPr>
            <a:r>
              <a:rPr lang="en-GB" sz="2400" dirty="0" smtClean="0">
                <a:solidFill>
                  <a:prstClr val="black"/>
                </a:solidFill>
              </a:rPr>
              <a:t>Computer rebooting unexpectedly.</a:t>
            </a:r>
          </a:p>
          <a:p>
            <a:pPr marL="342900" indent="-342900">
              <a:buFont typeface="Arial" pitchFamily="34" charset="0"/>
              <a:buChar char="•"/>
            </a:pPr>
            <a:r>
              <a:rPr lang="en-GB" sz="2400" dirty="0" smtClean="0">
                <a:solidFill>
                  <a:prstClr val="black"/>
                </a:solidFill>
              </a:rPr>
              <a:t>Unusual sound or visual effects.</a:t>
            </a:r>
          </a:p>
          <a:p>
            <a:pPr marL="342900" indent="-342900">
              <a:buFont typeface="Arial" pitchFamily="34" charset="0"/>
              <a:buChar char="•"/>
            </a:pPr>
            <a:r>
              <a:rPr lang="en-GB" sz="2400" dirty="0" smtClean="0">
                <a:solidFill>
                  <a:prstClr val="black"/>
                </a:solidFill>
              </a:rPr>
              <a:t>Unwanted generation and sending of e-mail.</a:t>
            </a:r>
          </a:p>
          <a:p>
            <a:pPr marL="342900" indent="-342900">
              <a:buFont typeface="Arial" pitchFamily="34" charset="0"/>
              <a:buChar char="•"/>
            </a:pPr>
            <a:r>
              <a:rPr lang="en-GB" sz="2400" dirty="0" smtClean="0">
                <a:solidFill>
                  <a:prstClr val="black"/>
                </a:solidFill>
              </a:rPr>
              <a:t>Displaying unwanted messages.</a:t>
            </a:r>
          </a:p>
          <a:p>
            <a:pPr marL="342900" indent="-342900">
              <a:buFont typeface="Arial" pitchFamily="34" charset="0"/>
              <a:buChar char="•"/>
            </a:pPr>
            <a:endParaRPr lang="en-GB" sz="2400" dirty="0">
              <a:solidFill>
                <a:prstClr val="black"/>
              </a:solidFill>
            </a:endParaRPr>
          </a:p>
        </p:txBody>
      </p:sp>
      <p:sp>
        <p:nvSpPr>
          <p:cNvPr id="10" name="TextBox 9"/>
          <p:cNvSpPr txBox="1"/>
          <p:nvPr/>
        </p:nvSpPr>
        <p:spPr>
          <a:xfrm>
            <a:off x="650875" y="4509120"/>
            <a:ext cx="8128000" cy="830997"/>
          </a:xfrm>
          <a:prstGeom prst="rect">
            <a:avLst/>
          </a:prstGeom>
          <a:noFill/>
        </p:spPr>
        <p:txBody>
          <a:bodyPr wrap="square" rtlCol="0">
            <a:spAutoFit/>
          </a:bodyPr>
          <a:lstStyle/>
          <a:p>
            <a:r>
              <a:rPr lang="en-GB" sz="2400" b="1" dirty="0" smtClean="0">
                <a:solidFill>
                  <a:prstClr val="black"/>
                </a:solidFill>
              </a:rPr>
              <a:t>It is important to note that Worms and Trojan Horses are categorised as “malicious code”.</a:t>
            </a:r>
            <a:endParaRPr lang="en-GB" sz="2400" b="1" dirty="0">
              <a:solidFill>
                <a:prstClr val="black"/>
              </a:solidFill>
            </a:endParaRPr>
          </a:p>
        </p:txBody>
      </p:sp>
      <p:sp>
        <p:nvSpPr>
          <p:cNvPr id="7" name="Action Button: Home 6">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ction Button: Forward or Next 12">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ction Button: Back or Previous 10">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477157249"/>
      </p:ext>
    </p:extLst>
  </p:cSld>
  <p:clrMapOvr>
    <a:masterClrMapping/>
  </p:clrMapOvr>
  <p:timing>
    <p:tnLst>
      <p:par>
        <p:cTn id="1" dur="indefinite" restart="never" nodeType="tmRoot"/>
      </p:par>
    </p:tnLst>
  </p:timing>
</p:sld>
</file>

<file path=ppt/slides/slide311.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SECURITY</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How are Viruses Spread?</a:t>
            </a:r>
            <a:endParaRPr lang="en-GB" sz="4000" dirty="0">
              <a:effectLst>
                <a:outerShdw blurRad="38100" dist="38100" dir="2700000" algn="tl">
                  <a:srgbClr val="000000">
                    <a:alpha val="43137"/>
                  </a:srgbClr>
                </a:outerShdw>
              </a:effectLst>
            </a:endParaRPr>
          </a:p>
        </p:txBody>
      </p:sp>
      <p:sp>
        <p:nvSpPr>
          <p:cNvPr id="9" name="TextBox 8"/>
          <p:cNvSpPr txBox="1"/>
          <p:nvPr/>
        </p:nvSpPr>
        <p:spPr>
          <a:xfrm>
            <a:off x="424135" y="1628800"/>
            <a:ext cx="8311331" cy="4524315"/>
          </a:xfrm>
          <a:prstGeom prst="rect">
            <a:avLst/>
          </a:prstGeom>
          <a:noFill/>
        </p:spPr>
        <p:txBody>
          <a:bodyPr wrap="square" rtlCol="0">
            <a:spAutoFit/>
          </a:bodyPr>
          <a:lstStyle/>
          <a:p>
            <a:r>
              <a:rPr lang="en-GB" sz="2400" b="1" dirty="0" smtClean="0">
                <a:solidFill>
                  <a:prstClr val="white"/>
                </a:solidFill>
              </a:rPr>
              <a:t>Viruses</a:t>
            </a:r>
            <a:r>
              <a:rPr lang="en-GB" sz="2400" dirty="0" smtClean="0">
                <a:solidFill>
                  <a:prstClr val="black"/>
                </a:solidFill>
              </a:rPr>
              <a:t> can be spread from a computer which is infected to another </a:t>
            </a:r>
            <a:r>
              <a:rPr lang="en-GB" sz="2400" dirty="0">
                <a:solidFill>
                  <a:prstClr val="black"/>
                </a:solidFill>
              </a:rPr>
              <a:t>v</a:t>
            </a:r>
            <a:r>
              <a:rPr lang="en-GB" sz="2400" dirty="0" smtClean="0">
                <a:solidFill>
                  <a:prstClr val="black"/>
                </a:solidFill>
              </a:rPr>
              <a:t>ia backing storage media such as </a:t>
            </a:r>
            <a:r>
              <a:rPr lang="en-GB" sz="2400" b="1" dirty="0" smtClean="0">
                <a:solidFill>
                  <a:prstClr val="white"/>
                </a:solidFill>
              </a:rPr>
              <a:t>USB Flash Drives and homemade CD or DVDs.</a:t>
            </a:r>
          </a:p>
          <a:p>
            <a:endParaRPr lang="en-GB" sz="2400" dirty="0">
              <a:solidFill>
                <a:prstClr val="black"/>
              </a:solidFill>
            </a:endParaRPr>
          </a:p>
          <a:p>
            <a:r>
              <a:rPr lang="en-GB" sz="2400" b="1" dirty="0" smtClean="0">
                <a:solidFill>
                  <a:prstClr val="white"/>
                </a:solidFill>
              </a:rPr>
              <a:t>“Fun” websites </a:t>
            </a:r>
            <a:r>
              <a:rPr lang="en-GB" sz="2400" dirty="0" smtClean="0">
                <a:solidFill>
                  <a:prstClr val="black"/>
                </a:solidFill>
              </a:rPr>
              <a:t>can provide free downloadable material which may not be from a reputable source</a:t>
            </a:r>
          </a:p>
          <a:p>
            <a:r>
              <a:rPr lang="en-GB" sz="2400" dirty="0" smtClean="0">
                <a:solidFill>
                  <a:prstClr val="black"/>
                </a:solidFill>
              </a:rPr>
              <a:t> – the downloads may be infected.</a:t>
            </a:r>
          </a:p>
          <a:p>
            <a:endParaRPr lang="en-GB" sz="2400" dirty="0" smtClean="0">
              <a:solidFill>
                <a:prstClr val="black"/>
              </a:solidFill>
            </a:endParaRPr>
          </a:p>
          <a:p>
            <a:endParaRPr lang="en-GB" sz="2400" dirty="0">
              <a:solidFill>
                <a:prstClr val="black"/>
              </a:solidFill>
            </a:endParaRPr>
          </a:p>
          <a:p>
            <a:r>
              <a:rPr lang="en-GB" sz="2400" b="1" dirty="0" smtClean="0">
                <a:solidFill>
                  <a:prstClr val="white"/>
                </a:solidFill>
              </a:rPr>
              <a:t>E-mail</a:t>
            </a:r>
            <a:r>
              <a:rPr lang="en-GB" sz="2400" dirty="0" smtClean="0">
                <a:solidFill>
                  <a:prstClr val="black"/>
                </a:solidFill>
              </a:rPr>
              <a:t> – this is now the most common way to spread viruses. You should delete immediately, without opening – any e-mail you received from an unknown sender.</a:t>
            </a:r>
            <a:endParaRPr lang="en-GB" sz="2400" dirty="0">
              <a:solidFill>
                <a:prstClr val="black"/>
              </a:solidFill>
            </a:endParaRP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6984" y="3573015"/>
            <a:ext cx="1978482" cy="1444367"/>
          </a:xfrm>
          <a:prstGeom prst="rect">
            <a:avLst/>
          </a:prstGeom>
          <a:ln w="25400">
            <a:solidFill>
              <a:schemeClr val="bg1"/>
            </a:solidFill>
          </a:ln>
        </p:spPr>
      </p:pic>
      <p:sp>
        <p:nvSpPr>
          <p:cNvPr id="6" name="Action Button: Home 5">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008078588"/>
      </p:ext>
    </p:extLst>
  </p:cSld>
  <p:clrMapOvr>
    <a:masterClrMapping/>
  </p:clrMapOvr>
  <p:timing>
    <p:tnLst>
      <p:par>
        <p:cTn id="1" dur="indefinite" restart="never" nodeType="tmRoot"/>
      </p:par>
    </p:tnLst>
  </p:timing>
</p:sld>
</file>

<file path=ppt/slides/slide312.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SECURITY</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WORMS</a:t>
            </a:r>
            <a:endParaRPr lang="en-GB" sz="4000" dirty="0">
              <a:effectLst>
                <a:outerShdw blurRad="38100" dist="38100" dir="2700000" algn="tl">
                  <a:srgbClr val="000000">
                    <a:alpha val="43137"/>
                  </a:srgbClr>
                </a:outerShdw>
              </a:effectLst>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TextBox 2"/>
          <p:cNvSpPr txBox="1"/>
          <p:nvPr/>
        </p:nvSpPr>
        <p:spPr>
          <a:xfrm>
            <a:off x="485917" y="1916832"/>
            <a:ext cx="6336704" cy="3816429"/>
          </a:xfrm>
          <a:prstGeom prst="rect">
            <a:avLst/>
          </a:prstGeom>
          <a:noFill/>
        </p:spPr>
        <p:txBody>
          <a:bodyPr wrap="square" rtlCol="0">
            <a:spAutoFit/>
          </a:bodyPr>
          <a:lstStyle/>
          <a:p>
            <a:r>
              <a:rPr lang="en-GB" sz="2200" dirty="0"/>
              <a:t>A </a:t>
            </a:r>
            <a:r>
              <a:rPr lang="en-GB" sz="2200" b="1" dirty="0">
                <a:solidFill>
                  <a:schemeClr val="bg1"/>
                </a:solidFill>
              </a:rPr>
              <a:t>worm</a:t>
            </a:r>
            <a:r>
              <a:rPr lang="en-GB" sz="2200" dirty="0"/>
              <a:t> is a </a:t>
            </a:r>
            <a:r>
              <a:rPr lang="en-GB" sz="2200" b="1" dirty="0"/>
              <a:t>malware computer program that replicates itself in order to spread to other computers</a:t>
            </a:r>
            <a:r>
              <a:rPr lang="en-GB" sz="2200" dirty="0"/>
              <a:t>. Often, it uses a computer network to spread itself, relying on security failures on the target computer to access it. Unlike a computer virus, it does not need to attach itself to an existing program. </a:t>
            </a:r>
            <a:r>
              <a:rPr lang="en-GB" sz="2200" b="1" dirty="0">
                <a:solidFill>
                  <a:schemeClr val="bg1"/>
                </a:solidFill>
              </a:rPr>
              <a:t>Worms</a:t>
            </a:r>
            <a:r>
              <a:rPr lang="en-GB" sz="2200" dirty="0"/>
              <a:t> almost always cause at least some harm to the network, even if only by consuming bandwidth, whereas viruses almost always corrupt or modify files on a targeted computer.</a:t>
            </a:r>
          </a:p>
        </p:txBody>
      </p:sp>
      <p:pic>
        <p:nvPicPr>
          <p:cNvPr id="4" name="Picture 3"/>
          <p:cNvPicPr>
            <a:picLocks noChangeAspect="1"/>
          </p:cNvPicPr>
          <p:nvPr/>
        </p:nvPicPr>
        <p:blipFill>
          <a:blip r:embed="rId3"/>
          <a:stretch>
            <a:fillRect/>
          </a:stretch>
        </p:blipFill>
        <p:spPr>
          <a:xfrm>
            <a:off x="6839748" y="3181862"/>
            <a:ext cx="1436410" cy="1471274"/>
          </a:xfrm>
          <a:prstGeom prst="rect">
            <a:avLst/>
          </a:prstGeom>
          <a:ln w="25400">
            <a:solidFill>
              <a:schemeClr val="bg1"/>
            </a:solidFill>
          </a:ln>
        </p:spPr>
      </p:pic>
    </p:spTree>
    <p:extLst>
      <p:ext uri="{BB962C8B-B14F-4D97-AF65-F5344CB8AC3E}">
        <p14:creationId xmlns:p14="http://schemas.microsoft.com/office/powerpoint/2010/main" val="2336029429"/>
      </p:ext>
    </p:extLst>
  </p:cSld>
  <p:clrMapOvr>
    <a:masterClrMapping/>
  </p:clrMapOvr>
  <p:timing>
    <p:tnLst>
      <p:par>
        <p:cTn id="1" dur="indefinite" restart="never" nodeType="tmRoot"/>
      </p:par>
    </p:tnLst>
  </p:timing>
</p:sld>
</file>

<file path=ppt/slides/slide313.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SECURITY</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TROJANS</a:t>
            </a:r>
            <a:endParaRPr lang="en-GB" sz="4000" dirty="0">
              <a:effectLst>
                <a:outerShdw blurRad="38100" dist="38100" dir="2700000" algn="tl">
                  <a:srgbClr val="000000">
                    <a:alpha val="43137"/>
                  </a:srgbClr>
                </a:outerShdw>
              </a:effectLst>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5" name="Picture 4"/>
          <p:cNvPicPr>
            <a:picLocks noChangeAspect="1"/>
          </p:cNvPicPr>
          <p:nvPr/>
        </p:nvPicPr>
        <p:blipFill>
          <a:blip r:embed="rId3"/>
          <a:stretch>
            <a:fillRect/>
          </a:stretch>
        </p:blipFill>
        <p:spPr>
          <a:xfrm>
            <a:off x="539552" y="2060848"/>
            <a:ext cx="1182727" cy="963251"/>
          </a:xfrm>
          <a:prstGeom prst="rect">
            <a:avLst/>
          </a:prstGeom>
          <a:ln w="25400">
            <a:solidFill>
              <a:schemeClr val="bg1"/>
            </a:solidFill>
          </a:ln>
        </p:spPr>
      </p:pic>
      <p:sp>
        <p:nvSpPr>
          <p:cNvPr id="8" name="TextBox 7"/>
          <p:cNvSpPr txBox="1"/>
          <p:nvPr/>
        </p:nvSpPr>
        <p:spPr>
          <a:xfrm>
            <a:off x="2051720" y="2006036"/>
            <a:ext cx="5976664" cy="3046988"/>
          </a:xfrm>
          <a:prstGeom prst="rect">
            <a:avLst/>
          </a:prstGeom>
          <a:noFill/>
        </p:spPr>
        <p:txBody>
          <a:bodyPr wrap="square" rtlCol="0">
            <a:spAutoFit/>
          </a:bodyPr>
          <a:lstStyle/>
          <a:p>
            <a:r>
              <a:rPr lang="en-GB" sz="2400" dirty="0"/>
              <a:t>A </a:t>
            </a:r>
            <a:r>
              <a:rPr lang="en-GB" sz="2400" b="1" dirty="0">
                <a:solidFill>
                  <a:schemeClr val="bg1"/>
                </a:solidFill>
              </a:rPr>
              <a:t>Trojan</a:t>
            </a:r>
            <a:r>
              <a:rPr lang="en-GB" sz="2400" dirty="0"/>
              <a:t> is a program that pretends to be a helpful program. Unlike viruses, </a:t>
            </a:r>
            <a:r>
              <a:rPr lang="en-GB" sz="2400" b="1" dirty="0">
                <a:solidFill>
                  <a:schemeClr val="bg1"/>
                </a:solidFill>
              </a:rPr>
              <a:t>Trojans</a:t>
            </a:r>
            <a:r>
              <a:rPr lang="en-GB" sz="2400" dirty="0"/>
              <a:t> </a:t>
            </a:r>
            <a:r>
              <a:rPr lang="en-GB" sz="2400" b="1" dirty="0"/>
              <a:t>do not replicate themselves but they can be just as destructive</a:t>
            </a:r>
            <a:r>
              <a:rPr lang="en-GB" sz="2400" dirty="0"/>
              <a:t>. One of the most menacing types of </a:t>
            </a:r>
            <a:r>
              <a:rPr lang="en-GB" sz="2400" b="1" dirty="0">
                <a:solidFill>
                  <a:schemeClr val="bg1"/>
                </a:solidFill>
              </a:rPr>
              <a:t>Trojan</a:t>
            </a:r>
            <a:r>
              <a:rPr lang="en-GB" sz="2400" dirty="0"/>
              <a:t> is a program that claims to rid your computer of viruses but instead introduces viruses onto your computer.</a:t>
            </a:r>
          </a:p>
        </p:txBody>
      </p:sp>
    </p:spTree>
    <p:extLst>
      <p:ext uri="{BB962C8B-B14F-4D97-AF65-F5344CB8AC3E}">
        <p14:creationId xmlns:p14="http://schemas.microsoft.com/office/powerpoint/2010/main" val="81025253"/>
      </p:ext>
    </p:extLst>
  </p:cSld>
  <p:clrMapOvr>
    <a:masterClrMapping/>
  </p:clrMapOvr>
  <p:timing>
    <p:tnLst>
      <p:par>
        <p:cTn id="1" dur="indefinite" restart="never" nodeType="tmRoot"/>
      </p:par>
    </p:tnLst>
  </p:timing>
</p:sld>
</file>

<file path=ppt/slides/slide31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SECURITY</a:t>
            </a:r>
            <a:br>
              <a:rPr lang="en-GB" sz="4000" dirty="0" smtClean="0">
                <a:effectLst>
                  <a:outerShdw blurRad="38100" dist="38100" dir="2700000" algn="tl">
                    <a:srgbClr val="000000">
                      <a:alpha val="43137"/>
                    </a:srgbClr>
                  </a:outerShdw>
                </a:effectLst>
              </a:rPr>
            </a:br>
            <a:r>
              <a:rPr lang="en-GB" sz="4000" dirty="0">
                <a:effectLst>
                  <a:outerShdw blurRad="38100" dist="38100" dir="2700000" algn="tl">
                    <a:srgbClr val="000000">
                      <a:alpha val="43137"/>
                    </a:srgbClr>
                  </a:outerShdw>
                </a:effectLst>
              </a:rPr>
              <a:t>DOS (Denial of Service) Attacks</a:t>
            </a: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4" name="Picture 3"/>
          <p:cNvPicPr>
            <a:picLocks noChangeAspect="1"/>
          </p:cNvPicPr>
          <p:nvPr/>
        </p:nvPicPr>
        <p:blipFill>
          <a:blip r:embed="rId3"/>
          <a:stretch>
            <a:fillRect/>
          </a:stretch>
        </p:blipFill>
        <p:spPr>
          <a:xfrm>
            <a:off x="3367097" y="3553514"/>
            <a:ext cx="2267909" cy="1487553"/>
          </a:xfrm>
          <a:prstGeom prst="rect">
            <a:avLst/>
          </a:prstGeom>
        </p:spPr>
      </p:pic>
      <p:sp>
        <p:nvSpPr>
          <p:cNvPr id="9" name="TextBox 8"/>
          <p:cNvSpPr txBox="1"/>
          <p:nvPr/>
        </p:nvSpPr>
        <p:spPr>
          <a:xfrm>
            <a:off x="191755" y="1793159"/>
            <a:ext cx="8363272" cy="2031325"/>
          </a:xfrm>
          <a:prstGeom prst="rect">
            <a:avLst/>
          </a:prstGeom>
          <a:noFill/>
        </p:spPr>
        <p:txBody>
          <a:bodyPr wrap="square" rtlCol="0">
            <a:spAutoFit/>
          </a:bodyPr>
          <a:lstStyle/>
          <a:p>
            <a:r>
              <a:rPr lang="en-GB" b="1" dirty="0">
                <a:solidFill>
                  <a:schemeClr val="bg1"/>
                </a:solidFill>
              </a:rPr>
              <a:t>DOS Denial of Service attacks </a:t>
            </a:r>
            <a:r>
              <a:rPr lang="en-GB" dirty="0"/>
              <a:t>occur when networks are targeted to try and bring them to a standstill.</a:t>
            </a:r>
          </a:p>
          <a:p>
            <a:r>
              <a:rPr lang="en-GB" b="1" dirty="0">
                <a:solidFill>
                  <a:schemeClr val="bg1"/>
                </a:solidFill>
              </a:rPr>
              <a:t>DOS attacks </a:t>
            </a:r>
            <a:r>
              <a:rPr lang="en-GB" dirty="0"/>
              <a:t>can either target a particular device on the network, for example the file server by using a malware program such as a worm.  Or, they may make so many bogus requests to the network, using what is often termed “zombie “ computers, that there is no resources left for use by genuine users. </a:t>
            </a:r>
          </a:p>
        </p:txBody>
      </p:sp>
      <p:sp>
        <p:nvSpPr>
          <p:cNvPr id="10" name="TextBox 9"/>
          <p:cNvSpPr txBox="1"/>
          <p:nvPr/>
        </p:nvSpPr>
        <p:spPr>
          <a:xfrm>
            <a:off x="-25777" y="4482541"/>
            <a:ext cx="3793127" cy="1200329"/>
          </a:xfrm>
          <a:prstGeom prst="rect">
            <a:avLst/>
          </a:prstGeom>
          <a:noFill/>
        </p:spPr>
        <p:txBody>
          <a:bodyPr wrap="square" rtlCol="0">
            <a:spAutoFit/>
          </a:bodyPr>
          <a:lstStyle/>
          <a:p>
            <a:r>
              <a:rPr lang="en-GB" b="1" dirty="0">
                <a:solidFill>
                  <a:schemeClr val="bg1"/>
                </a:solidFill>
              </a:rPr>
              <a:t>DOS attacks </a:t>
            </a:r>
            <a:r>
              <a:rPr lang="en-GB" dirty="0"/>
              <a:t>can cost organisations a lot in terms of wasted manpower, loss of business and damaged reputation.</a:t>
            </a:r>
          </a:p>
        </p:txBody>
      </p:sp>
      <p:sp>
        <p:nvSpPr>
          <p:cNvPr id="11" name="TextBox 10"/>
          <p:cNvSpPr txBox="1"/>
          <p:nvPr/>
        </p:nvSpPr>
        <p:spPr>
          <a:xfrm>
            <a:off x="1331640" y="4038932"/>
            <a:ext cx="1224136" cy="369332"/>
          </a:xfrm>
          <a:prstGeom prst="rect">
            <a:avLst/>
          </a:prstGeom>
          <a:noFill/>
        </p:spPr>
        <p:txBody>
          <a:bodyPr wrap="square" rtlCol="0">
            <a:spAutoFit/>
          </a:bodyPr>
          <a:lstStyle/>
          <a:p>
            <a:r>
              <a:rPr lang="en-GB" b="1" dirty="0" smtClean="0">
                <a:solidFill>
                  <a:schemeClr val="bg1"/>
                </a:solidFill>
              </a:rPr>
              <a:t>Zombies</a:t>
            </a:r>
            <a:endParaRPr lang="en-GB" b="1" dirty="0">
              <a:solidFill>
                <a:schemeClr val="bg1"/>
              </a:solidFill>
            </a:endParaRPr>
          </a:p>
        </p:txBody>
      </p:sp>
      <p:sp>
        <p:nvSpPr>
          <p:cNvPr id="14" name="TextBox 13"/>
          <p:cNvSpPr txBox="1"/>
          <p:nvPr/>
        </p:nvSpPr>
        <p:spPr>
          <a:xfrm>
            <a:off x="6156176" y="4589558"/>
            <a:ext cx="1656184" cy="369332"/>
          </a:xfrm>
          <a:prstGeom prst="rect">
            <a:avLst/>
          </a:prstGeom>
          <a:noFill/>
        </p:spPr>
        <p:txBody>
          <a:bodyPr wrap="square" rtlCol="0">
            <a:spAutoFit/>
          </a:bodyPr>
          <a:lstStyle/>
          <a:p>
            <a:r>
              <a:rPr lang="en-GB" b="1" dirty="0" smtClean="0">
                <a:solidFill>
                  <a:schemeClr val="bg1"/>
                </a:solidFill>
              </a:rPr>
              <a:t>File Server</a:t>
            </a:r>
            <a:endParaRPr lang="en-GB" b="1" dirty="0">
              <a:solidFill>
                <a:schemeClr val="bg1"/>
              </a:solidFill>
            </a:endParaRPr>
          </a:p>
        </p:txBody>
      </p:sp>
      <p:cxnSp>
        <p:nvCxnSpPr>
          <p:cNvPr id="16" name="Straight Arrow Connector 15"/>
          <p:cNvCxnSpPr>
            <a:stCxn id="11" idx="3"/>
          </p:cNvCxnSpPr>
          <p:nvPr/>
        </p:nvCxnSpPr>
        <p:spPr>
          <a:xfrm flipV="1">
            <a:off x="2555776" y="3800082"/>
            <a:ext cx="720080" cy="423516"/>
          </a:xfrm>
          <a:prstGeom prst="straightConnector1">
            <a:avLst/>
          </a:prstGeom>
          <a:ln w="1016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4932040" y="4774224"/>
            <a:ext cx="1152128" cy="0"/>
          </a:xfrm>
          <a:prstGeom prst="straightConnector1">
            <a:avLst/>
          </a:prstGeom>
          <a:ln w="1016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635896" y="5067477"/>
            <a:ext cx="5184388" cy="1200329"/>
          </a:xfrm>
          <a:prstGeom prst="rect">
            <a:avLst/>
          </a:prstGeom>
          <a:noFill/>
        </p:spPr>
        <p:txBody>
          <a:bodyPr wrap="square" rtlCol="0">
            <a:spAutoFit/>
          </a:bodyPr>
          <a:lstStyle/>
          <a:p>
            <a:r>
              <a:rPr lang="en-GB" b="1" dirty="0">
                <a:solidFill>
                  <a:schemeClr val="bg1"/>
                </a:solidFill>
              </a:rPr>
              <a:t>DOS attacks </a:t>
            </a:r>
            <a:r>
              <a:rPr lang="en-GB" dirty="0"/>
              <a:t>violate the acceptable use policies of virtually all Internet service providers (ISPs). They also usually represent breaches of the laws of individual countries.</a:t>
            </a:r>
          </a:p>
        </p:txBody>
      </p:sp>
    </p:spTree>
    <p:extLst>
      <p:ext uri="{BB962C8B-B14F-4D97-AF65-F5344CB8AC3E}">
        <p14:creationId xmlns:p14="http://schemas.microsoft.com/office/powerpoint/2010/main" val="3107614731"/>
      </p:ext>
    </p:extLst>
  </p:cSld>
  <p:clrMapOvr>
    <a:masterClrMapping/>
  </p:clrMapOvr>
  <p:timing>
    <p:tnLst>
      <p:par>
        <p:cTn id="1" dur="indefinite" restart="never" nodeType="tmRoot"/>
      </p:par>
    </p:tnLst>
  </p:timing>
</p:sld>
</file>

<file path=ppt/slides/slide315.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SECURITY</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SPYWARE</a:t>
            </a:r>
            <a:endParaRPr lang="en-GB" sz="4000" dirty="0">
              <a:effectLst>
                <a:outerShdw blurRad="38100" dist="38100" dir="2700000" algn="tl">
                  <a:srgbClr val="000000">
                    <a:alpha val="43137"/>
                  </a:srgbClr>
                </a:outerShdw>
              </a:effectLst>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TextBox 2"/>
          <p:cNvSpPr txBox="1"/>
          <p:nvPr/>
        </p:nvSpPr>
        <p:spPr>
          <a:xfrm>
            <a:off x="347239" y="1727551"/>
            <a:ext cx="7767626" cy="4493538"/>
          </a:xfrm>
          <a:prstGeom prst="rect">
            <a:avLst/>
          </a:prstGeom>
          <a:noFill/>
        </p:spPr>
        <p:txBody>
          <a:bodyPr wrap="square" rtlCol="0">
            <a:spAutoFit/>
          </a:bodyPr>
          <a:lstStyle/>
          <a:p>
            <a:r>
              <a:rPr lang="en-GB" sz="2200" b="1" dirty="0">
                <a:solidFill>
                  <a:schemeClr val="bg1"/>
                </a:solidFill>
              </a:rPr>
              <a:t>Spyware</a:t>
            </a:r>
            <a:r>
              <a:rPr lang="en-GB" sz="2200" dirty="0"/>
              <a:t> is software that secretly gathers user information through the user's Internet connection without his or her knowledge, usually for advertising purposes. </a:t>
            </a:r>
            <a:r>
              <a:rPr lang="en-GB" sz="2200" b="1" dirty="0">
                <a:solidFill>
                  <a:schemeClr val="bg1"/>
                </a:solidFill>
              </a:rPr>
              <a:t>Spyware</a:t>
            </a:r>
            <a:r>
              <a:rPr lang="en-GB" sz="2200" dirty="0"/>
              <a:t> applications are typically bundled as a hidden component of freeware or shareware programs, that can be downloaded from the Internet; </a:t>
            </a:r>
            <a:r>
              <a:rPr lang="en-GB" sz="2200" b="1" dirty="0"/>
              <a:t>however, it should be noted that the majority of shareware and freeware applications do not come with spyware</a:t>
            </a:r>
            <a:r>
              <a:rPr lang="en-GB" sz="2200" dirty="0"/>
              <a:t>. Once installed, the </a:t>
            </a:r>
            <a:r>
              <a:rPr lang="en-GB" sz="2200" b="1" dirty="0">
                <a:solidFill>
                  <a:schemeClr val="bg1"/>
                </a:solidFill>
              </a:rPr>
              <a:t>spyware</a:t>
            </a:r>
            <a:r>
              <a:rPr lang="en-GB" sz="2200" dirty="0"/>
              <a:t> monitors user activity on the Internet and transmits that information in the background to someone else. </a:t>
            </a:r>
            <a:r>
              <a:rPr lang="en-GB" sz="2200" b="1" dirty="0">
                <a:solidFill>
                  <a:schemeClr val="bg1"/>
                </a:solidFill>
              </a:rPr>
              <a:t>Spyware</a:t>
            </a:r>
            <a:r>
              <a:rPr lang="en-GB" sz="2200" dirty="0"/>
              <a:t> can also gather information about e-mail addresses and even passwords and credit card numbers.</a:t>
            </a:r>
          </a:p>
        </p:txBody>
      </p:sp>
      <p:pic>
        <p:nvPicPr>
          <p:cNvPr id="5" name="Picture 4"/>
          <p:cNvPicPr>
            <a:picLocks noChangeAspect="1"/>
          </p:cNvPicPr>
          <p:nvPr/>
        </p:nvPicPr>
        <p:blipFill>
          <a:blip r:embed="rId3"/>
          <a:stretch>
            <a:fillRect/>
          </a:stretch>
        </p:blipFill>
        <p:spPr>
          <a:xfrm>
            <a:off x="7291129" y="983774"/>
            <a:ext cx="1487553" cy="1487553"/>
          </a:xfrm>
          <a:prstGeom prst="rect">
            <a:avLst/>
          </a:prstGeom>
          <a:ln w="25400">
            <a:solidFill>
              <a:schemeClr val="bg1"/>
            </a:solidFill>
          </a:ln>
        </p:spPr>
      </p:pic>
    </p:spTree>
    <p:extLst>
      <p:ext uri="{BB962C8B-B14F-4D97-AF65-F5344CB8AC3E}">
        <p14:creationId xmlns:p14="http://schemas.microsoft.com/office/powerpoint/2010/main" val="1482597436"/>
      </p:ext>
    </p:extLst>
  </p:cSld>
  <p:clrMapOvr>
    <a:masterClrMapping/>
  </p:clrMapOvr>
  <p:timing>
    <p:tnLst>
      <p:par>
        <p:cTn id="1" dur="indefinite" restart="never" nodeType="tmRoot"/>
      </p:par>
    </p:tnLst>
  </p:timing>
</p:sld>
</file>

<file path=ppt/slides/slide316.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SECURITY</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KEYLOGGING</a:t>
            </a:r>
            <a:endParaRPr lang="en-GB" sz="4000" dirty="0">
              <a:effectLst>
                <a:outerShdw blurRad="38100" dist="38100" dir="2700000" algn="tl">
                  <a:srgbClr val="000000">
                    <a:alpha val="43137"/>
                  </a:srgbClr>
                </a:outerShdw>
              </a:effectLst>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539552" y="1772816"/>
            <a:ext cx="7740920" cy="4493538"/>
          </a:xfrm>
          <a:prstGeom prst="rect">
            <a:avLst/>
          </a:prstGeom>
          <a:noFill/>
        </p:spPr>
        <p:txBody>
          <a:bodyPr wrap="square" rtlCol="0">
            <a:spAutoFit/>
          </a:bodyPr>
          <a:lstStyle/>
          <a:p>
            <a:r>
              <a:rPr lang="en-GB" sz="2200" dirty="0"/>
              <a:t>A </a:t>
            </a:r>
            <a:r>
              <a:rPr lang="en-GB" sz="2200" b="1" dirty="0">
                <a:solidFill>
                  <a:schemeClr val="bg1"/>
                </a:solidFill>
              </a:rPr>
              <a:t>keylogger</a:t>
            </a:r>
            <a:r>
              <a:rPr lang="en-GB" sz="2200" dirty="0"/>
              <a:t> is a hardware device or a software program that records the real time activity of a computer user, including the keyboard keys they press.</a:t>
            </a:r>
          </a:p>
          <a:p>
            <a:r>
              <a:rPr lang="en-GB" sz="2200" b="1" dirty="0">
                <a:solidFill>
                  <a:schemeClr val="bg1"/>
                </a:solidFill>
              </a:rPr>
              <a:t>Keyloggers</a:t>
            </a:r>
            <a:r>
              <a:rPr lang="en-GB" sz="2200" dirty="0"/>
              <a:t> are used by IT departments to troubleshoot technical problems with  computers and business networks. </a:t>
            </a:r>
            <a:r>
              <a:rPr lang="en-GB" sz="2200" b="1" dirty="0">
                <a:solidFill>
                  <a:schemeClr val="bg1"/>
                </a:solidFill>
              </a:rPr>
              <a:t>Keyloggers</a:t>
            </a:r>
            <a:r>
              <a:rPr lang="en-GB" sz="2200" dirty="0"/>
              <a:t> can also be used by organisations to monitor the network usage of people without their direct knowledge. </a:t>
            </a:r>
          </a:p>
          <a:p>
            <a:r>
              <a:rPr lang="en-GB" sz="2200" b="1" dirty="0">
                <a:solidFill>
                  <a:schemeClr val="bg1"/>
                </a:solidFill>
              </a:rPr>
              <a:t>Keyloggers</a:t>
            </a:r>
            <a:r>
              <a:rPr lang="en-GB" sz="2200" dirty="0"/>
              <a:t> are sometimes part of malware packages downloaded onto computers without the owners' knowledge. Malicious individuals may use </a:t>
            </a:r>
            <a:r>
              <a:rPr lang="en-GB" sz="2200" b="1" dirty="0">
                <a:solidFill>
                  <a:schemeClr val="bg1"/>
                </a:solidFill>
              </a:rPr>
              <a:t>keyloggers</a:t>
            </a:r>
            <a:r>
              <a:rPr lang="en-GB" sz="2200" dirty="0"/>
              <a:t> on public computers to steal passwords or credit card information.</a:t>
            </a:r>
          </a:p>
        </p:txBody>
      </p:sp>
      <p:pic>
        <p:nvPicPr>
          <p:cNvPr id="8" name="Picture 7"/>
          <p:cNvPicPr>
            <a:picLocks noChangeAspect="1"/>
          </p:cNvPicPr>
          <p:nvPr/>
        </p:nvPicPr>
        <p:blipFill>
          <a:blip r:embed="rId3"/>
          <a:stretch>
            <a:fillRect/>
          </a:stretch>
        </p:blipFill>
        <p:spPr>
          <a:xfrm>
            <a:off x="7740412" y="4149080"/>
            <a:ext cx="1080120" cy="1080120"/>
          </a:xfrm>
          <a:prstGeom prst="rect">
            <a:avLst/>
          </a:prstGeom>
          <a:ln w="25400">
            <a:solidFill>
              <a:schemeClr val="bg1"/>
            </a:solidFill>
          </a:ln>
        </p:spPr>
      </p:pic>
    </p:spTree>
    <p:extLst>
      <p:ext uri="{BB962C8B-B14F-4D97-AF65-F5344CB8AC3E}">
        <p14:creationId xmlns:p14="http://schemas.microsoft.com/office/powerpoint/2010/main" val="2072661719"/>
      </p:ext>
    </p:extLst>
  </p:cSld>
  <p:clrMapOvr>
    <a:masterClrMapping/>
  </p:clrMapOvr>
  <p:timing>
    <p:tnLst>
      <p:par>
        <p:cTn id="1" dur="indefinite" restart="never" nodeType="tmRoot"/>
      </p:par>
    </p:tnLst>
  </p:timing>
</p:sld>
</file>

<file path=ppt/slides/slide317.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SECURITY</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PHISHING</a:t>
            </a:r>
            <a:endParaRPr lang="en-GB" sz="4000" dirty="0">
              <a:effectLst>
                <a:outerShdw blurRad="38100" dist="38100" dir="2700000" algn="tl">
                  <a:srgbClr val="000000">
                    <a:alpha val="43137"/>
                  </a:srgbClr>
                </a:outerShdw>
              </a:effectLst>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TextBox 2"/>
          <p:cNvSpPr txBox="1"/>
          <p:nvPr/>
        </p:nvSpPr>
        <p:spPr>
          <a:xfrm>
            <a:off x="1259632" y="1772816"/>
            <a:ext cx="6966804" cy="4493538"/>
          </a:xfrm>
          <a:prstGeom prst="rect">
            <a:avLst/>
          </a:prstGeom>
          <a:noFill/>
        </p:spPr>
        <p:txBody>
          <a:bodyPr wrap="square" rtlCol="0">
            <a:spAutoFit/>
          </a:bodyPr>
          <a:lstStyle/>
          <a:p>
            <a:r>
              <a:rPr lang="en-GB" sz="2200" b="1" dirty="0">
                <a:solidFill>
                  <a:schemeClr val="bg1"/>
                </a:solidFill>
              </a:rPr>
              <a:t>Phishing</a:t>
            </a:r>
            <a:r>
              <a:rPr lang="en-GB" sz="2200" dirty="0"/>
              <a:t> is usually attempted by sending an e-mail to a user falsely claiming to be an established legitimate organisation, in an attempt to trick the user into surrendering private information that will be used for identity theft. The e-mail directs the user to visit a Web site where they are asked to update personal information, such as passwords and credit card, social security, and bank account numbers, that the legitimate organization already has. The Web site, however, is bogus and set up only to steal the user's information. </a:t>
            </a:r>
            <a:r>
              <a:rPr lang="en-GB" sz="2200" b="1" dirty="0">
                <a:solidFill>
                  <a:schemeClr val="bg1"/>
                </a:solidFill>
              </a:rPr>
              <a:t>Phishing</a:t>
            </a:r>
            <a:r>
              <a:rPr lang="en-GB" b="1" dirty="0">
                <a:solidFill>
                  <a:schemeClr val="bg1"/>
                </a:solidFill>
              </a:rPr>
              <a:t> </a:t>
            </a:r>
            <a:r>
              <a:rPr lang="en-GB" sz="2200" dirty="0"/>
              <a:t>is a form of hacking used to “fish” for personal information.</a:t>
            </a:r>
          </a:p>
        </p:txBody>
      </p:sp>
      <p:pic>
        <p:nvPicPr>
          <p:cNvPr id="5" name="Picture 4"/>
          <p:cNvPicPr>
            <a:picLocks noChangeAspect="1"/>
          </p:cNvPicPr>
          <p:nvPr/>
        </p:nvPicPr>
        <p:blipFill>
          <a:blip r:embed="rId3"/>
          <a:stretch>
            <a:fillRect/>
          </a:stretch>
        </p:blipFill>
        <p:spPr>
          <a:xfrm>
            <a:off x="165870" y="957032"/>
            <a:ext cx="1182727" cy="743776"/>
          </a:xfrm>
          <a:prstGeom prst="rect">
            <a:avLst/>
          </a:prstGeom>
          <a:ln w="25400">
            <a:solidFill>
              <a:schemeClr val="bg1"/>
            </a:solidFill>
          </a:ln>
        </p:spPr>
      </p:pic>
      <p:pic>
        <p:nvPicPr>
          <p:cNvPr id="9" name="Picture 8"/>
          <p:cNvPicPr>
            <a:picLocks noChangeAspect="1"/>
          </p:cNvPicPr>
          <p:nvPr/>
        </p:nvPicPr>
        <p:blipFill>
          <a:blip r:embed="rId4"/>
          <a:stretch>
            <a:fillRect/>
          </a:stretch>
        </p:blipFill>
        <p:spPr>
          <a:xfrm>
            <a:off x="7092482" y="5730318"/>
            <a:ext cx="1133954" cy="981541"/>
          </a:xfrm>
          <a:prstGeom prst="rect">
            <a:avLst/>
          </a:prstGeom>
          <a:ln w="25400">
            <a:solidFill>
              <a:schemeClr val="bg1"/>
            </a:solidFill>
          </a:ln>
        </p:spPr>
      </p:pic>
    </p:spTree>
    <p:extLst>
      <p:ext uri="{BB962C8B-B14F-4D97-AF65-F5344CB8AC3E}">
        <p14:creationId xmlns:p14="http://schemas.microsoft.com/office/powerpoint/2010/main" val="3283087728"/>
      </p:ext>
    </p:extLst>
  </p:cSld>
  <p:clrMapOvr>
    <a:masterClrMapping/>
  </p:clrMapOvr>
  <p:timing>
    <p:tnLst>
      <p:par>
        <p:cTn id="1" dur="indefinite" restart="never" nodeType="tmRoot"/>
      </p:par>
    </p:tnLst>
  </p:timing>
</p:sld>
</file>

<file path=ppt/slides/slide318.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SECURITY</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IDENTITY THEFT</a:t>
            </a:r>
            <a:endParaRPr lang="en-GB" sz="4000" dirty="0">
              <a:effectLst>
                <a:outerShdw blurRad="38100" dist="38100" dir="2700000" algn="tl">
                  <a:srgbClr val="000000">
                    <a:alpha val="43137"/>
                  </a:srgbClr>
                </a:outerShdw>
              </a:effectLst>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TextBox 2"/>
          <p:cNvSpPr txBox="1"/>
          <p:nvPr/>
        </p:nvSpPr>
        <p:spPr>
          <a:xfrm>
            <a:off x="539552" y="1772816"/>
            <a:ext cx="7416824" cy="4154984"/>
          </a:xfrm>
          <a:prstGeom prst="rect">
            <a:avLst/>
          </a:prstGeom>
          <a:noFill/>
        </p:spPr>
        <p:txBody>
          <a:bodyPr wrap="square" rtlCol="0">
            <a:spAutoFit/>
          </a:bodyPr>
          <a:lstStyle/>
          <a:p>
            <a:r>
              <a:rPr lang="en-GB" sz="2200" b="1" dirty="0">
                <a:solidFill>
                  <a:schemeClr val="bg1"/>
                </a:solidFill>
              </a:rPr>
              <a:t>Identity theft </a:t>
            </a:r>
            <a:r>
              <a:rPr lang="en-GB" sz="2200" dirty="0"/>
              <a:t>occurs when someone pretends to be someone else, by assuming that person's identity, often in order to access resources or obtain credit and other benefits in that person's name. The victim of </a:t>
            </a:r>
            <a:r>
              <a:rPr lang="en-GB" sz="2200" b="1" dirty="0">
                <a:solidFill>
                  <a:schemeClr val="bg1"/>
                </a:solidFill>
              </a:rPr>
              <a:t>identity theft </a:t>
            </a:r>
            <a:r>
              <a:rPr lang="en-GB" sz="2200" dirty="0"/>
              <a:t>(the person whose identity has been assumed by the identity thief), can suffer adverse consequences if they are held accountable for the thief’s actions. </a:t>
            </a:r>
            <a:r>
              <a:rPr lang="en-GB" sz="2200" b="1" dirty="0">
                <a:solidFill>
                  <a:schemeClr val="bg1"/>
                </a:solidFill>
              </a:rPr>
              <a:t>Identity theft </a:t>
            </a:r>
            <a:r>
              <a:rPr lang="en-GB" sz="2200" dirty="0"/>
              <a:t>occurs when someone uses another's personally identifying information, like their name, identifying number, or credit card number, without their permission, to commit fraud or other crimes.</a:t>
            </a:r>
          </a:p>
        </p:txBody>
      </p:sp>
      <p:pic>
        <p:nvPicPr>
          <p:cNvPr id="4" name="Picture 3"/>
          <p:cNvPicPr>
            <a:picLocks noChangeAspect="1"/>
          </p:cNvPicPr>
          <p:nvPr/>
        </p:nvPicPr>
        <p:blipFill>
          <a:blip r:embed="rId3"/>
          <a:stretch>
            <a:fillRect/>
          </a:stretch>
        </p:blipFill>
        <p:spPr>
          <a:xfrm>
            <a:off x="7583328" y="3068960"/>
            <a:ext cx="1103472" cy="1109568"/>
          </a:xfrm>
          <a:prstGeom prst="rect">
            <a:avLst/>
          </a:prstGeom>
          <a:ln w="25400">
            <a:solidFill>
              <a:schemeClr val="bg1"/>
            </a:solidFill>
          </a:ln>
        </p:spPr>
      </p:pic>
    </p:spTree>
    <p:extLst>
      <p:ext uri="{BB962C8B-B14F-4D97-AF65-F5344CB8AC3E}">
        <p14:creationId xmlns:p14="http://schemas.microsoft.com/office/powerpoint/2010/main" val="3115231350"/>
      </p:ext>
    </p:extLst>
  </p:cSld>
  <p:clrMapOvr>
    <a:masterClrMapping/>
  </p:clrMapOvr>
  <p:timing>
    <p:tnLst>
      <p:par>
        <p:cTn id="1" dur="indefinite" restart="never" nodeType="tmRoot"/>
      </p:par>
    </p:tnLst>
  </p:timing>
</p:sld>
</file>

<file path=ppt/slides/slide319.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SECURITY</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ONLINE FRAUD</a:t>
            </a:r>
            <a:endParaRPr lang="en-GB" sz="4000" dirty="0">
              <a:effectLst>
                <a:outerShdw blurRad="38100" dist="38100" dir="2700000" algn="tl">
                  <a:srgbClr val="000000">
                    <a:alpha val="43137"/>
                  </a:srgbClr>
                </a:outerShdw>
              </a:effectLst>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TextBox 2"/>
          <p:cNvSpPr txBox="1"/>
          <p:nvPr/>
        </p:nvSpPr>
        <p:spPr>
          <a:xfrm>
            <a:off x="611560" y="1727551"/>
            <a:ext cx="7416824" cy="4493538"/>
          </a:xfrm>
          <a:prstGeom prst="rect">
            <a:avLst/>
          </a:prstGeom>
          <a:noFill/>
        </p:spPr>
        <p:txBody>
          <a:bodyPr wrap="square" rtlCol="0">
            <a:spAutoFit/>
          </a:bodyPr>
          <a:lstStyle/>
          <a:p>
            <a:r>
              <a:rPr lang="en-GB" sz="2200" b="1" dirty="0">
                <a:solidFill>
                  <a:schemeClr val="bg1"/>
                </a:solidFill>
              </a:rPr>
              <a:t>Online fraud </a:t>
            </a:r>
            <a:r>
              <a:rPr lang="en-GB" sz="2200" dirty="0"/>
              <a:t>is the term used to cover all crimes committed using the Internet. </a:t>
            </a:r>
          </a:p>
          <a:p>
            <a:r>
              <a:rPr lang="en-GB" sz="2200" b="1" dirty="0">
                <a:solidFill>
                  <a:schemeClr val="bg1"/>
                </a:solidFill>
              </a:rPr>
              <a:t>Online fraud </a:t>
            </a:r>
            <a:r>
              <a:rPr lang="en-GB" sz="2200" dirty="0"/>
              <a:t>can be committed in several ways, some of which include: </a:t>
            </a:r>
          </a:p>
          <a:p>
            <a:r>
              <a:rPr lang="en-GB" sz="2200" dirty="0" smtClean="0"/>
              <a:t>•</a:t>
            </a:r>
            <a:r>
              <a:rPr lang="en-GB" sz="2200" dirty="0"/>
              <a:t>	By using hacking into a computer system and </a:t>
            </a:r>
            <a:r>
              <a:rPr lang="en-GB" sz="2200" dirty="0" smtClean="0"/>
              <a:t>	altering </a:t>
            </a:r>
            <a:r>
              <a:rPr lang="en-GB" sz="2200" dirty="0"/>
              <a:t>or stealing data held within the system.</a:t>
            </a:r>
          </a:p>
          <a:p>
            <a:r>
              <a:rPr lang="en-GB" sz="2200" dirty="0"/>
              <a:t>•	By using a keylogger to steal passwords to </a:t>
            </a:r>
            <a:r>
              <a:rPr lang="en-GB" sz="2200" dirty="0" smtClean="0"/>
              <a:t>	online </a:t>
            </a:r>
            <a:r>
              <a:rPr lang="en-GB" sz="2200" dirty="0"/>
              <a:t>account or bank card numbers.</a:t>
            </a:r>
          </a:p>
          <a:p>
            <a:r>
              <a:rPr lang="en-GB" sz="2200" dirty="0"/>
              <a:t>•	Identity Fraud.</a:t>
            </a:r>
          </a:p>
          <a:p>
            <a:r>
              <a:rPr lang="en-GB" sz="2200" dirty="0"/>
              <a:t>•	Online shopping fraud.</a:t>
            </a:r>
          </a:p>
          <a:p>
            <a:r>
              <a:rPr lang="en-GB" sz="2200" dirty="0"/>
              <a:t>The frauds listed above are just some of a very extensive lists of frauds that can be carried out over the Internet.</a:t>
            </a:r>
          </a:p>
        </p:txBody>
      </p:sp>
      <p:pic>
        <p:nvPicPr>
          <p:cNvPr id="5" name="Picture 4"/>
          <p:cNvPicPr>
            <a:picLocks noChangeAspect="1"/>
          </p:cNvPicPr>
          <p:nvPr/>
        </p:nvPicPr>
        <p:blipFill>
          <a:blip r:embed="rId3"/>
          <a:stretch>
            <a:fillRect/>
          </a:stretch>
        </p:blipFill>
        <p:spPr>
          <a:xfrm>
            <a:off x="7236296" y="4077072"/>
            <a:ext cx="1121761" cy="1097375"/>
          </a:xfrm>
          <a:prstGeom prst="rect">
            <a:avLst/>
          </a:prstGeom>
          <a:ln w="25400">
            <a:solidFill>
              <a:schemeClr val="bg1"/>
            </a:solidFill>
          </a:ln>
        </p:spPr>
      </p:pic>
      <p:pic>
        <p:nvPicPr>
          <p:cNvPr id="8" name="Picture 7"/>
          <p:cNvPicPr>
            <a:picLocks noChangeAspect="1"/>
          </p:cNvPicPr>
          <p:nvPr/>
        </p:nvPicPr>
        <p:blipFill>
          <a:blip r:embed="rId4"/>
          <a:stretch>
            <a:fillRect/>
          </a:stretch>
        </p:blipFill>
        <p:spPr>
          <a:xfrm>
            <a:off x="7534787" y="858008"/>
            <a:ext cx="1316850" cy="1286367"/>
          </a:xfrm>
          <a:prstGeom prst="rect">
            <a:avLst/>
          </a:prstGeom>
          <a:ln w="25400">
            <a:solidFill>
              <a:schemeClr val="bg1"/>
            </a:solidFill>
          </a:ln>
        </p:spPr>
      </p:pic>
    </p:spTree>
    <p:extLst>
      <p:ext uri="{BB962C8B-B14F-4D97-AF65-F5344CB8AC3E}">
        <p14:creationId xmlns:p14="http://schemas.microsoft.com/office/powerpoint/2010/main" val="144145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27075" y="188640"/>
            <a:ext cx="7772400" cy="993518"/>
          </a:xfrm>
          <a:ln>
            <a:solidFill>
              <a:schemeClr val="accent2"/>
            </a:solidFill>
            <a:miter lim="800000"/>
            <a:headEnd/>
            <a:tailEnd/>
          </a:ln>
        </p:spPr>
        <p:txBody>
          <a:bodyPr/>
          <a:lstStyle/>
          <a:p>
            <a:r>
              <a:rPr lang="en-GB" dirty="0"/>
              <a:t/>
            </a:r>
            <a:br>
              <a:rPr lang="en-GB" dirty="0"/>
            </a:br>
            <a:r>
              <a:rPr lang="en-GB" dirty="0" smtClean="0"/>
              <a:t>LOCAL STORAGE</a:t>
            </a:r>
            <a:endParaRPr lang="en-GB" dirty="0"/>
          </a:p>
        </p:txBody>
      </p:sp>
      <p:sp>
        <p:nvSpPr>
          <p:cNvPr id="8" name="Action Button: Home 7">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95536" y="6149485"/>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 name="TextBox 5"/>
          <p:cNvSpPr txBox="1"/>
          <p:nvPr/>
        </p:nvSpPr>
        <p:spPr>
          <a:xfrm>
            <a:off x="200642" y="1052736"/>
            <a:ext cx="8825265" cy="4985980"/>
          </a:xfrm>
          <a:prstGeom prst="rect">
            <a:avLst/>
          </a:prstGeom>
          <a:noFill/>
        </p:spPr>
        <p:txBody>
          <a:bodyPr wrap="square" rtlCol="0">
            <a:spAutoFit/>
          </a:bodyPr>
          <a:lstStyle/>
          <a:p>
            <a:endParaRPr lang="en-GB" dirty="0"/>
          </a:p>
          <a:p>
            <a:r>
              <a:rPr lang="en-GB" sz="2000" b="1" dirty="0">
                <a:solidFill>
                  <a:srgbClr val="990099"/>
                </a:solidFill>
                <a:latin typeface="+mj-lt"/>
              </a:rPr>
              <a:t>Local storage </a:t>
            </a:r>
            <a:r>
              <a:rPr lang="en-GB" sz="2000" dirty="0">
                <a:latin typeface="+mj-lt"/>
              </a:rPr>
              <a:t>is where the individual or organisation owns the computers and their associated backing storage devices</a:t>
            </a:r>
            <a:r>
              <a:rPr lang="en-GB" sz="2000" dirty="0" smtClean="0">
                <a:latin typeface="+mj-lt"/>
              </a:rPr>
              <a:t>.</a:t>
            </a:r>
          </a:p>
          <a:p>
            <a:endParaRPr lang="en-GB" sz="2000" dirty="0">
              <a:latin typeface="+mj-lt"/>
            </a:endParaRPr>
          </a:p>
          <a:p>
            <a:r>
              <a:rPr lang="en-GB" sz="2000" dirty="0" smtClean="0">
                <a:latin typeface="+mj-lt"/>
              </a:rPr>
              <a:t>There </a:t>
            </a:r>
            <a:r>
              <a:rPr lang="en-GB" sz="2000" dirty="0">
                <a:latin typeface="+mj-lt"/>
              </a:rPr>
              <a:t>are initial and running costs, which may be very high, associated with </a:t>
            </a:r>
            <a:r>
              <a:rPr lang="en-GB" sz="2000" b="1" dirty="0">
                <a:solidFill>
                  <a:srgbClr val="990099"/>
                </a:solidFill>
                <a:latin typeface="+mj-lt"/>
              </a:rPr>
              <a:t>local backing storage:</a:t>
            </a:r>
          </a:p>
          <a:p>
            <a:r>
              <a:rPr lang="en-GB" sz="2000" dirty="0" smtClean="0">
                <a:latin typeface="+mj-lt"/>
              </a:rPr>
              <a:t>•</a:t>
            </a:r>
            <a:r>
              <a:rPr lang="en-GB" sz="2000" dirty="0">
                <a:latin typeface="+mj-lt"/>
              </a:rPr>
              <a:t>	Cost of buying and maintaining the software, computers, backing </a:t>
            </a:r>
            <a:r>
              <a:rPr lang="en-GB" sz="2000" dirty="0" smtClean="0">
                <a:latin typeface="+mj-lt"/>
              </a:rPr>
              <a:t>	storage </a:t>
            </a:r>
            <a:r>
              <a:rPr lang="en-GB" sz="2000" dirty="0">
                <a:latin typeface="+mj-lt"/>
              </a:rPr>
              <a:t>and associated network for sharing of files.</a:t>
            </a:r>
          </a:p>
          <a:p>
            <a:r>
              <a:rPr lang="en-GB" sz="2000" dirty="0">
                <a:latin typeface="+mj-lt"/>
              </a:rPr>
              <a:t>•	Technical support will need to be provided.</a:t>
            </a:r>
          </a:p>
          <a:p>
            <a:r>
              <a:rPr lang="en-GB" sz="2000" dirty="0">
                <a:latin typeface="+mj-lt"/>
              </a:rPr>
              <a:t>•	File security will need to be provided.</a:t>
            </a:r>
          </a:p>
          <a:p>
            <a:endParaRPr lang="en-GB" sz="2000" dirty="0">
              <a:latin typeface="+mj-lt"/>
            </a:endParaRPr>
          </a:p>
          <a:p>
            <a:r>
              <a:rPr lang="en-GB" sz="2000" dirty="0">
                <a:latin typeface="+mj-lt"/>
              </a:rPr>
              <a:t>However, organisations may find that some of the advantages of having </a:t>
            </a:r>
            <a:r>
              <a:rPr lang="en-GB" sz="2000" b="1" dirty="0">
                <a:solidFill>
                  <a:srgbClr val="990099"/>
                </a:solidFill>
                <a:latin typeface="+mj-lt"/>
              </a:rPr>
              <a:t>local backing storage </a:t>
            </a:r>
            <a:r>
              <a:rPr lang="en-GB" sz="2000" dirty="0">
                <a:latin typeface="+mj-lt"/>
              </a:rPr>
              <a:t>is that they can have greater control over the degree of security they apply to their files and that, once the initial costs have been met, the running costs are lower than the ongoing costs of renting equipment and backing storage would be.</a:t>
            </a:r>
          </a:p>
        </p:txBody>
      </p:sp>
    </p:spTree>
    <p:extLst>
      <p:ext uri="{BB962C8B-B14F-4D97-AF65-F5344CB8AC3E}">
        <p14:creationId xmlns:p14="http://schemas.microsoft.com/office/powerpoint/2010/main" val="10986468"/>
      </p:ext>
    </p:extLst>
  </p:cSld>
  <p:clrMapOvr>
    <a:masterClrMapping/>
  </p:clrMapOvr>
  <p:timing>
    <p:tnLst>
      <p:par>
        <p:cTn id="1" dur="indefinite" restart="never" nodeType="tmRoot"/>
      </p:par>
    </p:tnLst>
  </p:timing>
</p:sld>
</file>

<file path=ppt/slides/slide320.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 SECURITY PRECUATIONS</a:t>
            </a:r>
            <a:endParaRPr lang="en-GB" sz="4000" dirty="0">
              <a:effectLst>
                <a:outerShdw blurRad="38100" dist="38100" dir="2700000" algn="tl">
                  <a:srgbClr val="000000">
                    <a:alpha val="43137"/>
                  </a:srgbClr>
                </a:outerShdw>
              </a:effectLst>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TextBox 2"/>
          <p:cNvSpPr txBox="1"/>
          <p:nvPr/>
        </p:nvSpPr>
        <p:spPr>
          <a:xfrm>
            <a:off x="611560" y="1727551"/>
            <a:ext cx="7416824" cy="3816429"/>
          </a:xfrm>
          <a:prstGeom prst="rect">
            <a:avLst/>
          </a:prstGeom>
          <a:noFill/>
        </p:spPr>
        <p:txBody>
          <a:bodyPr wrap="square" rtlCol="0">
            <a:spAutoFit/>
          </a:bodyPr>
          <a:lstStyle/>
          <a:p>
            <a:r>
              <a:rPr lang="en-GB" sz="2200" dirty="0"/>
              <a:t>Given the numerous </a:t>
            </a:r>
            <a:r>
              <a:rPr lang="en-GB" sz="2200" b="1" dirty="0">
                <a:solidFill>
                  <a:schemeClr val="bg1"/>
                </a:solidFill>
              </a:rPr>
              <a:t>security risks </a:t>
            </a:r>
            <a:r>
              <a:rPr lang="en-GB" sz="2200" dirty="0"/>
              <a:t>that are associated with using a computer or any other device which has access to the Internet, it is important that both individuals and organisations take </a:t>
            </a:r>
            <a:r>
              <a:rPr lang="en-GB" sz="2200" b="1" dirty="0">
                <a:solidFill>
                  <a:schemeClr val="bg1"/>
                </a:solidFill>
              </a:rPr>
              <a:t>security precautions </a:t>
            </a:r>
            <a:r>
              <a:rPr lang="en-GB" sz="2200" dirty="0"/>
              <a:t>to ensure the safety of their identity related data etc.</a:t>
            </a:r>
          </a:p>
          <a:p>
            <a:r>
              <a:rPr lang="en-GB" sz="2200" b="1" dirty="0">
                <a:solidFill>
                  <a:schemeClr val="bg1"/>
                </a:solidFill>
              </a:rPr>
              <a:t>Security precautions which can be taken include:</a:t>
            </a:r>
          </a:p>
          <a:p>
            <a:r>
              <a:rPr lang="en-GB" sz="2200" dirty="0"/>
              <a:t>•	Anti-virus software.</a:t>
            </a:r>
          </a:p>
          <a:p>
            <a:r>
              <a:rPr lang="en-GB" sz="2200" dirty="0"/>
              <a:t>•	Passwords/encryption.</a:t>
            </a:r>
          </a:p>
          <a:p>
            <a:r>
              <a:rPr lang="en-GB" sz="2200" dirty="0"/>
              <a:t>•	Biometrics.</a:t>
            </a:r>
          </a:p>
          <a:p>
            <a:r>
              <a:rPr lang="en-GB" sz="2200" dirty="0"/>
              <a:t>•	Security protocols and firewalls.</a:t>
            </a:r>
          </a:p>
          <a:p>
            <a:r>
              <a:rPr lang="en-GB" sz="2200" dirty="0"/>
              <a:t>•	Use of security suites.</a:t>
            </a:r>
          </a:p>
        </p:txBody>
      </p:sp>
    </p:spTree>
    <p:extLst>
      <p:ext uri="{BB962C8B-B14F-4D97-AF65-F5344CB8AC3E}">
        <p14:creationId xmlns:p14="http://schemas.microsoft.com/office/powerpoint/2010/main" val="3805257354"/>
      </p:ext>
    </p:extLst>
  </p:cSld>
  <p:clrMapOvr>
    <a:masterClrMapping/>
  </p:clrMapOvr>
  <p:timing>
    <p:tnLst>
      <p:par>
        <p:cTn id="1" dur="indefinite" restart="never" nodeType="tmRoot"/>
      </p:par>
    </p:tnLst>
  </p:timing>
</p:sld>
</file>

<file path=ppt/slides/slide321.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 SECURITY PRECUATIONS</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ANTI-VIRUS SOFTWARE</a:t>
            </a:r>
            <a:endParaRPr lang="en-GB" sz="4000" dirty="0">
              <a:effectLst>
                <a:outerShdw blurRad="38100" dist="38100" dir="2700000" algn="tl">
                  <a:srgbClr val="000000">
                    <a:alpha val="43137"/>
                  </a:srgbClr>
                </a:outerShdw>
              </a:effectLst>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TextBox 2"/>
          <p:cNvSpPr txBox="1"/>
          <p:nvPr/>
        </p:nvSpPr>
        <p:spPr>
          <a:xfrm>
            <a:off x="611560" y="1727551"/>
            <a:ext cx="7416824" cy="3477875"/>
          </a:xfrm>
          <a:prstGeom prst="rect">
            <a:avLst/>
          </a:prstGeom>
          <a:noFill/>
        </p:spPr>
        <p:txBody>
          <a:bodyPr wrap="square" rtlCol="0">
            <a:spAutoFit/>
          </a:bodyPr>
          <a:lstStyle/>
          <a:p>
            <a:r>
              <a:rPr lang="en-GB" sz="2200" dirty="0"/>
              <a:t>Every computer system should be protected by installing and using an </a:t>
            </a:r>
            <a:r>
              <a:rPr lang="en-GB" sz="2200" b="1" dirty="0">
                <a:solidFill>
                  <a:schemeClr val="bg1"/>
                </a:solidFill>
              </a:rPr>
              <a:t>Anti-Virus program.  Anti-Virus software</a:t>
            </a:r>
            <a:r>
              <a:rPr lang="en-GB" sz="2200" dirty="0"/>
              <a:t> is an example of a </a:t>
            </a:r>
            <a:r>
              <a:rPr lang="en-GB" sz="2200" dirty="0">
                <a:solidFill>
                  <a:schemeClr val="bg1"/>
                </a:solidFill>
              </a:rPr>
              <a:t>utility program.  </a:t>
            </a:r>
            <a:r>
              <a:rPr lang="en-GB" sz="2200" b="1" dirty="0">
                <a:solidFill>
                  <a:schemeClr val="bg1"/>
                </a:solidFill>
              </a:rPr>
              <a:t>Anti-Virus software </a:t>
            </a:r>
            <a:r>
              <a:rPr lang="en-GB" sz="2200" dirty="0"/>
              <a:t>is designed to detect and remove </a:t>
            </a:r>
            <a:r>
              <a:rPr lang="en-GB" sz="2200" b="1" dirty="0">
                <a:solidFill>
                  <a:schemeClr val="bg1"/>
                </a:solidFill>
              </a:rPr>
              <a:t>viruses, worms and Trojans </a:t>
            </a:r>
            <a:r>
              <a:rPr lang="en-GB" sz="2200" dirty="0"/>
              <a:t>from computer systems.  It should also scan anything being downloaded to check that the item is virus free. </a:t>
            </a:r>
            <a:r>
              <a:rPr lang="en-GB" sz="2200" b="1" dirty="0">
                <a:solidFill>
                  <a:schemeClr val="bg1"/>
                </a:solidFill>
              </a:rPr>
              <a:t>Anti-virus software </a:t>
            </a:r>
            <a:r>
              <a:rPr lang="en-GB" sz="2200" dirty="0"/>
              <a:t>must be updated at regular intervals to ensure that it can detect and remove the new viruses that are being generated all the time.</a:t>
            </a:r>
          </a:p>
        </p:txBody>
      </p:sp>
      <p:pic>
        <p:nvPicPr>
          <p:cNvPr id="4" name="Picture 3"/>
          <p:cNvPicPr>
            <a:picLocks noChangeAspect="1"/>
          </p:cNvPicPr>
          <p:nvPr/>
        </p:nvPicPr>
        <p:blipFill>
          <a:blip r:embed="rId3"/>
          <a:stretch>
            <a:fillRect/>
          </a:stretch>
        </p:blipFill>
        <p:spPr>
          <a:xfrm>
            <a:off x="6821271" y="4990932"/>
            <a:ext cx="1207113" cy="1627773"/>
          </a:xfrm>
          <a:prstGeom prst="rect">
            <a:avLst/>
          </a:prstGeom>
        </p:spPr>
      </p:pic>
    </p:spTree>
    <p:extLst>
      <p:ext uri="{BB962C8B-B14F-4D97-AF65-F5344CB8AC3E}">
        <p14:creationId xmlns:p14="http://schemas.microsoft.com/office/powerpoint/2010/main" val="320947799"/>
      </p:ext>
    </p:extLst>
  </p:cSld>
  <p:clrMapOvr>
    <a:masterClrMapping/>
  </p:clrMapOvr>
  <p:timing>
    <p:tnLst>
      <p:par>
        <p:cTn id="1" dur="indefinite" restart="never" nodeType="tmRoot"/>
      </p:par>
    </p:tnLst>
  </p:timing>
</p:sld>
</file>

<file path=ppt/slides/slide322.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 SECURITY PRECUATIONS</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PASSWORDS</a:t>
            </a:r>
            <a:endParaRPr lang="en-GB" sz="4000" dirty="0">
              <a:effectLst>
                <a:outerShdw blurRad="38100" dist="38100" dir="2700000" algn="tl">
                  <a:srgbClr val="000000">
                    <a:alpha val="43137"/>
                  </a:srgbClr>
                </a:outerShdw>
              </a:effectLst>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TextBox 4"/>
          <p:cNvSpPr txBox="1"/>
          <p:nvPr/>
        </p:nvSpPr>
        <p:spPr>
          <a:xfrm>
            <a:off x="612620" y="1844824"/>
            <a:ext cx="7776864" cy="3139321"/>
          </a:xfrm>
          <a:prstGeom prst="rect">
            <a:avLst/>
          </a:prstGeom>
          <a:noFill/>
        </p:spPr>
        <p:txBody>
          <a:bodyPr wrap="square" rtlCol="0">
            <a:spAutoFit/>
          </a:bodyPr>
          <a:lstStyle/>
          <a:p>
            <a:r>
              <a:rPr lang="en-GB" sz="2200" b="1" dirty="0" smtClean="0"/>
              <a:t>The security of both standalone computers and networked computers can be improved by using </a:t>
            </a:r>
            <a:r>
              <a:rPr lang="en-GB" sz="2200" b="1" dirty="0" smtClean="0">
                <a:solidFill>
                  <a:schemeClr val="bg1"/>
                </a:solidFill>
              </a:rPr>
              <a:t>passwords.  </a:t>
            </a:r>
            <a:r>
              <a:rPr lang="en-GB" sz="2200" dirty="0" smtClean="0"/>
              <a:t>A </a:t>
            </a:r>
            <a:r>
              <a:rPr lang="en-GB" sz="2200" b="1" dirty="0" smtClean="0">
                <a:solidFill>
                  <a:schemeClr val="bg1"/>
                </a:solidFill>
              </a:rPr>
              <a:t>password</a:t>
            </a:r>
            <a:r>
              <a:rPr lang="en-GB" sz="2200" dirty="0" smtClean="0"/>
              <a:t> is a secret word or string of characters used for user authentication to prove identity or access approval to gain access to a resource, which should be kept secret from those not allowed access.</a:t>
            </a:r>
          </a:p>
          <a:p>
            <a:r>
              <a:rPr lang="en-GB" sz="2200" b="1" dirty="0" smtClean="0">
                <a:solidFill>
                  <a:schemeClr val="bg1"/>
                </a:solidFill>
              </a:rPr>
              <a:t>The most secure passwords are usually formed from a combination of letters (both upper and lower case), numbers and other characters. </a:t>
            </a:r>
            <a:endParaRPr lang="en-GB" sz="2200" b="1" dirty="0">
              <a:solidFill>
                <a:schemeClr val="bg1"/>
              </a:solidFill>
            </a:endParaRPr>
          </a:p>
        </p:txBody>
      </p:sp>
      <p:pic>
        <p:nvPicPr>
          <p:cNvPr id="10" name="Picture 9"/>
          <p:cNvPicPr>
            <a:picLocks noChangeAspect="1"/>
          </p:cNvPicPr>
          <p:nvPr/>
        </p:nvPicPr>
        <p:blipFill>
          <a:blip r:embed="rId3"/>
          <a:stretch>
            <a:fillRect/>
          </a:stretch>
        </p:blipFill>
        <p:spPr>
          <a:xfrm>
            <a:off x="1403648" y="5239718"/>
            <a:ext cx="1201016" cy="780356"/>
          </a:xfrm>
          <a:prstGeom prst="rect">
            <a:avLst/>
          </a:prstGeom>
          <a:ln w="25400">
            <a:solidFill>
              <a:schemeClr val="bg1"/>
            </a:solidFill>
          </a:ln>
        </p:spPr>
      </p:pic>
      <p:pic>
        <p:nvPicPr>
          <p:cNvPr id="11" name="Picture 10"/>
          <p:cNvPicPr>
            <a:picLocks noChangeAspect="1"/>
          </p:cNvPicPr>
          <p:nvPr/>
        </p:nvPicPr>
        <p:blipFill>
          <a:blip r:embed="rId4"/>
          <a:stretch>
            <a:fillRect/>
          </a:stretch>
        </p:blipFill>
        <p:spPr>
          <a:xfrm>
            <a:off x="5796136" y="5077110"/>
            <a:ext cx="1280271" cy="859611"/>
          </a:xfrm>
          <a:prstGeom prst="rect">
            <a:avLst/>
          </a:prstGeom>
          <a:ln w="25400">
            <a:solidFill>
              <a:schemeClr val="bg1"/>
            </a:solidFill>
          </a:ln>
        </p:spPr>
      </p:pic>
    </p:spTree>
    <p:extLst>
      <p:ext uri="{BB962C8B-B14F-4D97-AF65-F5344CB8AC3E}">
        <p14:creationId xmlns:p14="http://schemas.microsoft.com/office/powerpoint/2010/main" val="667661232"/>
      </p:ext>
    </p:extLst>
  </p:cSld>
  <p:clrMapOvr>
    <a:masterClrMapping/>
  </p:clrMapOvr>
  <p:timing>
    <p:tnLst>
      <p:par>
        <p:cTn id="1" dur="indefinite" restart="never" nodeType="tmRoot"/>
      </p:par>
    </p:tnLst>
  </p:timing>
</p:sld>
</file>

<file path=ppt/slides/slide323.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 SECURITY PRECUATIONS</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ENCRYPTION</a:t>
            </a:r>
            <a:endParaRPr lang="en-GB" sz="4000" dirty="0">
              <a:effectLst>
                <a:outerShdw blurRad="38100" dist="38100" dir="2700000" algn="tl">
                  <a:srgbClr val="000000">
                    <a:alpha val="43137"/>
                  </a:srgbClr>
                </a:outerShdw>
              </a:effectLst>
            </a:endParaRPr>
          </a:p>
        </p:txBody>
      </p:sp>
      <p:sp>
        <p:nvSpPr>
          <p:cNvPr id="6" name="Action Button: Home 5">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TextBox 4"/>
          <p:cNvSpPr txBox="1"/>
          <p:nvPr/>
        </p:nvSpPr>
        <p:spPr>
          <a:xfrm>
            <a:off x="612620" y="1844824"/>
            <a:ext cx="7776864" cy="430887"/>
          </a:xfrm>
          <a:prstGeom prst="rect">
            <a:avLst/>
          </a:prstGeom>
          <a:noFill/>
        </p:spPr>
        <p:txBody>
          <a:bodyPr wrap="square" rtlCol="0">
            <a:spAutoFit/>
          </a:bodyPr>
          <a:lstStyle/>
          <a:p>
            <a:endParaRPr lang="en-GB" sz="2200" b="1" dirty="0">
              <a:solidFill>
                <a:schemeClr val="bg1"/>
              </a:solidFill>
            </a:endParaRPr>
          </a:p>
        </p:txBody>
      </p:sp>
      <p:sp>
        <p:nvSpPr>
          <p:cNvPr id="4" name="TextBox 3"/>
          <p:cNvSpPr txBox="1"/>
          <p:nvPr/>
        </p:nvSpPr>
        <p:spPr>
          <a:xfrm>
            <a:off x="419849" y="1589267"/>
            <a:ext cx="8435280" cy="4616648"/>
          </a:xfrm>
          <a:prstGeom prst="rect">
            <a:avLst/>
          </a:prstGeom>
          <a:noFill/>
        </p:spPr>
        <p:txBody>
          <a:bodyPr wrap="square" rtlCol="0">
            <a:spAutoFit/>
          </a:bodyPr>
          <a:lstStyle/>
          <a:p>
            <a:r>
              <a:rPr lang="en-GB" sz="2100" dirty="0"/>
              <a:t>When we use the Internet or any other communication network, a great deal of our time online involves sending others our own information. Ordering something over the Internet, whether it's a book, a CD or anything else from an online vendor, or signing up for an online account, requires entering in a good deal of sensitive personal information. A typical transaction might include not only our names, e-mail addresses and physical address and phone number, but also passwords and personal identification numbers (PINs).  </a:t>
            </a:r>
            <a:r>
              <a:rPr lang="en-GB" sz="2100" b="1" dirty="0"/>
              <a:t>All reputable organisations which use networks will have various security measures in place to stop hackers obtaining your personal information.  The most popular forms of security all rely on </a:t>
            </a:r>
            <a:r>
              <a:rPr lang="en-GB" sz="2100" b="1" dirty="0">
                <a:solidFill>
                  <a:schemeClr val="bg1"/>
                </a:solidFill>
              </a:rPr>
              <a:t>encryption,</a:t>
            </a:r>
            <a:r>
              <a:rPr lang="en-GB" sz="2100" b="1" dirty="0"/>
              <a:t> the process of encoding information in such a way that only the person (or computer) with the key can decode it.</a:t>
            </a:r>
          </a:p>
        </p:txBody>
      </p:sp>
      <p:pic>
        <p:nvPicPr>
          <p:cNvPr id="8" name="Picture 7"/>
          <p:cNvPicPr>
            <a:picLocks noChangeAspect="1"/>
          </p:cNvPicPr>
          <p:nvPr/>
        </p:nvPicPr>
        <p:blipFill>
          <a:blip r:embed="rId4"/>
          <a:stretch>
            <a:fillRect/>
          </a:stretch>
        </p:blipFill>
        <p:spPr>
          <a:xfrm>
            <a:off x="167776" y="454014"/>
            <a:ext cx="1103472" cy="1103472"/>
          </a:xfrm>
          <a:prstGeom prst="rect">
            <a:avLst/>
          </a:prstGeom>
          <a:ln w="25400">
            <a:solidFill>
              <a:schemeClr val="bg1"/>
            </a:solidFill>
          </a:ln>
        </p:spPr>
      </p:pic>
    </p:spTree>
    <p:extLst>
      <p:ext uri="{BB962C8B-B14F-4D97-AF65-F5344CB8AC3E}">
        <p14:creationId xmlns:p14="http://schemas.microsoft.com/office/powerpoint/2010/main" val="2322399573"/>
      </p:ext>
    </p:extLst>
  </p:cSld>
  <p:clrMapOvr>
    <a:masterClrMapping/>
  </p:clrMapOvr>
  <p:timing>
    <p:tnLst>
      <p:par>
        <p:cTn id="1" dur="indefinite" restart="never" nodeType="tmRoot"/>
      </p:par>
    </p:tnLst>
  </p:timing>
</p:sld>
</file>

<file path=ppt/slides/slide32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 SECURITY PRECUATIONS</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BIOMETRICS</a:t>
            </a:r>
            <a:endParaRPr lang="en-GB" sz="4000" dirty="0">
              <a:effectLst>
                <a:outerShdw blurRad="38100" dist="38100" dir="2700000" algn="tl">
                  <a:srgbClr val="000000">
                    <a:alpha val="43137"/>
                  </a:srgbClr>
                </a:outerShdw>
              </a:effectLst>
            </a:endParaRPr>
          </a:p>
        </p:txBody>
      </p:sp>
      <p:sp>
        <p:nvSpPr>
          <p:cNvPr id="6" name="Action Button: Home 5">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TextBox 4"/>
          <p:cNvSpPr txBox="1"/>
          <p:nvPr/>
        </p:nvSpPr>
        <p:spPr>
          <a:xfrm>
            <a:off x="612620" y="1844824"/>
            <a:ext cx="7776864" cy="430887"/>
          </a:xfrm>
          <a:prstGeom prst="rect">
            <a:avLst/>
          </a:prstGeom>
          <a:noFill/>
        </p:spPr>
        <p:txBody>
          <a:bodyPr wrap="square" rtlCol="0">
            <a:spAutoFit/>
          </a:bodyPr>
          <a:lstStyle/>
          <a:p>
            <a:endParaRPr lang="en-GB" sz="2200" b="1" dirty="0">
              <a:solidFill>
                <a:schemeClr val="bg1"/>
              </a:solidFill>
            </a:endParaRPr>
          </a:p>
        </p:txBody>
      </p:sp>
      <p:sp>
        <p:nvSpPr>
          <p:cNvPr id="4" name="TextBox 3"/>
          <p:cNvSpPr txBox="1"/>
          <p:nvPr/>
        </p:nvSpPr>
        <p:spPr>
          <a:xfrm>
            <a:off x="419849" y="1589267"/>
            <a:ext cx="8435280" cy="4893647"/>
          </a:xfrm>
          <a:prstGeom prst="rect">
            <a:avLst/>
          </a:prstGeom>
          <a:noFill/>
        </p:spPr>
        <p:txBody>
          <a:bodyPr wrap="square" rtlCol="0">
            <a:spAutoFit/>
          </a:bodyPr>
          <a:lstStyle/>
          <a:p>
            <a:r>
              <a:rPr lang="en-GB" b="1" dirty="0"/>
              <a:t>Some computer networks use </a:t>
            </a:r>
            <a:r>
              <a:rPr lang="en-GB" b="1" dirty="0">
                <a:solidFill>
                  <a:schemeClr val="bg1"/>
                </a:solidFill>
              </a:rPr>
              <a:t>biometric security </a:t>
            </a:r>
            <a:r>
              <a:rPr lang="en-GB" b="1" dirty="0"/>
              <a:t>to ensure only authorised users can gain access.  </a:t>
            </a:r>
            <a:r>
              <a:rPr lang="en-GB" b="1" dirty="0">
                <a:solidFill>
                  <a:schemeClr val="bg1"/>
                </a:solidFill>
              </a:rPr>
              <a:t>Biometrics</a:t>
            </a:r>
            <a:r>
              <a:rPr lang="en-GB" b="1" dirty="0"/>
              <a:t> is authentication techniques that rely on measurable physical characteristics that can be automatically checked. </a:t>
            </a:r>
            <a:r>
              <a:rPr lang="en-GB" b="1" dirty="0">
                <a:solidFill>
                  <a:schemeClr val="bg1"/>
                </a:solidFill>
              </a:rPr>
              <a:t>There are several types of biometric identification schemes:</a:t>
            </a:r>
          </a:p>
          <a:p>
            <a:r>
              <a:rPr lang="en-GB" b="1" dirty="0"/>
              <a:t> </a:t>
            </a:r>
            <a:r>
              <a:rPr lang="en-GB" b="1" dirty="0" smtClean="0"/>
              <a:t>•</a:t>
            </a:r>
            <a:r>
              <a:rPr lang="en-GB" b="1" dirty="0"/>
              <a:t>	</a:t>
            </a:r>
            <a:r>
              <a:rPr lang="en-GB" b="1" dirty="0">
                <a:solidFill>
                  <a:schemeClr val="bg1"/>
                </a:solidFill>
              </a:rPr>
              <a:t>Face</a:t>
            </a:r>
            <a:r>
              <a:rPr lang="en-GB" b="1" dirty="0"/>
              <a:t> - the analysis of facial characteristics. </a:t>
            </a:r>
          </a:p>
          <a:p>
            <a:r>
              <a:rPr lang="en-GB" b="1" dirty="0"/>
              <a:t>•	</a:t>
            </a:r>
            <a:r>
              <a:rPr lang="en-GB" b="1" dirty="0">
                <a:solidFill>
                  <a:schemeClr val="bg1"/>
                </a:solidFill>
              </a:rPr>
              <a:t>Fingerprint</a:t>
            </a:r>
            <a:r>
              <a:rPr lang="en-GB" b="1" dirty="0"/>
              <a:t> - the analysis of an individual's unique fingerprints. </a:t>
            </a:r>
          </a:p>
          <a:p>
            <a:r>
              <a:rPr lang="en-GB" b="1" dirty="0"/>
              <a:t>•	</a:t>
            </a:r>
            <a:r>
              <a:rPr lang="en-GB" b="1" dirty="0">
                <a:solidFill>
                  <a:schemeClr val="bg1"/>
                </a:solidFill>
              </a:rPr>
              <a:t>Hand geometry </a:t>
            </a:r>
            <a:r>
              <a:rPr lang="en-GB" b="1" dirty="0"/>
              <a:t>- the analysis of the shape of the hand and the </a:t>
            </a:r>
            <a:r>
              <a:rPr lang="en-GB" b="1" dirty="0" smtClean="0"/>
              <a:t>	length </a:t>
            </a:r>
            <a:r>
              <a:rPr lang="en-GB" b="1" dirty="0"/>
              <a:t>of the fingers. </a:t>
            </a:r>
          </a:p>
          <a:p>
            <a:r>
              <a:rPr lang="en-GB" b="1" dirty="0"/>
              <a:t>•	</a:t>
            </a:r>
            <a:r>
              <a:rPr lang="en-GB" b="1" dirty="0">
                <a:solidFill>
                  <a:schemeClr val="bg1"/>
                </a:solidFill>
              </a:rPr>
              <a:t>Retina</a:t>
            </a:r>
            <a:r>
              <a:rPr lang="en-GB" b="1" dirty="0"/>
              <a:t> - the analysis of the capillary vessels located at the back </a:t>
            </a:r>
            <a:r>
              <a:rPr lang="en-GB" b="1" dirty="0" smtClean="0"/>
              <a:t>	of </a:t>
            </a:r>
            <a:r>
              <a:rPr lang="en-GB" b="1" dirty="0"/>
              <a:t>the eye. </a:t>
            </a:r>
          </a:p>
          <a:p>
            <a:r>
              <a:rPr lang="en-GB" b="1" dirty="0"/>
              <a:t>•	</a:t>
            </a:r>
            <a:r>
              <a:rPr lang="en-GB" b="1" dirty="0">
                <a:solidFill>
                  <a:schemeClr val="bg1"/>
                </a:solidFill>
              </a:rPr>
              <a:t>Iris</a:t>
            </a:r>
            <a:r>
              <a:rPr lang="en-GB" b="1" dirty="0"/>
              <a:t> - the analysis of the coloured ring that surrounds the eye's </a:t>
            </a:r>
            <a:r>
              <a:rPr lang="en-GB" b="1" dirty="0" smtClean="0"/>
              <a:t>	pupil</a:t>
            </a:r>
            <a:r>
              <a:rPr lang="en-GB" b="1" dirty="0"/>
              <a:t>.</a:t>
            </a:r>
          </a:p>
          <a:p>
            <a:r>
              <a:rPr lang="en-GB" b="1" dirty="0"/>
              <a:t>•	</a:t>
            </a:r>
            <a:r>
              <a:rPr lang="en-GB" b="1" dirty="0">
                <a:solidFill>
                  <a:schemeClr val="bg1"/>
                </a:solidFill>
              </a:rPr>
              <a:t>Signature</a:t>
            </a:r>
            <a:r>
              <a:rPr lang="en-GB" b="1" dirty="0"/>
              <a:t> - the analysis of the way a person signs his name. </a:t>
            </a:r>
          </a:p>
          <a:p>
            <a:r>
              <a:rPr lang="en-GB" b="1" dirty="0"/>
              <a:t>•	</a:t>
            </a:r>
            <a:r>
              <a:rPr lang="en-GB" b="1" dirty="0">
                <a:solidFill>
                  <a:schemeClr val="bg1"/>
                </a:solidFill>
              </a:rPr>
              <a:t>Vein</a:t>
            </a:r>
            <a:r>
              <a:rPr lang="en-GB" b="1" dirty="0"/>
              <a:t> - the analysis of pattern of veins in the back if the hand </a:t>
            </a:r>
            <a:r>
              <a:rPr lang="en-GB" b="1" dirty="0" smtClean="0"/>
              <a:t>	and </a:t>
            </a:r>
            <a:r>
              <a:rPr lang="en-GB" b="1" dirty="0"/>
              <a:t>the wrist. </a:t>
            </a:r>
          </a:p>
          <a:p>
            <a:r>
              <a:rPr lang="en-GB" b="1" dirty="0"/>
              <a:t>•	</a:t>
            </a:r>
            <a:r>
              <a:rPr lang="en-GB" b="1" dirty="0">
                <a:solidFill>
                  <a:schemeClr val="bg1"/>
                </a:solidFill>
              </a:rPr>
              <a:t>Voice</a:t>
            </a:r>
            <a:r>
              <a:rPr lang="en-GB" b="1" dirty="0"/>
              <a:t> - the analysis of the tone, pitch, cadence a</a:t>
            </a:r>
            <a:r>
              <a:rPr lang="en-GB" sz="2100" b="1" dirty="0"/>
              <a:t>nd frequency </a:t>
            </a:r>
            <a:r>
              <a:rPr lang="en-GB" sz="2100" b="1" dirty="0" smtClean="0"/>
              <a:t>	of </a:t>
            </a:r>
            <a:r>
              <a:rPr lang="en-GB" sz="2100" b="1" dirty="0"/>
              <a:t>a person's voice. </a:t>
            </a:r>
          </a:p>
        </p:txBody>
      </p:sp>
    </p:spTree>
    <p:extLst>
      <p:ext uri="{BB962C8B-B14F-4D97-AF65-F5344CB8AC3E}">
        <p14:creationId xmlns:p14="http://schemas.microsoft.com/office/powerpoint/2010/main" val="3597951273"/>
      </p:ext>
    </p:extLst>
  </p:cSld>
  <p:clrMapOvr>
    <a:masterClrMapping/>
  </p:clrMapOvr>
  <p:timing>
    <p:tnLst>
      <p:par>
        <p:cTn id="1" dur="indefinite" restart="never" nodeType="tmRoot"/>
      </p:par>
    </p:tnLst>
  </p:timing>
</p:sld>
</file>

<file path=ppt/slides/slide325.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 SECURITY PRECUATIONS</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FIREWALLS</a:t>
            </a:r>
            <a:endParaRPr lang="en-GB" sz="4000" dirty="0">
              <a:effectLst>
                <a:outerShdw blurRad="38100" dist="38100" dir="2700000" algn="tl">
                  <a:srgbClr val="000000">
                    <a:alpha val="43137"/>
                  </a:srgbClr>
                </a:outerShdw>
              </a:effectLst>
            </a:endParaRPr>
          </a:p>
        </p:txBody>
      </p:sp>
      <p:sp>
        <p:nvSpPr>
          <p:cNvPr id="6" name="Action Button: Home 5">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TextBox 4"/>
          <p:cNvSpPr txBox="1"/>
          <p:nvPr/>
        </p:nvSpPr>
        <p:spPr>
          <a:xfrm>
            <a:off x="384256" y="1628800"/>
            <a:ext cx="8413532" cy="4154984"/>
          </a:xfrm>
          <a:prstGeom prst="rect">
            <a:avLst/>
          </a:prstGeom>
          <a:noFill/>
        </p:spPr>
        <p:txBody>
          <a:bodyPr wrap="square" rtlCol="0">
            <a:spAutoFit/>
          </a:bodyPr>
          <a:lstStyle/>
          <a:p>
            <a:r>
              <a:rPr lang="en-GB" sz="2200" b="1" dirty="0" smtClean="0">
                <a:solidFill>
                  <a:schemeClr val="bg1"/>
                </a:solidFill>
              </a:rPr>
              <a:t>Firewalls</a:t>
            </a:r>
            <a:r>
              <a:rPr lang="en-GB" sz="2200" b="1" dirty="0" smtClean="0"/>
              <a:t> are used to stop hackers and viruses from accessing a computer.</a:t>
            </a:r>
          </a:p>
          <a:p>
            <a:endParaRPr lang="en-GB" sz="2200" dirty="0" smtClean="0"/>
          </a:p>
          <a:p>
            <a:r>
              <a:rPr lang="en-GB" sz="2200" b="1" dirty="0" smtClean="0">
                <a:solidFill>
                  <a:schemeClr val="bg1"/>
                </a:solidFill>
              </a:rPr>
              <a:t>Firewalls</a:t>
            </a:r>
            <a:r>
              <a:rPr lang="en-GB" sz="2200" dirty="0" smtClean="0"/>
              <a:t> can be either hardware or software-based. </a:t>
            </a:r>
            <a:r>
              <a:rPr lang="en-GB" sz="2200" b="1" dirty="0" smtClean="0"/>
              <a:t>A router is a good example of a hardware device that has a built-in </a:t>
            </a:r>
            <a:r>
              <a:rPr lang="en-GB" sz="2200" b="1" dirty="0" smtClean="0">
                <a:solidFill>
                  <a:schemeClr val="bg1"/>
                </a:solidFill>
              </a:rPr>
              <a:t>firewall.</a:t>
            </a:r>
            <a:r>
              <a:rPr lang="en-GB" sz="2200" b="1" dirty="0" smtClean="0"/>
              <a:t> </a:t>
            </a:r>
            <a:r>
              <a:rPr lang="en-GB" sz="2200" dirty="0" smtClean="0"/>
              <a:t>Most routers can be configured to limit traffic from certain IP addresses or block requests based on other criteria. Software programs that monitor and restrict external access to a computer or network can also serve as </a:t>
            </a:r>
            <a:r>
              <a:rPr lang="en-GB" sz="2200" b="1" dirty="0" smtClean="0">
                <a:solidFill>
                  <a:schemeClr val="bg1"/>
                </a:solidFill>
              </a:rPr>
              <a:t>firewalls.</a:t>
            </a:r>
            <a:r>
              <a:rPr lang="en-GB" sz="2200" dirty="0" smtClean="0"/>
              <a:t> A network firewall only allows authorized traffic from the Internet to flow in and out of the network.</a:t>
            </a:r>
          </a:p>
          <a:p>
            <a:endParaRPr lang="en-GB" sz="2200" b="1" dirty="0">
              <a:solidFill>
                <a:schemeClr val="bg1"/>
              </a:solidFill>
            </a:endParaRPr>
          </a:p>
        </p:txBody>
      </p:sp>
      <p:pic>
        <p:nvPicPr>
          <p:cNvPr id="8" name="Picture 7"/>
          <p:cNvPicPr>
            <a:picLocks noChangeAspect="1"/>
          </p:cNvPicPr>
          <p:nvPr/>
        </p:nvPicPr>
        <p:blipFill>
          <a:blip r:embed="rId4"/>
          <a:stretch>
            <a:fillRect/>
          </a:stretch>
        </p:blipFill>
        <p:spPr>
          <a:xfrm>
            <a:off x="5530299" y="5464076"/>
            <a:ext cx="2219136" cy="1201016"/>
          </a:xfrm>
          <a:prstGeom prst="rect">
            <a:avLst/>
          </a:prstGeom>
          <a:ln w="25400">
            <a:solidFill>
              <a:schemeClr val="bg1"/>
            </a:solidFill>
          </a:ln>
        </p:spPr>
      </p:pic>
    </p:spTree>
    <p:extLst>
      <p:ext uri="{BB962C8B-B14F-4D97-AF65-F5344CB8AC3E}">
        <p14:creationId xmlns:p14="http://schemas.microsoft.com/office/powerpoint/2010/main" val="2086262298"/>
      </p:ext>
    </p:extLst>
  </p:cSld>
  <p:clrMapOvr>
    <a:masterClrMapping/>
  </p:clrMapOvr>
  <p:timing>
    <p:tnLst>
      <p:par>
        <p:cTn id="1" dur="indefinite" restart="never" nodeType="tmRoot"/>
      </p:par>
    </p:tnLst>
  </p:timing>
</p:sld>
</file>

<file path=ppt/slides/slide326.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 SECURITY PRECUATIONS</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SECURITY SUITES</a:t>
            </a:r>
            <a:endParaRPr lang="en-GB" sz="4000" dirty="0">
              <a:effectLst>
                <a:outerShdw blurRad="38100" dist="38100" dir="2700000" algn="tl">
                  <a:srgbClr val="000000">
                    <a:alpha val="43137"/>
                  </a:srgbClr>
                </a:outerShdw>
              </a:effectLst>
            </a:endParaRPr>
          </a:p>
        </p:txBody>
      </p:sp>
      <p:sp>
        <p:nvSpPr>
          <p:cNvPr id="6" name="Action Button: Home 5">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TextBox 4"/>
          <p:cNvSpPr txBox="1"/>
          <p:nvPr/>
        </p:nvSpPr>
        <p:spPr>
          <a:xfrm>
            <a:off x="294286" y="2060848"/>
            <a:ext cx="5285826" cy="2462213"/>
          </a:xfrm>
          <a:prstGeom prst="rect">
            <a:avLst/>
          </a:prstGeom>
          <a:noFill/>
        </p:spPr>
        <p:txBody>
          <a:bodyPr wrap="square" rtlCol="0">
            <a:spAutoFit/>
          </a:bodyPr>
          <a:lstStyle/>
          <a:p>
            <a:r>
              <a:rPr lang="en-GB" sz="2200" b="1" dirty="0">
                <a:solidFill>
                  <a:schemeClr val="bg1"/>
                </a:solidFill>
              </a:rPr>
              <a:t>Security suites </a:t>
            </a:r>
            <a:r>
              <a:rPr lang="en-GB" sz="2200" dirty="0"/>
              <a:t>combine utility programs such as anti-virus, firewalls, anti-spyware and other malicious software, together with parental controls and password storage to protect your computer and/or network from attack. </a:t>
            </a:r>
          </a:p>
        </p:txBody>
      </p:sp>
      <p:pic>
        <p:nvPicPr>
          <p:cNvPr id="3" name="Picture 2"/>
          <p:cNvPicPr>
            <a:picLocks noChangeAspect="1"/>
          </p:cNvPicPr>
          <p:nvPr/>
        </p:nvPicPr>
        <p:blipFill>
          <a:blip r:embed="rId4"/>
          <a:stretch>
            <a:fillRect/>
          </a:stretch>
        </p:blipFill>
        <p:spPr>
          <a:xfrm>
            <a:off x="5796136" y="2365598"/>
            <a:ext cx="1504095" cy="1495450"/>
          </a:xfrm>
          <a:prstGeom prst="rect">
            <a:avLst/>
          </a:prstGeom>
          <a:ln w="25400">
            <a:solidFill>
              <a:schemeClr val="bg1"/>
            </a:solidFill>
          </a:ln>
        </p:spPr>
      </p:pic>
    </p:spTree>
    <p:extLst>
      <p:ext uri="{BB962C8B-B14F-4D97-AF65-F5344CB8AC3E}">
        <p14:creationId xmlns:p14="http://schemas.microsoft.com/office/powerpoint/2010/main" val="51471282"/>
      </p:ext>
    </p:extLst>
  </p:cSld>
  <p:clrMapOvr>
    <a:masterClrMapping/>
  </p:clrMapOvr>
  <p:timing>
    <p:tnLst>
      <p:par>
        <p:cTn id="1" dur="indefinite" restart="never" nodeType="tmRoot"/>
      </p:par>
    </p:tnLst>
  </p:timing>
</p:sld>
</file>

<file path=ppt/slides/slide327.xml><?xml version="1.0" encoding="utf-8"?>
<p:sld xmlns:a="http://schemas.openxmlformats.org/drawingml/2006/main" xmlns:r="http://schemas.openxmlformats.org/officeDocument/2006/relationships" xmlns:p="http://schemas.openxmlformats.org/presentationml/2006/main">
  <p:cSld>
    <p:bg>
      <p:bgPr>
        <a:solidFill>
          <a:srgbClr val="99CC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856984" cy="1143000"/>
          </a:xfrm>
          <a:ln>
            <a:solidFill>
              <a:schemeClr val="tx1"/>
            </a:solidFill>
          </a:ln>
        </p:spPr>
        <p:txBody>
          <a:bodyPr>
            <a:noAutofit/>
          </a:bodyPr>
          <a:lstStyle/>
          <a:p>
            <a:r>
              <a:rPr lang="en-GB" sz="3500" b="1" dirty="0" smtClean="0"/>
              <a:t>COMPUTERS &amp; THE ENVIRONNMENT</a:t>
            </a:r>
            <a:endParaRPr lang="en-GB" sz="3500" b="1"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561438"/>
            <a:ext cx="1342092" cy="1368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123728" y="1645349"/>
            <a:ext cx="5904656" cy="1569660"/>
          </a:xfrm>
          <a:prstGeom prst="rect">
            <a:avLst/>
          </a:prstGeom>
          <a:noFill/>
        </p:spPr>
        <p:txBody>
          <a:bodyPr wrap="square" rtlCol="0">
            <a:spAutoFit/>
          </a:bodyPr>
          <a:lstStyle/>
          <a:p>
            <a:r>
              <a:rPr lang="en-GB" sz="2400" dirty="0" smtClean="0"/>
              <a:t>The measurement of </a:t>
            </a:r>
            <a:r>
              <a:rPr lang="en-GB" sz="2400" b="1" dirty="0" smtClean="0">
                <a:solidFill>
                  <a:srgbClr val="517D21"/>
                </a:solidFill>
              </a:rPr>
              <a:t>greenhouse gasses </a:t>
            </a:r>
            <a:r>
              <a:rPr lang="en-GB" sz="2400" dirty="0" smtClean="0"/>
              <a:t>produced from the manufacture and use of computing equipment is known as a </a:t>
            </a:r>
            <a:r>
              <a:rPr lang="en-GB" sz="2400" b="1" dirty="0" smtClean="0">
                <a:solidFill>
                  <a:srgbClr val="517D21"/>
                </a:solidFill>
              </a:rPr>
              <a:t>Carbon Footprint.</a:t>
            </a:r>
            <a:endParaRPr lang="en-GB" sz="2400" b="1" dirty="0">
              <a:solidFill>
                <a:srgbClr val="517D21"/>
              </a:solidFill>
            </a:endParaRPr>
          </a:p>
        </p:txBody>
      </p:sp>
      <p:sp>
        <p:nvSpPr>
          <p:cNvPr id="4" name="TextBox 3"/>
          <p:cNvSpPr txBox="1"/>
          <p:nvPr/>
        </p:nvSpPr>
        <p:spPr>
          <a:xfrm>
            <a:off x="539552" y="3501008"/>
            <a:ext cx="4140460" cy="1569660"/>
          </a:xfrm>
          <a:prstGeom prst="rect">
            <a:avLst/>
          </a:prstGeom>
          <a:noFill/>
        </p:spPr>
        <p:txBody>
          <a:bodyPr wrap="square" rtlCol="0">
            <a:spAutoFit/>
          </a:bodyPr>
          <a:lstStyle/>
          <a:p>
            <a:r>
              <a:rPr lang="en-GB" sz="2400" dirty="0" smtClean="0"/>
              <a:t>Using computers can have both a </a:t>
            </a:r>
            <a:r>
              <a:rPr lang="en-GB" sz="2400" b="1" dirty="0" smtClean="0">
                <a:solidFill>
                  <a:srgbClr val="517D21"/>
                </a:solidFill>
              </a:rPr>
              <a:t>positive and negative effect</a:t>
            </a:r>
            <a:r>
              <a:rPr lang="en-GB" sz="2400" dirty="0" smtClean="0"/>
              <a:t> on the environment </a:t>
            </a:r>
            <a:endParaRPr lang="en-GB" sz="2400" dirty="0"/>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429000"/>
            <a:ext cx="3333750" cy="2505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2046633"/>
      </p:ext>
    </p:extLst>
  </p:cSld>
  <p:clrMapOvr>
    <a:masterClrMapping/>
  </p:clrMapOvr>
  <p:timing>
    <p:tnLst>
      <p:par>
        <p:cTn id="1" dur="indefinite" restart="never" nodeType="tmRoot"/>
      </p:par>
    </p:tnLst>
  </p:timing>
</p:sld>
</file>

<file path=ppt/slides/slide328.xml><?xml version="1.0" encoding="utf-8"?>
<p:sld xmlns:a="http://schemas.openxmlformats.org/drawingml/2006/main" xmlns:r="http://schemas.openxmlformats.org/officeDocument/2006/relationships" xmlns:p="http://schemas.openxmlformats.org/presentationml/2006/main">
  <p:cSld>
    <p:bg>
      <p:bgPr>
        <a:solidFill>
          <a:srgbClr val="99CC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856984" cy="1143000"/>
          </a:xfrm>
          <a:ln>
            <a:solidFill>
              <a:schemeClr val="tx1"/>
            </a:solidFill>
          </a:ln>
        </p:spPr>
        <p:txBody>
          <a:bodyPr>
            <a:noAutofit/>
          </a:bodyPr>
          <a:lstStyle/>
          <a:p>
            <a:r>
              <a:rPr lang="en-GB" sz="3500" b="1" dirty="0" smtClean="0"/>
              <a:t>COMPUTERS &amp; THE ENVIRONNMENT</a:t>
            </a:r>
            <a:endParaRPr lang="en-GB" sz="3500" b="1" dirty="0"/>
          </a:p>
        </p:txBody>
      </p:sp>
      <p:sp>
        <p:nvSpPr>
          <p:cNvPr id="4" name="TextBox 3"/>
          <p:cNvSpPr txBox="1"/>
          <p:nvPr/>
        </p:nvSpPr>
        <p:spPr>
          <a:xfrm>
            <a:off x="467544" y="1613243"/>
            <a:ext cx="8280920" cy="3785652"/>
          </a:xfrm>
          <a:prstGeom prst="rect">
            <a:avLst/>
          </a:prstGeom>
          <a:noFill/>
        </p:spPr>
        <p:txBody>
          <a:bodyPr wrap="square" rtlCol="0">
            <a:spAutoFit/>
          </a:bodyPr>
          <a:lstStyle/>
          <a:p>
            <a:r>
              <a:rPr lang="en-GB" sz="2400" b="1" dirty="0" smtClean="0">
                <a:solidFill>
                  <a:srgbClr val="517D21"/>
                </a:solidFill>
              </a:rPr>
              <a:t>Negative effects:</a:t>
            </a:r>
          </a:p>
          <a:p>
            <a:pPr marL="342900" indent="-342900">
              <a:buFont typeface="Arial" pitchFamily="34" charset="0"/>
              <a:buChar char="•"/>
            </a:pPr>
            <a:r>
              <a:rPr lang="en-GB" sz="2400" dirty="0" smtClean="0"/>
              <a:t>Raw materials and energy used to </a:t>
            </a:r>
            <a:r>
              <a:rPr lang="en-GB" sz="2400" b="1" dirty="0" smtClean="0">
                <a:solidFill>
                  <a:srgbClr val="517D21"/>
                </a:solidFill>
              </a:rPr>
              <a:t>manufacture </a:t>
            </a:r>
            <a:r>
              <a:rPr lang="en-GB" sz="2400" dirty="0" smtClean="0"/>
              <a:t>computing equipment, including smartphones.</a:t>
            </a:r>
          </a:p>
          <a:p>
            <a:pPr marL="342900" indent="-342900">
              <a:buFont typeface="Arial" pitchFamily="34" charset="0"/>
              <a:buChar char="•"/>
            </a:pPr>
            <a:r>
              <a:rPr lang="en-GB" sz="2400" dirty="0" smtClean="0"/>
              <a:t>Energy </a:t>
            </a:r>
            <a:r>
              <a:rPr lang="en-GB" sz="2400" b="1" dirty="0" smtClean="0">
                <a:solidFill>
                  <a:srgbClr val="517D21"/>
                </a:solidFill>
              </a:rPr>
              <a:t>used to power </a:t>
            </a:r>
            <a:r>
              <a:rPr lang="en-GB" sz="2400" dirty="0" smtClean="0"/>
              <a:t>laptops, desktops, mainframes &amp; servers.</a:t>
            </a:r>
          </a:p>
          <a:p>
            <a:pPr marL="342900" indent="-342900">
              <a:buClr>
                <a:schemeClr val="tx1"/>
              </a:buClr>
              <a:buFont typeface="Arial" pitchFamily="34" charset="0"/>
              <a:buChar char="•"/>
            </a:pPr>
            <a:r>
              <a:rPr lang="en-GB" sz="2400" b="1" dirty="0" smtClean="0">
                <a:solidFill>
                  <a:srgbClr val="517D21"/>
                </a:solidFill>
              </a:rPr>
              <a:t>Internet use </a:t>
            </a:r>
            <a:r>
              <a:rPr lang="en-GB" sz="2400" dirty="0" smtClean="0"/>
              <a:t>is increasing all the time.  As it increase, so does power consumption, as we need servers to keep the Internet running and power to create and run the websites used.</a:t>
            </a:r>
          </a:p>
          <a:p>
            <a:r>
              <a:rPr lang="en-GB" sz="2400" dirty="0" smtClean="0"/>
              <a:t> </a:t>
            </a:r>
            <a:endParaRPr lang="en-GB" sz="2400" dirty="0"/>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681"/>
          <a:stretch/>
        </p:blipFill>
        <p:spPr bwMode="auto">
          <a:xfrm>
            <a:off x="755576" y="5157192"/>
            <a:ext cx="2146365" cy="1301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590964"/>
      </p:ext>
    </p:extLst>
  </p:cSld>
  <p:clrMapOvr>
    <a:masterClrMapping/>
  </p:clrMapOvr>
  <p:timing>
    <p:tnLst>
      <p:par>
        <p:cTn id="1" dur="indefinite" restart="never" nodeType="tmRoot"/>
      </p:par>
    </p:tnLst>
  </p:timing>
</p:sld>
</file>

<file path=ppt/slides/slide329.xml><?xml version="1.0" encoding="utf-8"?>
<p:sld xmlns:a="http://schemas.openxmlformats.org/drawingml/2006/main" xmlns:r="http://schemas.openxmlformats.org/officeDocument/2006/relationships" xmlns:p="http://schemas.openxmlformats.org/presentationml/2006/main">
  <p:cSld>
    <p:bg>
      <p:bgPr>
        <a:solidFill>
          <a:srgbClr val="99CC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856984" cy="1143000"/>
          </a:xfrm>
          <a:ln>
            <a:solidFill>
              <a:schemeClr val="tx1"/>
            </a:solidFill>
          </a:ln>
        </p:spPr>
        <p:txBody>
          <a:bodyPr>
            <a:noAutofit/>
          </a:bodyPr>
          <a:lstStyle/>
          <a:p>
            <a:r>
              <a:rPr lang="en-GB" sz="3500" b="1" dirty="0" smtClean="0"/>
              <a:t>COMPUTERS &amp; THE ENVIRONNMENT</a:t>
            </a:r>
            <a:endParaRPr lang="en-GB" sz="3500" b="1" dirty="0"/>
          </a:p>
        </p:txBody>
      </p:sp>
      <p:sp>
        <p:nvSpPr>
          <p:cNvPr id="4" name="TextBox 3"/>
          <p:cNvSpPr txBox="1"/>
          <p:nvPr/>
        </p:nvSpPr>
        <p:spPr>
          <a:xfrm>
            <a:off x="467544" y="1613243"/>
            <a:ext cx="6624736" cy="3416320"/>
          </a:xfrm>
          <a:prstGeom prst="rect">
            <a:avLst/>
          </a:prstGeom>
          <a:noFill/>
        </p:spPr>
        <p:txBody>
          <a:bodyPr wrap="square" rtlCol="0">
            <a:spAutoFit/>
          </a:bodyPr>
          <a:lstStyle/>
          <a:p>
            <a:r>
              <a:rPr lang="en-GB" sz="2400" b="1" dirty="0" smtClean="0">
                <a:solidFill>
                  <a:srgbClr val="517D21"/>
                </a:solidFill>
              </a:rPr>
              <a:t>Positive effects:</a:t>
            </a:r>
          </a:p>
          <a:p>
            <a:pPr marL="342900" indent="-342900">
              <a:buFont typeface="Arial" pitchFamily="34" charset="0"/>
              <a:buChar char="•"/>
            </a:pPr>
            <a:r>
              <a:rPr lang="en-GB" sz="2400" dirty="0" smtClean="0"/>
              <a:t> Most manufacturers are now producing devices with </a:t>
            </a:r>
            <a:r>
              <a:rPr lang="en-GB" sz="2400" b="1" dirty="0" smtClean="0">
                <a:solidFill>
                  <a:srgbClr val="517D21"/>
                </a:solidFill>
              </a:rPr>
              <a:t>low-energy consumption.</a:t>
            </a:r>
          </a:p>
          <a:p>
            <a:pPr marL="342900" indent="-342900">
              <a:buFont typeface="Arial" pitchFamily="34" charset="0"/>
              <a:buChar char="•"/>
            </a:pPr>
            <a:r>
              <a:rPr lang="en-GB" sz="2400" dirty="0" smtClean="0"/>
              <a:t>Many workers now </a:t>
            </a:r>
            <a:r>
              <a:rPr lang="en-GB" sz="2400" b="1" dirty="0" smtClean="0">
                <a:solidFill>
                  <a:srgbClr val="517D21"/>
                </a:solidFill>
              </a:rPr>
              <a:t>telecommute</a:t>
            </a:r>
            <a:r>
              <a:rPr lang="en-GB" sz="2400" dirty="0" smtClean="0"/>
              <a:t> – which means they work from home, meaning they are not using fuel to get to work. </a:t>
            </a:r>
          </a:p>
          <a:p>
            <a:pPr marL="342900" indent="-342900">
              <a:buFont typeface="Arial" pitchFamily="34" charset="0"/>
              <a:buChar char="•"/>
            </a:pPr>
            <a:r>
              <a:rPr lang="en-GB" sz="2400" dirty="0" smtClean="0"/>
              <a:t>This also applies to firms who use </a:t>
            </a:r>
            <a:r>
              <a:rPr lang="en-GB" sz="2400" b="1" dirty="0" smtClean="0">
                <a:solidFill>
                  <a:srgbClr val="517D21"/>
                </a:solidFill>
              </a:rPr>
              <a:t>teleconferencing for meetings </a:t>
            </a:r>
            <a:r>
              <a:rPr lang="en-GB" sz="2400" dirty="0" smtClean="0"/>
              <a:t>instead of people travelling to them.</a:t>
            </a:r>
            <a:endParaRPr lang="en-GB" sz="24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2280" y="3661411"/>
            <a:ext cx="1368152" cy="1368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4797152"/>
            <a:ext cx="1704577" cy="1278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7965" y="2000250"/>
            <a:ext cx="1603065" cy="10687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18222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27075" y="188640"/>
            <a:ext cx="7772400" cy="993518"/>
          </a:xfrm>
          <a:ln>
            <a:solidFill>
              <a:schemeClr val="accent2"/>
            </a:solidFill>
            <a:miter lim="800000"/>
            <a:headEnd/>
            <a:tailEnd/>
          </a:ln>
        </p:spPr>
        <p:txBody>
          <a:bodyPr/>
          <a:lstStyle/>
          <a:p>
            <a:r>
              <a:rPr lang="en-GB" dirty="0"/>
              <a:t/>
            </a:r>
            <a:br>
              <a:rPr lang="en-GB" dirty="0"/>
            </a:br>
            <a:r>
              <a:rPr lang="en-GB" dirty="0" smtClean="0"/>
              <a:t>WEB STORAGE</a:t>
            </a:r>
            <a:endParaRPr lang="en-GB" dirty="0"/>
          </a:p>
        </p:txBody>
      </p:sp>
      <p:sp>
        <p:nvSpPr>
          <p:cNvPr id="8" name="Action Button: Home 7">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95536" y="6149485"/>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 name="TextBox 5"/>
          <p:cNvSpPr txBox="1"/>
          <p:nvPr/>
        </p:nvSpPr>
        <p:spPr>
          <a:xfrm>
            <a:off x="187838" y="1700808"/>
            <a:ext cx="8825265" cy="3046988"/>
          </a:xfrm>
          <a:prstGeom prst="rect">
            <a:avLst/>
          </a:prstGeom>
          <a:noFill/>
        </p:spPr>
        <p:txBody>
          <a:bodyPr wrap="square" rtlCol="0">
            <a:spAutoFit/>
          </a:bodyPr>
          <a:lstStyle/>
          <a:p>
            <a:r>
              <a:rPr lang="en-GB" sz="2400" b="1" dirty="0">
                <a:solidFill>
                  <a:srgbClr val="990099"/>
                </a:solidFill>
                <a:latin typeface="+mj-lt"/>
              </a:rPr>
              <a:t>Web storage and DOM storage </a:t>
            </a:r>
            <a:r>
              <a:rPr lang="en-GB" sz="2400" dirty="0">
                <a:latin typeface="+mj-lt"/>
              </a:rPr>
              <a:t>(document object model) are web application software methods and protocols used </a:t>
            </a:r>
            <a:r>
              <a:rPr lang="en-GB" sz="2400" b="1" dirty="0">
                <a:latin typeface="+mj-lt"/>
              </a:rPr>
              <a:t>for storing data in a web browser</a:t>
            </a:r>
            <a:r>
              <a:rPr lang="en-GB" sz="2400" dirty="0">
                <a:latin typeface="+mj-lt"/>
              </a:rPr>
              <a:t>. </a:t>
            </a:r>
            <a:r>
              <a:rPr lang="en-GB" sz="2400" b="1" dirty="0">
                <a:solidFill>
                  <a:srgbClr val="990099"/>
                </a:solidFill>
                <a:latin typeface="+mj-lt"/>
              </a:rPr>
              <a:t>Web storage </a:t>
            </a:r>
            <a:r>
              <a:rPr lang="en-GB" sz="2400" dirty="0">
                <a:latin typeface="+mj-lt"/>
              </a:rPr>
              <a:t>supports persistent data storage, similar to cookies but with a greatly enhanced capacity and no information stored in the HTTP request header. There are two main web storage types: local storage and session storage, behaving similarly to persistent cookies and session cookies respectively</a:t>
            </a:r>
            <a:r>
              <a:rPr lang="en-GB" dirty="0"/>
              <a:t>.</a:t>
            </a:r>
          </a:p>
        </p:txBody>
      </p:sp>
      <p:pic>
        <p:nvPicPr>
          <p:cNvPr id="2" name="Picture 1"/>
          <p:cNvPicPr>
            <a:picLocks noChangeAspect="1"/>
          </p:cNvPicPr>
          <p:nvPr/>
        </p:nvPicPr>
        <p:blipFill>
          <a:blip r:embed="rId3"/>
          <a:stretch>
            <a:fillRect/>
          </a:stretch>
        </p:blipFill>
        <p:spPr>
          <a:xfrm>
            <a:off x="5568753" y="4941169"/>
            <a:ext cx="1968689" cy="1202254"/>
          </a:xfrm>
          <a:prstGeom prst="rect">
            <a:avLst/>
          </a:prstGeom>
          <a:ln w="25400">
            <a:solidFill>
              <a:srgbClr val="990099"/>
            </a:solidFill>
          </a:ln>
        </p:spPr>
      </p:pic>
    </p:spTree>
    <p:extLst>
      <p:ext uri="{BB962C8B-B14F-4D97-AF65-F5344CB8AC3E}">
        <p14:creationId xmlns:p14="http://schemas.microsoft.com/office/powerpoint/2010/main" val="2130432711"/>
      </p:ext>
    </p:extLst>
  </p:cSld>
  <p:clrMapOvr>
    <a:masterClrMapping/>
  </p:clrMapOvr>
  <p:timing>
    <p:tnLst>
      <p:par>
        <p:cTn id="1" dur="indefinite" restart="never" nodeType="tmRoot"/>
      </p:par>
    </p:tnLst>
  </p:timing>
</p:sld>
</file>

<file path=ppt/slides/slide330.xml><?xml version="1.0" encoding="utf-8"?>
<p:sld xmlns:a="http://schemas.openxmlformats.org/drawingml/2006/main" xmlns:r="http://schemas.openxmlformats.org/officeDocument/2006/relationships" xmlns:p="http://schemas.openxmlformats.org/presentationml/2006/main">
  <p:cSld>
    <p:bg>
      <p:bgPr>
        <a:solidFill>
          <a:srgbClr val="99CC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856984" cy="1143000"/>
          </a:xfrm>
          <a:ln>
            <a:solidFill>
              <a:schemeClr val="tx1"/>
            </a:solidFill>
          </a:ln>
        </p:spPr>
        <p:txBody>
          <a:bodyPr>
            <a:noAutofit/>
          </a:bodyPr>
          <a:lstStyle/>
          <a:p>
            <a:r>
              <a:rPr lang="en-GB" sz="3500" b="1" dirty="0" smtClean="0"/>
              <a:t>COMPUTERS &amp; THE ENVIRONNMENT</a:t>
            </a:r>
            <a:endParaRPr lang="en-GB" sz="3500" b="1" dirty="0"/>
          </a:p>
        </p:txBody>
      </p:sp>
      <p:sp>
        <p:nvSpPr>
          <p:cNvPr id="4" name="TextBox 3"/>
          <p:cNvSpPr txBox="1"/>
          <p:nvPr/>
        </p:nvSpPr>
        <p:spPr>
          <a:xfrm>
            <a:off x="251520" y="1484784"/>
            <a:ext cx="7200800" cy="3785652"/>
          </a:xfrm>
          <a:prstGeom prst="rect">
            <a:avLst/>
          </a:prstGeom>
          <a:noFill/>
        </p:spPr>
        <p:txBody>
          <a:bodyPr wrap="square" rtlCol="0">
            <a:spAutoFit/>
          </a:bodyPr>
          <a:lstStyle/>
          <a:p>
            <a:r>
              <a:rPr lang="en-GB" sz="2400" b="1" dirty="0" smtClean="0">
                <a:solidFill>
                  <a:srgbClr val="517D21"/>
                </a:solidFill>
              </a:rPr>
              <a:t>WEEE </a:t>
            </a:r>
            <a:r>
              <a:rPr lang="en-GB" sz="2400" dirty="0" smtClean="0"/>
              <a:t>is waste electronic and electrical equipment like computers</a:t>
            </a:r>
            <a:r>
              <a:rPr lang="en-GB" sz="2400" dirty="0"/>
              <a:t>, </a:t>
            </a:r>
            <a:r>
              <a:rPr lang="en-GB" sz="2400" dirty="0" smtClean="0"/>
              <a:t>smartphones, televisions, fridges, washing machines, microwaves &amp; kettles. </a:t>
            </a:r>
          </a:p>
          <a:p>
            <a:endParaRPr lang="en-GB" sz="2400" dirty="0" smtClean="0"/>
          </a:p>
          <a:p>
            <a:r>
              <a:rPr lang="en-GB" sz="2400" dirty="0" smtClean="0"/>
              <a:t>Businesses that produce or sell electrical and electronic equipment must offer a facility </a:t>
            </a:r>
            <a:r>
              <a:rPr lang="en-GB" sz="2400" b="1" dirty="0" smtClean="0">
                <a:solidFill>
                  <a:srgbClr val="517D21"/>
                </a:solidFill>
              </a:rPr>
              <a:t>to take back and dispose of this kind of equipment in an environmentally acceptable way.</a:t>
            </a:r>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1700808"/>
            <a:ext cx="1440160"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8474251"/>
      </p:ext>
    </p:extLst>
  </p:cSld>
  <p:clrMapOvr>
    <a:masterClrMapping/>
  </p:clrMapOvr>
  <p:timing>
    <p:tnLst>
      <p:par>
        <p:cTn id="1" dur="indefinite" restart="never" nodeType="tmRoot"/>
      </p:par>
    </p:tnLst>
  </p:timing>
</p:sld>
</file>

<file path=ppt/slides/slide331.xml><?xml version="1.0" encoding="utf-8"?>
<p:sld xmlns:a="http://schemas.openxmlformats.org/drawingml/2006/main" xmlns:r="http://schemas.openxmlformats.org/officeDocument/2006/relationships" xmlns:p="http://schemas.openxmlformats.org/presentationml/2006/main">
  <p:cSld>
    <p:bg>
      <p:bgPr>
        <a:solidFill>
          <a:srgbClr val="99CC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856984" cy="1143000"/>
          </a:xfrm>
          <a:ln>
            <a:solidFill>
              <a:schemeClr val="tx1"/>
            </a:solidFill>
          </a:ln>
        </p:spPr>
        <p:txBody>
          <a:bodyPr>
            <a:noAutofit/>
          </a:bodyPr>
          <a:lstStyle/>
          <a:p>
            <a:r>
              <a:rPr lang="en-GB" sz="3500" b="1" dirty="0" smtClean="0"/>
              <a:t>COMPUTERS &amp; THE ENVIRONNMENT</a:t>
            </a:r>
            <a:endParaRPr lang="en-GB" sz="3500" b="1" dirty="0"/>
          </a:p>
        </p:txBody>
      </p:sp>
      <p:sp>
        <p:nvSpPr>
          <p:cNvPr id="4" name="TextBox 3"/>
          <p:cNvSpPr txBox="1"/>
          <p:nvPr/>
        </p:nvSpPr>
        <p:spPr>
          <a:xfrm>
            <a:off x="251520" y="1484784"/>
            <a:ext cx="6408712" cy="3416320"/>
          </a:xfrm>
          <a:prstGeom prst="rect">
            <a:avLst/>
          </a:prstGeom>
          <a:noFill/>
        </p:spPr>
        <p:txBody>
          <a:bodyPr wrap="square" rtlCol="0">
            <a:spAutoFit/>
          </a:bodyPr>
          <a:lstStyle/>
          <a:p>
            <a:r>
              <a:rPr lang="en-GB" sz="2400" dirty="0" smtClean="0"/>
              <a:t>Computer equipment may </a:t>
            </a:r>
            <a:r>
              <a:rPr lang="en-GB" sz="2400" b="1" dirty="0" smtClean="0">
                <a:solidFill>
                  <a:srgbClr val="517D21"/>
                </a:solidFill>
              </a:rPr>
              <a:t>contain hazardous materials</a:t>
            </a:r>
            <a:r>
              <a:rPr lang="en-GB" sz="2400" dirty="0" smtClean="0"/>
              <a:t> which could pose a serious risk to health if dumped in landfill sites and not disposed off correctly.</a:t>
            </a:r>
          </a:p>
          <a:p>
            <a:endParaRPr lang="en-GB" sz="2400" dirty="0"/>
          </a:p>
          <a:p>
            <a:r>
              <a:rPr lang="en-GB" sz="2400" dirty="0" smtClean="0"/>
              <a:t>Sometimes it is more </a:t>
            </a:r>
            <a:r>
              <a:rPr lang="en-GB" sz="2400" b="1" dirty="0" smtClean="0">
                <a:solidFill>
                  <a:srgbClr val="517D21"/>
                </a:solidFill>
              </a:rPr>
              <a:t>environmentally friendly to upgrade or refurbish</a:t>
            </a:r>
            <a:r>
              <a:rPr lang="en-GB" sz="2400" dirty="0" smtClean="0"/>
              <a:t> computers instead of scrapping them and replacing them with a new one.</a:t>
            </a:r>
            <a:endParaRPr lang="en-GB" sz="2400" dirty="0"/>
          </a:p>
        </p:txBody>
      </p:sp>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264" y="1556792"/>
            <a:ext cx="1586029" cy="1151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5400" y="3338244"/>
            <a:ext cx="1708893" cy="1287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5587131"/>
      </p:ext>
    </p:extLst>
  </p:cSld>
  <p:clrMapOvr>
    <a:masterClrMapping/>
  </p:clrMapOvr>
  <p:timing>
    <p:tnLst>
      <p:par>
        <p:cTn id="1" dur="indefinite" restart="never" nodeType="tmRoot"/>
      </p:par>
    </p:tnLst>
  </p:timing>
</p:sld>
</file>

<file path=ppt/slides/slide332.xml><?xml version="1.0" encoding="utf-8"?>
<p:sld xmlns:a="http://schemas.openxmlformats.org/drawingml/2006/main" xmlns:r="http://schemas.openxmlformats.org/officeDocument/2006/relationships" xmlns:p="http://schemas.openxmlformats.org/presentationml/2006/main">
  <p:cSld>
    <p:bg>
      <p:bgPr>
        <a:solidFill>
          <a:srgbClr val="99CC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8856984" cy="1143000"/>
          </a:xfrm>
          <a:ln>
            <a:solidFill>
              <a:schemeClr val="tx1"/>
            </a:solidFill>
          </a:ln>
        </p:spPr>
        <p:txBody>
          <a:bodyPr>
            <a:noAutofit/>
          </a:bodyPr>
          <a:lstStyle/>
          <a:p>
            <a:r>
              <a:rPr lang="en-GB" sz="3500" b="1" dirty="0" smtClean="0"/>
              <a:t>COMPUTERS &amp; THE ENVIRONNMENT</a:t>
            </a:r>
            <a:endParaRPr lang="en-GB" sz="3500" b="1" dirty="0"/>
          </a:p>
        </p:txBody>
      </p:sp>
      <p:sp>
        <p:nvSpPr>
          <p:cNvPr id="4" name="TextBox 3"/>
          <p:cNvSpPr txBox="1"/>
          <p:nvPr/>
        </p:nvSpPr>
        <p:spPr>
          <a:xfrm>
            <a:off x="2123728" y="1484784"/>
            <a:ext cx="4392488" cy="1938992"/>
          </a:xfrm>
          <a:prstGeom prst="rect">
            <a:avLst/>
          </a:prstGeom>
          <a:noFill/>
        </p:spPr>
        <p:txBody>
          <a:bodyPr wrap="square" rtlCol="0">
            <a:spAutoFit/>
          </a:bodyPr>
          <a:lstStyle/>
          <a:p>
            <a:r>
              <a:rPr lang="en-GB" sz="2400" b="1" dirty="0" smtClean="0">
                <a:solidFill>
                  <a:srgbClr val="517D21"/>
                </a:solidFill>
              </a:rPr>
              <a:t>Identity theft </a:t>
            </a:r>
            <a:r>
              <a:rPr lang="en-GB" sz="2400" dirty="0" smtClean="0"/>
              <a:t>can be another consequence of not disposing of computers properly.</a:t>
            </a:r>
          </a:p>
          <a:p>
            <a:endParaRPr lang="en-GB" sz="24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473" y="1628800"/>
            <a:ext cx="1539215" cy="1168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473" y="3068917"/>
            <a:ext cx="1508037" cy="10737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240" y="1628800"/>
            <a:ext cx="2028825" cy="148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195736" y="3423776"/>
            <a:ext cx="6120680" cy="2677656"/>
          </a:xfrm>
          <a:prstGeom prst="rect">
            <a:avLst/>
          </a:prstGeom>
          <a:noFill/>
        </p:spPr>
        <p:txBody>
          <a:bodyPr wrap="square" rtlCol="0">
            <a:spAutoFit/>
          </a:bodyPr>
          <a:lstStyle/>
          <a:p>
            <a:r>
              <a:rPr lang="en-GB" sz="2400" dirty="0"/>
              <a:t>If a computer is to be scrapped, </a:t>
            </a:r>
            <a:r>
              <a:rPr lang="en-GB" sz="2400" b="1" dirty="0">
                <a:solidFill>
                  <a:srgbClr val="517D21"/>
                </a:solidFill>
              </a:rPr>
              <a:t>the hard disk should be shredded</a:t>
            </a:r>
            <a:r>
              <a:rPr lang="en-GB" sz="2400" b="1" dirty="0" smtClean="0">
                <a:solidFill>
                  <a:srgbClr val="517D21"/>
                </a:solidFill>
              </a:rPr>
              <a:t>.</a:t>
            </a:r>
          </a:p>
          <a:p>
            <a:endParaRPr lang="en-GB" sz="2400" b="1" dirty="0">
              <a:solidFill>
                <a:srgbClr val="517D21"/>
              </a:solidFill>
            </a:endParaRPr>
          </a:p>
          <a:p>
            <a:r>
              <a:rPr lang="en-GB" sz="2400" dirty="0" smtClean="0"/>
              <a:t>The hard disk in a recycled computer should be </a:t>
            </a:r>
            <a:r>
              <a:rPr lang="en-GB" sz="2400" b="1" dirty="0" smtClean="0">
                <a:solidFill>
                  <a:srgbClr val="517D21"/>
                </a:solidFill>
              </a:rPr>
              <a:t>re-written multiple times to completely obliterate any existing data.</a:t>
            </a:r>
            <a:endParaRPr lang="en-GB" sz="2400" b="1" dirty="0">
              <a:solidFill>
                <a:srgbClr val="517D21"/>
              </a:solidFill>
            </a:endParaRPr>
          </a:p>
        </p:txBody>
      </p:sp>
      <p:pic>
        <p:nvPicPr>
          <p:cNvPr id="1127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760" y="4293096"/>
            <a:ext cx="1428750" cy="142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2345831"/>
      </p:ext>
    </p:extLst>
  </p:cSld>
  <p:clrMapOvr>
    <a:masterClrMapping/>
  </p:clrMapOvr>
  <p:timing>
    <p:tnLst>
      <p:par>
        <p:cTn id="1" dur="indefinite" restart="never" nodeType="tmRoot"/>
      </p:par>
    </p:tnLst>
  </p:timing>
</p:sld>
</file>

<file path=ppt/slides/slide333.xml><?xml version="1.0" encoding="utf-8"?>
<p:sld xmlns:a="http://schemas.openxmlformats.org/drawingml/2006/main" xmlns:r="http://schemas.openxmlformats.org/officeDocument/2006/relationships" xmlns:p="http://schemas.openxmlformats.org/presentationml/2006/main">
  <p:cSld>
    <p:bg>
      <p:bgPr>
        <a:gradFill>
          <a:gsLst>
            <a:gs pos="0">
              <a:schemeClr val="bg2">
                <a:tint val="80000"/>
                <a:satMod val="300000"/>
              </a:schemeClr>
            </a:gs>
            <a:gs pos="100000">
              <a:schemeClr val="bg2">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sz="3200" b="1" dirty="0" smtClean="0">
                <a:effectLst>
                  <a:outerShdw blurRad="38100" dist="38100" dir="2700000" algn="tl">
                    <a:srgbClr val="000000">
                      <a:alpha val="43137"/>
                    </a:srgbClr>
                  </a:outerShdw>
                </a:effectLst>
              </a:rPr>
              <a:t>REVISION QUESTIONS </a:t>
            </a:r>
            <a:br>
              <a:rPr lang="en-GB" sz="3200" b="1" dirty="0" smtClean="0">
                <a:effectLst>
                  <a:outerShdw blurRad="38100" dist="38100" dir="2700000" algn="tl">
                    <a:srgbClr val="000000">
                      <a:alpha val="43137"/>
                    </a:srgbClr>
                  </a:outerShdw>
                </a:effectLst>
              </a:rPr>
            </a:br>
            <a:r>
              <a:rPr lang="en-GB" sz="3200" b="1" dirty="0" smtClean="0">
                <a:effectLst>
                  <a:outerShdw blurRad="38100" dist="38100" dir="2700000" algn="tl">
                    <a:srgbClr val="000000">
                      <a:alpha val="43137"/>
                    </a:srgbClr>
                  </a:outerShdw>
                </a:effectLst>
              </a:rPr>
              <a:t>(HIGH LEVEL LANGUAGE PROGRAMMING)</a:t>
            </a:r>
            <a:endParaRPr lang="en-GB" sz="3200" b="1" dirty="0">
              <a:effectLst>
                <a:outerShdw blurRad="38100" dist="38100" dir="2700000" algn="tl">
                  <a:srgbClr val="000000">
                    <a:alpha val="43137"/>
                  </a:srgbClr>
                </a:outerShdw>
              </a:effectLst>
            </a:endParaRPr>
          </a:p>
        </p:txBody>
      </p:sp>
      <p:sp>
        <p:nvSpPr>
          <p:cNvPr id="5" name="TextBox 4"/>
          <p:cNvSpPr txBox="1"/>
          <p:nvPr/>
        </p:nvSpPr>
        <p:spPr>
          <a:xfrm>
            <a:off x="611560" y="1484785"/>
            <a:ext cx="7848872" cy="5078313"/>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What is a variable?</a:t>
            </a:r>
          </a:p>
          <a:p>
            <a:pPr marL="342900" indent="-342900">
              <a:buFont typeface="+mj-lt"/>
              <a:buAutoNum type="arabicPeriod"/>
            </a:pPr>
            <a:r>
              <a:rPr lang="en-GB" dirty="0" smtClean="0">
                <a:solidFill>
                  <a:prstClr val="white"/>
                </a:solidFill>
              </a:rPr>
              <a:t>Give </a:t>
            </a:r>
            <a:r>
              <a:rPr lang="en-GB" b="1" dirty="0" smtClean="0">
                <a:solidFill>
                  <a:prstClr val="white"/>
                </a:solidFill>
              </a:rPr>
              <a:t>three</a:t>
            </a:r>
            <a:r>
              <a:rPr lang="en-GB" dirty="0" smtClean="0">
                <a:solidFill>
                  <a:prstClr val="white"/>
                </a:solidFill>
              </a:rPr>
              <a:t> data types.</a:t>
            </a:r>
          </a:p>
          <a:p>
            <a:pPr marL="342900" indent="-342900">
              <a:buFont typeface="+mj-lt"/>
              <a:buAutoNum type="arabicPeriod"/>
            </a:pPr>
            <a:r>
              <a:rPr lang="en-GB" dirty="0" smtClean="0">
                <a:solidFill>
                  <a:prstClr val="white"/>
                </a:solidFill>
              </a:rPr>
              <a:t>What type of data would a string be used for?</a:t>
            </a:r>
          </a:p>
          <a:p>
            <a:pPr marL="342900" indent="-342900">
              <a:buFont typeface="+mj-lt"/>
              <a:buAutoNum type="arabicPeriod"/>
            </a:pPr>
            <a:r>
              <a:rPr lang="en-GB" dirty="0" smtClean="0">
                <a:solidFill>
                  <a:prstClr val="white"/>
                </a:solidFill>
              </a:rPr>
              <a:t>Give an example of numeric data.</a:t>
            </a:r>
          </a:p>
          <a:p>
            <a:pPr marL="342900" indent="-342900">
              <a:buFont typeface="+mj-lt"/>
              <a:buAutoNum type="arabicPeriod"/>
            </a:pPr>
            <a:r>
              <a:rPr lang="en-GB" dirty="0" smtClean="0">
                <a:solidFill>
                  <a:prstClr val="white"/>
                </a:solidFill>
              </a:rPr>
              <a:t>Give the names of </a:t>
            </a:r>
            <a:r>
              <a:rPr lang="en-GB" b="1" dirty="0" smtClean="0">
                <a:solidFill>
                  <a:prstClr val="white"/>
                </a:solidFill>
              </a:rPr>
              <a:t>three</a:t>
            </a:r>
            <a:r>
              <a:rPr lang="en-GB" dirty="0" smtClean="0">
                <a:solidFill>
                  <a:prstClr val="white"/>
                </a:solidFill>
              </a:rPr>
              <a:t> loops </a:t>
            </a:r>
            <a:r>
              <a:rPr lang="en-GB" b="1" dirty="0" smtClean="0">
                <a:solidFill>
                  <a:prstClr val="white"/>
                </a:solidFill>
              </a:rPr>
              <a:t>and</a:t>
            </a:r>
            <a:r>
              <a:rPr lang="en-GB" dirty="0" smtClean="0">
                <a:solidFill>
                  <a:prstClr val="white"/>
                </a:solidFill>
              </a:rPr>
              <a:t> describe what each could be used for.</a:t>
            </a:r>
          </a:p>
          <a:p>
            <a:pPr marL="342900" indent="-342900">
              <a:buFont typeface="+mj-lt"/>
              <a:buAutoNum type="arabicPeriod"/>
            </a:pPr>
            <a:r>
              <a:rPr lang="en-GB" dirty="0" smtClean="0">
                <a:solidFill>
                  <a:prstClr val="white"/>
                </a:solidFill>
              </a:rPr>
              <a:t>What is an array?</a:t>
            </a:r>
          </a:p>
          <a:p>
            <a:pPr marL="342900" indent="-342900">
              <a:buFont typeface="+mj-lt"/>
              <a:buAutoNum type="arabicPeriod"/>
            </a:pPr>
            <a:r>
              <a:rPr lang="en-GB" dirty="0" smtClean="0">
                <a:solidFill>
                  <a:prstClr val="white"/>
                </a:solidFill>
              </a:rPr>
              <a:t>Give an example of a predefined function.</a:t>
            </a:r>
          </a:p>
          <a:p>
            <a:pPr marL="342900" indent="-342900">
              <a:buFont typeface="+mj-lt"/>
              <a:buAutoNum type="arabicPeriod"/>
            </a:pPr>
            <a:r>
              <a:rPr lang="en-GB" dirty="0" smtClean="0">
                <a:solidFill>
                  <a:prstClr val="white"/>
                </a:solidFill>
              </a:rPr>
              <a:t>Give </a:t>
            </a:r>
            <a:r>
              <a:rPr lang="en-GB" b="1" dirty="0" smtClean="0">
                <a:solidFill>
                  <a:prstClr val="white"/>
                </a:solidFill>
              </a:rPr>
              <a:t>two</a:t>
            </a:r>
            <a:r>
              <a:rPr lang="en-GB" dirty="0" smtClean="0">
                <a:solidFill>
                  <a:prstClr val="white"/>
                </a:solidFill>
              </a:rPr>
              <a:t> types of documentation which accompanies and program </a:t>
            </a:r>
            <a:r>
              <a:rPr lang="en-GB" b="1" dirty="0" smtClean="0">
                <a:solidFill>
                  <a:prstClr val="white"/>
                </a:solidFill>
              </a:rPr>
              <a:t>and</a:t>
            </a:r>
            <a:r>
              <a:rPr lang="en-GB" dirty="0" smtClean="0">
                <a:solidFill>
                  <a:prstClr val="white"/>
                </a:solidFill>
              </a:rPr>
              <a:t> describe what each is used for.</a:t>
            </a:r>
          </a:p>
          <a:p>
            <a:pPr marL="342900" indent="-342900">
              <a:buFont typeface="+mj-lt"/>
              <a:buAutoNum type="arabicPeriod"/>
            </a:pPr>
            <a:r>
              <a:rPr lang="en-GB" dirty="0" smtClean="0">
                <a:solidFill>
                  <a:prstClr val="white"/>
                </a:solidFill>
              </a:rPr>
              <a:t>Explain the difference between a </a:t>
            </a:r>
            <a:r>
              <a:rPr lang="en-GB" i="1" dirty="0" smtClean="0">
                <a:solidFill>
                  <a:prstClr val="white"/>
                </a:solidFill>
              </a:rPr>
              <a:t>function </a:t>
            </a:r>
            <a:r>
              <a:rPr lang="en-GB" dirty="0" smtClean="0">
                <a:solidFill>
                  <a:prstClr val="white"/>
                </a:solidFill>
              </a:rPr>
              <a:t>and a </a:t>
            </a:r>
            <a:r>
              <a:rPr lang="en-GB" i="1" dirty="0" smtClean="0">
                <a:solidFill>
                  <a:prstClr val="white"/>
                </a:solidFill>
              </a:rPr>
              <a:t>procedure.</a:t>
            </a:r>
          </a:p>
          <a:p>
            <a:pPr marL="342900" indent="-342900">
              <a:buFont typeface="+mj-lt"/>
              <a:buAutoNum type="arabicPeriod"/>
            </a:pPr>
            <a:r>
              <a:rPr lang="en-GB" i="1" dirty="0">
                <a:solidFill>
                  <a:prstClr val="white"/>
                </a:solidFill>
              </a:rPr>
              <a:t> </a:t>
            </a:r>
            <a:r>
              <a:rPr lang="en-GB" dirty="0" smtClean="0">
                <a:solidFill>
                  <a:prstClr val="white"/>
                </a:solidFill>
              </a:rPr>
              <a:t>What is a </a:t>
            </a:r>
            <a:r>
              <a:rPr lang="en-GB" i="1" dirty="0" smtClean="0">
                <a:solidFill>
                  <a:prstClr val="white"/>
                </a:solidFill>
              </a:rPr>
              <a:t>syntax error?</a:t>
            </a:r>
          </a:p>
          <a:p>
            <a:pPr marL="342900" indent="-342900">
              <a:buFont typeface="+mj-lt"/>
              <a:buAutoNum type="arabicPeriod"/>
            </a:pPr>
            <a:r>
              <a:rPr lang="en-GB" dirty="0" smtClean="0">
                <a:solidFill>
                  <a:prstClr val="white"/>
                </a:solidFill>
              </a:rPr>
              <a:t>Which standard algorithm should be used for:</a:t>
            </a:r>
          </a:p>
          <a:p>
            <a:r>
              <a:rPr lang="en-GB" dirty="0" smtClean="0">
                <a:solidFill>
                  <a:prstClr val="white"/>
                </a:solidFill>
              </a:rPr>
              <a:t>      (a) finding an item in a list</a:t>
            </a:r>
          </a:p>
          <a:p>
            <a:r>
              <a:rPr lang="en-GB" dirty="0">
                <a:solidFill>
                  <a:prstClr val="white"/>
                </a:solidFill>
              </a:rPr>
              <a:t> </a:t>
            </a:r>
            <a:r>
              <a:rPr lang="en-GB" dirty="0" smtClean="0">
                <a:solidFill>
                  <a:prstClr val="white"/>
                </a:solidFill>
              </a:rPr>
              <a:t>     (b) finding the highest and lowest items in a list</a:t>
            </a:r>
          </a:p>
          <a:p>
            <a:r>
              <a:rPr lang="en-GB" dirty="0">
                <a:solidFill>
                  <a:prstClr val="white"/>
                </a:solidFill>
              </a:rPr>
              <a:t> </a:t>
            </a:r>
            <a:r>
              <a:rPr lang="en-GB" dirty="0" smtClean="0">
                <a:solidFill>
                  <a:prstClr val="white"/>
                </a:solidFill>
              </a:rPr>
              <a:t>     (c)  checking input is allowable</a:t>
            </a:r>
          </a:p>
          <a:p>
            <a:r>
              <a:rPr lang="en-GB" dirty="0">
                <a:solidFill>
                  <a:prstClr val="white"/>
                </a:solidFill>
              </a:rPr>
              <a:t> </a:t>
            </a:r>
            <a:r>
              <a:rPr lang="en-GB" dirty="0" smtClean="0">
                <a:solidFill>
                  <a:prstClr val="white"/>
                </a:solidFill>
              </a:rPr>
              <a:t>     (d)  counting how many times something appears in a list</a:t>
            </a:r>
          </a:p>
          <a:p>
            <a:pPr marL="342900" indent="-342900">
              <a:buFont typeface="+mj-lt"/>
              <a:buAutoNum type="arabicPeriod"/>
            </a:pPr>
            <a:endParaRPr lang="en-GB" dirty="0">
              <a:solidFill>
                <a:prstClr val="white"/>
              </a:solidFill>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Action Button: Back or Previous 7">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52549623"/>
      </p:ext>
    </p:extLst>
  </p:cSld>
  <p:clrMapOvr>
    <a:masterClrMapping/>
  </p:clrMapOvr>
  <p:timing>
    <p:tnLst>
      <p:par>
        <p:cTn id="1" dur="indefinite" restart="never" nodeType="tmRoot"/>
      </p:par>
    </p:tnLst>
  </p:timing>
</p:sld>
</file>

<file path=ppt/slides/slide3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sz="3200" b="1" dirty="0" smtClean="0">
                <a:effectLst>
                  <a:outerShdw blurRad="38100" dist="38100" dir="2700000" algn="tl">
                    <a:srgbClr val="000000">
                      <a:alpha val="43137"/>
                    </a:srgbClr>
                  </a:outerShdw>
                </a:effectLst>
              </a:rPr>
              <a:t>REVISION QUESTIONS </a:t>
            </a:r>
            <a:br>
              <a:rPr lang="en-GB" sz="3200" b="1" dirty="0" smtClean="0">
                <a:effectLst>
                  <a:outerShdw blurRad="38100" dist="38100" dir="2700000" algn="tl">
                    <a:srgbClr val="000000">
                      <a:alpha val="43137"/>
                    </a:srgbClr>
                  </a:outerShdw>
                </a:effectLst>
              </a:rPr>
            </a:br>
            <a:r>
              <a:rPr lang="en-GB" sz="3200" b="1" dirty="0" smtClean="0">
                <a:effectLst>
                  <a:outerShdw blurRad="38100" dist="38100" dir="2700000" algn="tl">
                    <a:srgbClr val="000000">
                      <a:alpha val="43137"/>
                    </a:srgbClr>
                  </a:outerShdw>
                </a:effectLst>
              </a:rPr>
              <a:t>(HIGH LEVEL LANGUAGE PROGRAMMING)</a:t>
            </a:r>
            <a:endParaRPr lang="en-GB" sz="3200" b="1" dirty="0">
              <a:effectLst>
                <a:outerShdw blurRad="38100" dist="38100" dir="2700000" algn="tl">
                  <a:srgbClr val="000000">
                    <a:alpha val="43137"/>
                  </a:srgbClr>
                </a:outerShdw>
              </a:effectLst>
            </a:endParaRPr>
          </a:p>
        </p:txBody>
      </p:sp>
      <p:sp>
        <p:nvSpPr>
          <p:cNvPr id="5" name="TextBox 4"/>
          <p:cNvSpPr txBox="1"/>
          <p:nvPr/>
        </p:nvSpPr>
        <p:spPr>
          <a:xfrm>
            <a:off x="611560" y="1628800"/>
            <a:ext cx="8280920" cy="3693319"/>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What are the 7 stages in the software development process?</a:t>
            </a:r>
          </a:p>
          <a:p>
            <a:pPr marL="342900" indent="-342900">
              <a:buFont typeface="+mj-lt"/>
              <a:buAutoNum type="arabicPeriod"/>
            </a:pPr>
            <a:r>
              <a:rPr lang="en-GB" dirty="0" smtClean="0">
                <a:solidFill>
                  <a:prstClr val="white"/>
                </a:solidFill>
              </a:rPr>
              <a:t>Give </a:t>
            </a:r>
            <a:r>
              <a:rPr lang="en-GB" b="1" dirty="0" smtClean="0">
                <a:solidFill>
                  <a:prstClr val="white"/>
                </a:solidFill>
              </a:rPr>
              <a:t>two</a:t>
            </a:r>
            <a:r>
              <a:rPr lang="en-GB" dirty="0" smtClean="0">
                <a:solidFill>
                  <a:prstClr val="white"/>
                </a:solidFill>
              </a:rPr>
              <a:t> types of documentation which accompanies and program </a:t>
            </a:r>
            <a:r>
              <a:rPr lang="en-GB" b="1" dirty="0" smtClean="0">
                <a:solidFill>
                  <a:prstClr val="white"/>
                </a:solidFill>
              </a:rPr>
              <a:t>and</a:t>
            </a:r>
            <a:r>
              <a:rPr lang="en-GB" dirty="0" smtClean="0">
                <a:solidFill>
                  <a:prstClr val="white"/>
                </a:solidFill>
              </a:rPr>
              <a:t> describe what each is used for.</a:t>
            </a:r>
          </a:p>
          <a:p>
            <a:pPr marL="342900" indent="-342900">
              <a:buFont typeface="+mj-lt"/>
              <a:buAutoNum type="arabicPeriod"/>
            </a:pPr>
            <a:r>
              <a:rPr lang="en-GB" dirty="0" smtClean="0">
                <a:solidFill>
                  <a:prstClr val="white"/>
                </a:solidFill>
              </a:rPr>
              <a:t>Give </a:t>
            </a:r>
            <a:r>
              <a:rPr lang="en-GB" b="1" dirty="0" smtClean="0">
                <a:solidFill>
                  <a:prstClr val="white"/>
                </a:solidFill>
              </a:rPr>
              <a:t>two</a:t>
            </a:r>
            <a:r>
              <a:rPr lang="en-GB" dirty="0" smtClean="0">
                <a:solidFill>
                  <a:prstClr val="white"/>
                </a:solidFill>
              </a:rPr>
              <a:t> types of translators?</a:t>
            </a:r>
          </a:p>
          <a:p>
            <a:pPr marL="342900" indent="-342900">
              <a:buFont typeface="+mj-lt"/>
              <a:buAutoNum type="arabicPeriod"/>
            </a:pPr>
            <a:r>
              <a:rPr lang="en-GB" dirty="0" smtClean="0">
                <a:solidFill>
                  <a:prstClr val="white"/>
                </a:solidFill>
              </a:rPr>
              <a:t>Suggest which translator is best used when developing a program and why.</a:t>
            </a:r>
          </a:p>
          <a:p>
            <a:pPr marL="342900" indent="-342900">
              <a:buFont typeface="+mj-lt"/>
              <a:buAutoNum type="arabicPeriod"/>
            </a:pPr>
            <a:r>
              <a:rPr lang="en-GB" dirty="0" smtClean="0">
                <a:solidFill>
                  <a:prstClr val="white"/>
                </a:solidFill>
              </a:rPr>
              <a:t>What is a macro?</a:t>
            </a:r>
          </a:p>
          <a:p>
            <a:pPr marL="342900" indent="-342900">
              <a:buFont typeface="+mj-lt"/>
              <a:buAutoNum type="arabicPeriod"/>
            </a:pPr>
            <a:r>
              <a:rPr lang="en-GB" dirty="0" smtClean="0">
                <a:solidFill>
                  <a:prstClr val="white"/>
                </a:solidFill>
              </a:rPr>
              <a:t>Give </a:t>
            </a:r>
            <a:r>
              <a:rPr lang="en-GB" b="1" dirty="0" smtClean="0">
                <a:solidFill>
                  <a:prstClr val="white"/>
                </a:solidFill>
              </a:rPr>
              <a:t>three </a:t>
            </a:r>
            <a:r>
              <a:rPr lang="en-GB" dirty="0" smtClean="0">
                <a:solidFill>
                  <a:prstClr val="white"/>
                </a:solidFill>
              </a:rPr>
              <a:t>features of a high level language (HLL).</a:t>
            </a:r>
          </a:p>
          <a:p>
            <a:pPr marL="342900" indent="-342900">
              <a:buFont typeface="+mj-lt"/>
              <a:buAutoNum type="arabicPeriod"/>
            </a:pPr>
            <a:r>
              <a:rPr lang="en-GB" dirty="0" smtClean="0">
                <a:solidFill>
                  <a:prstClr val="white"/>
                </a:solidFill>
              </a:rPr>
              <a:t>What is a computer’s own language called?</a:t>
            </a:r>
          </a:p>
          <a:p>
            <a:pPr marL="342900" indent="-342900">
              <a:buFont typeface="+mj-lt"/>
              <a:buAutoNum type="arabicPeriod"/>
            </a:pPr>
            <a:r>
              <a:rPr lang="en-GB" dirty="0" smtClean="0">
                <a:solidFill>
                  <a:prstClr val="white"/>
                </a:solidFill>
              </a:rPr>
              <a:t>Which runs fastest and interpreted or compiled program?  Explain your answer.</a:t>
            </a:r>
          </a:p>
          <a:p>
            <a:pPr marL="342900" indent="-342900">
              <a:buFont typeface="+mj-lt"/>
              <a:buAutoNum type="arabicPeriod"/>
            </a:pPr>
            <a:r>
              <a:rPr lang="en-GB" dirty="0" smtClean="0">
                <a:solidFill>
                  <a:prstClr val="white"/>
                </a:solidFill>
              </a:rPr>
              <a:t>Explain the term </a:t>
            </a:r>
            <a:r>
              <a:rPr lang="en-GB" i="1" dirty="0" smtClean="0">
                <a:solidFill>
                  <a:prstClr val="white"/>
                </a:solidFill>
              </a:rPr>
              <a:t>readability</a:t>
            </a:r>
            <a:r>
              <a:rPr lang="en-GB" dirty="0" smtClean="0">
                <a:solidFill>
                  <a:prstClr val="white"/>
                </a:solidFill>
              </a:rPr>
              <a:t> and how you can make a program readable.</a:t>
            </a:r>
          </a:p>
          <a:p>
            <a:pPr marL="342900" indent="-342900">
              <a:buFont typeface="+mj-lt"/>
              <a:buAutoNum type="arabicPeriod"/>
            </a:pPr>
            <a:r>
              <a:rPr lang="en-GB" dirty="0">
                <a:solidFill>
                  <a:prstClr val="white"/>
                </a:solidFill>
              </a:rPr>
              <a:t> </a:t>
            </a:r>
            <a:r>
              <a:rPr lang="en-GB" dirty="0" smtClean="0">
                <a:solidFill>
                  <a:prstClr val="white"/>
                </a:solidFill>
              </a:rPr>
              <a:t>What is a text editor used for?</a:t>
            </a:r>
          </a:p>
        </p:txBody>
      </p:sp>
      <p:sp>
        <p:nvSpPr>
          <p:cNvPr id="10" name="Action Button: Back or Previous 9">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noFill/>
          <a:ln w="25400"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Tree>
    <p:extLst>
      <p:ext uri="{BB962C8B-B14F-4D97-AF65-F5344CB8AC3E}">
        <p14:creationId xmlns:p14="http://schemas.microsoft.com/office/powerpoint/2010/main" val="3918459884"/>
      </p:ext>
    </p:extLst>
  </p:cSld>
  <p:clrMapOvr>
    <a:masterClrMapping/>
  </p:clrMapOvr>
  <p:timing>
    <p:tnLst>
      <p:par>
        <p:cTn id="1" dur="indefinite" restart="never" nodeType="tmRoot"/>
      </p:par>
    </p:tnLst>
  </p:timing>
</p:sld>
</file>

<file path=ppt/slides/slide3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200" b="1" dirty="0" smtClean="0">
                <a:effectLst>
                  <a:outerShdw blurRad="38100" dist="38100" dir="2700000" algn="tl">
                    <a:srgbClr val="000000">
                      <a:alpha val="43137"/>
                    </a:srgbClr>
                  </a:outerShdw>
                </a:effectLst>
              </a:rPr>
              <a:t>REVISION QUESTIONS</a:t>
            </a:r>
            <a:br>
              <a:rPr lang="en-GB" sz="3200" b="1" dirty="0" smtClean="0">
                <a:effectLst>
                  <a:outerShdw blurRad="38100" dist="38100" dir="2700000" algn="tl">
                    <a:srgbClr val="000000">
                      <a:alpha val="43137"/>
                    </a:srgbClr>
                  </a:outerShdw>
                </a:effectLst>
              </a:rPr>
            </a:br>
            <a:r>
              <a:rPr lang="en-GB" sz="3200" b="1" dirty="0" smtClean="0">
                <a:effectLst>
                  <a:outerShdw blurRad="38100" dist="38100" dir="2700000" algn="tl">
                    <a:srgbClr val="000000">
                      <a:alpha val="43137"/>
                    </a:srgbClr>
                  </a:outerShdw>
                </a:effectLst>
              </a:rPr>
              <a:t>DATA REPRESENTATION</a:t>
            </a:r>
            <a:endParaRPr lang="en-GB" sz="3200" b="1" dirty="0">
              <a:effectLst>
                <a:outerShdw blurRad="38100" dist="38100" dir="2700000" algn="tl">
                  <a:srgbClr val="000000">
                    <a:alpha val="43137"/>
                  </a:srgbClr>
                </a:outerShdw>
              </a:effectLst>
            </a:endParaRPr>
          </a:p>
        </p:txBody>
      </p:sp>
      <p:sp>
        <p:nvSpPr>
          <p:cNvPr id="5" name="TextBox 4"/>
          <p:cNvSpPr txBox="1"/>
          <p:nvPr/>
        </p:nvSpPr>
        <p:spPr>
          <a:xfrm>
            <a:off x="683568" y="1700808"/>
            <a:ext cx="7992888" cy="3970318"/>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What is a bit?</a:t>
            </a:r>
          </a:p>
          <a:p>
            <a:pPr marL="342900" indent="-342900">
              <a:buFont typeface="+mj-lt"/>
              <a:buAutoNum type="arabicPeriod"/>
            </a:pPr>
            <a:r>
              <a:rPr lang="en-GB" dirty="0">
                <a:solidFill>
                  <a:prstClr val="white"/>
                </a:solidFill>
              </a:rPr>
              <a:t> </a:t>
            </a:r>
            <a:r>
              <a:rPr lang="en-GB" dirty="0" smtClean="0">
                <a:solidFill>
                  <a:prstClr val="white"/>
                </a:solidFill>
              </a:rPr>
              <a:t>How many bits are in a byte?</a:t>
            </a:r>
          </a:p>
          <a:p>
            <a:pPr marL="342900" indent="-342900">
              <a:buFont typeface="+mj-lt"/>
              <a:buAutoNum type="arabicPeriod"/>
            </a:pPr>
            <a:r>
              <a:rPr lang="en-GB" dirty="0" smtClean="0">
                <a:solidFill>
                  <a:prstClr val="white"/>
                </a:solidFill>
              </a:rPr>
              <a:t>Give the largest number which can be represented using 8 bits in a binary system.</a:t>
            </a:r>
          </a:p>
          <a:p>
            <a:pPr marL="342900" indent="-342900">
              <a:buFont typeface="+mj-lt"/>
              <a:buAutoNum type="arabicPeriod"/>
            </a:pPr>
            <a:r>
              <a:rPr lang="en-GB" dirty="0" smtClean="0">
                <a:solidFill>
                  <a:prstClr val="white"/>
                </a:solidFill>
              </a:rPr>
              <a:t>What is an integer?</a:t>
            </a:r>
          </a:p>
          <a:p>
            <a:pPr marL="342900" indent="-342900">
              <a:buFont typeface="+mj-lt"/>
              <a:buAutoNum type="arabicPeriod"/>
            </a:pPr>
            <a:r>
              <a:rPr lang="en-GB" dirty="0" smtClean="0">
                <a:solidFill>
                  <a:prstClr val="white"/>
                </a:solidFill>
              </a:rPr>
              <a:t>Explain the difference between a mantissa and exponent?</a:t>
            </a:r>
          </a:p>
          <a:p>
            <a:pPr marL="342900" indent="-342900">
              <a:buFont typeface="+mj-lt"/>
              <a:buAutoNum type="arabicPeriod"/>
            </a:pPr>
            <a:r>
              <a:rPr lang="en-GB" dirty="0" smtClean="0">
                <a:solidFill>
                  <a:prstClr val="white"/>
                </a:solidFill>
              </a:rPr>
              <a:t>What is a character set?</a:t>
            </a:r>
          </a:p>
          <a:p>
            <a:pPr marL="342900" indent="-342900">
              <a:buFont typeface="+mj-lt"/>
              <a:buAutoNum type="arabicPeriod"/>
            </a:pPr>
            <a:r>
              <a:rPr lang="en-GB" dirty="0" smtClean="0">
                <a:solidFill>
                  <a:prstClr val="white"/>
                </a:solidFill>
              </a:rPr>
              <a:t>Give an example of a control character.</a:t>
            </a:r>
          </a:p>
          <a:p>
            <a:pPr marL="342900" indent="-342900">
              <a:buFont typeface="+mj-lt"/>
              <a:buAutoNum type="arabicPeriod"/>
            </a:pPr>
            <a:r>
              <a:rPr lang="en-GB" dirty="0" smtClean="0">
                <a:solidFill>
                  <a:prstClr val="white"/>
                </a:solidFill>
              </a:rPr>
              <a:t>What is ASCII short for?</a:t>
            </a:r>
          </a:p>
          <a:p>
            <a:pPr marL="342900" indent="-342900">
              <a:buFont typeface="+mj-lt"/>
              <a:buAutoNum type="arabicPeriod"/>
            </a:pPr>
            <a:r>
              <a:rPr lang="en-GB" dirty="0" smtClean="0">
                <a:solidFill>
                  <a:prstClr val="white"/>
                </a:solidFill>
              </a:rPr>
              <a:t>How many characters can be represented in ASCII?</a:t>
            </a:r>
          </a:p>
          <a:p>
            <a:pPr marL="342900" indent="-342900">
              <a:buFont typeface="+mj-lt"/>
              <a:buAutoNum type="arabicPeriod"/>
            </a:pPr>
            <a:r>
              <a:rPr lang="en-GB" dirty="0" smtClean="0">
                <a:solidFill>
                  <a:prstClr val="white"/>
                </a:solidFill>
              </a:rPr>
              <a:t>Put the following in increasing order of size, smallest first: kilobyte, bit, megabyte, gigabyte, byte, terabyte.</a:t>
            </a:r>
          </a:p>
          <a:p>
            <a:pPr marL="342900" indent="-342900">
              <a:buFont typeface="+mj-lt"/>
              <a:buAutoNum type="arabicPeriod"/>
            </a:pPr>
            <a:r>
              <a:rPr lang="en-GB" dirty="0" smtClean="0">
                <a:solidFill>
                  <a:prstClr val="white"/>
                </a:solidFill>
              </a:rPr>
              <a:t>Explain the term </a:t>
            </a:r>
            <a:r>
              <a:rPr lang="en-GB" i="1" dirty="0" smtClean="0">
                <a:solidFill>
                  <a:prstClr val="white"/>
                </a:solidFill>
              </a:rPr>
              <a:t>resolution</a:t>
            </a:r>
            <a:r>
              <a:rPr lang="en-GB" dirty="0" smtClean="0">
                <a:solidFill>
                  <a:prstClr val="white"/>
                </a:solidFill>
              </a:rPr>
              <a:t>, as applied to graphics.</a:t>
            </a:r>
          </a:p>
          <a:p>
            <a:pPr marL="342900" indent="-342900">
              <a:buFont typeface="+mj-lt"/>
              <a:buAutoNum type="arabicPeriod"/>
            </a:pPr>
            <a:endParaRPr lang="en-GB" dirty="0">
              <a:solidFill>
                <a:prstClr val="white"/>
              </a:solidFill>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ction Button: Back or Previous 9">
            <a:hlinkClick r:id="" action="ppaction://hlinkshowjump?jump=lastslideviewed" highlightClick="1"/>
          </p:cNvPr>
          <p:cNvSpPr/>
          <p:nvPr/>
        </p:nvSpPr>
        <p:spPr>
          <a:xfrm>
            <a:off x="348581" y="6110383"/>
            <a:ext cx="540000" cy="540000"/>
          </a:xfrm>
          <a:prstGeom prst="actionButtonBackPreviou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987690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effectLst>
                  <a:outerShdw blurRad="38100" dist="38100" dir="2700000" algn="tl">
                    <a:srgbClr val="000000">
                      <a:alpha val="43137"/>
                    </a:srgbClr>
                  </a:outerShdw>
                </a:effectLst>
              </a:rPr>
              <a:t>Revision Questions</a:t>
            </a:r>
            <a:br>
              <a:rPr lang="en-GB" b="1" dirty="0" smtClean="0">
                <a:effectLst>
                  <a:outerShdw blurRad="38100" dist="38100" dir="2700000" algn="tl">
                    <a:srgbClr val="000000">
                      <a:alpha val="43137"/>
                    </a:srgbClr>
                  </a:outerShdw>
                </a:effectLst>
              </a:rPr>
            </a:br>
            <a:r>
              <a:rPr lang="en-GB" b="1" dirty="0" smtClean="0">
                <a:effectLst>
                  <a:outerShdw blurRad="38100" dist="38100" dir="2700000" algn="tl">
                    <a:srgbClr val="000000">
                      <a:alpha val="43137"/>
                    </a:srgbClr>
                  </a:outerShdw>
                </a:effectLst>
              </a:rPr>
              <a:t>Networks</a:t>
            </a:r>
            <a:endParaRPr lang="en-GB" b="1" dirty="0">
              <a:effectLst>
                <a:outerShdw blurRad="38100" dist="38100" dir="2700000" algn="tl">
                  <a:srgbClr val="000000">
                    <a:alpha val="43137"/>
                  </a:srgbClr>
                </a:outerShdw>
              </a:effectLst>
            </a:endParaRPr>
          </a:p>
        </p:txBody>
      </p:sp>
      <p:sp>
        <p:nvSpPr>
          <p:cNvPr id="3" name="TextBox 2"/>
          <p:cNvSpPr txBox="1"/>
          <p:nvPr/>
        </p:nvSpPr>
        <p:spPr>
          <a:xfrm>
            <a:off x="971600" y="1916832"/>
            <a:ext cx="7200800" cy="3970318"/>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What is a network?</a:t>
            </a:r>
          </a:p>
          <a:p>
            <a:pPr marL="342900" indent="-342900">
              <a:buFont typeface="+mj-lt"/>
              <a:buAutoNum type="arabicPeriod"/>
            </a:pPr>
            <a:r>
              <a:rPr lang="en-GB" dirty="0" smtClean="0">
                <a:solidFill>
                  <a:prstClr val="white"/>
                </a:solidFill>
              </a:rPr>
              <a:t>What is the difference  between a LAN (local area network) and a WAN (wide area network)?</a:t>
            </a:r>
          </a:p>
          <a:p>
            <a:pPr marL="342900" indent="-342900">
              <a:buFont typeface="+mj-lt"/>
              <a:buAutoNum type="arabicPeriod"/>
            </a:pPr>
            <a:r>
              <a:rPr lang="en-GB" dirty="0" smtClean="0">
                <a:solidFill>
                  <a:prstClr val="white"/>
                </a:solidFill>
              </a:rPr>
              <a:t>Describe how the Internet operates.</a:t>
            </a:r>
          </a:p>
          <a:p>
            <a:pPr marL="342900" indent="-342900">
              <a:buFont typeface="+mj-lt"/>
              <a:buAutoNum type="arabicPeriod"/>
            </a:pPr>
            <a:r>
              <a:rPr lang="en-GB" dirty="0" smtClean="0">
                <a:solidFill>
                  <a:prstClr val="white"/>
                </a:solidFill>
              </a:rPr>
              <a:t>Why do you need an ISP (Internet Service Provider) to access the Internet?</a:t>
            </a:r>
          </a:p>
          <a:p>
            <a:pPr marL="342900" indent="-342900">
              <a:buFont typeface="+mj-lt"/>
              <a:buAutoNum type="arabicPeriod"/>
            </a:pPr>
            <a:r>
              <a:rPr lang="en-GB" dirty="0" smtClean="0">
                <a:solidFill>
                  <a:prstClr val="white"/>
                </a:solidFill>
              </a:rPr>
              <a:t>Describe two types of </a:t>
            </a:r>
            <a:r>
              <a:rPr lang="en-GB" i="1" dirty="0" smtClean="0">
                <a:solidFill>
                  <a:prstClr val="white"/>
                </a:solidFill>
              </a:rPr>
              <a:t>transmission medium </a:t>
            </a:r>
            <a:r>
              <a:rPr lang="en-GB" dirty="0" smtClean="0">
                <a:solidFill>
                  <a:prstClr val="white"/>
                </a:solidFill>
              </a:rPr>
              <a:t>and give an advantage for each.</a:t>
            </a:r>
          </a:p>
          <a:p>
            <a:pPr marL="342900" indent="-342900">
              <a:buFont typeface="+mj-lt"/>
              <a:buAutoNum type="arabicPeriod"/>
            </a:pPr>
            <a:r>
              <a:rPr lang="en-GB" dirty="0" smtClean="0">
                <a:solidFill>
                  <a:prstClr val="white"/>
                </a:solidFill>
              </a:rPr>
              <a:t>Explain what </a:t>
            </a:r>
            <a:r>
              <a:rPr lang="en-GB" dirty="0" err="1" smtClean="0">
                <a:solidFill>
                  <a:prstClr val="white"/>
                </a:solidFill>
              </a:rPr>
              <a:t>WiFi</a:t>
            </a:r>
            <a:r>
              <a:rPr lang="en-GB" dirty="0" smtClean="0">
                <a:solidFill>
                  <a:prstClr val="white"/>
                </a:solidFill>
              </a:rPr>
              <a:t> is.</a:t>
            </a:r>
          </a:p>
          <a:p>
            <a:pPr marL="342900" indent="-342900">
              <a:buFont typeface="+mj-lt"/>
              <a:buAutoNum type="arabicPeriod"/>
            </a:pPr>
            <a:r>
              <a:rPr lang="en-GB" dirty="0" smtClean="0">
                <a:solidFill>
                  <a:prstClr val="white"/>
                </a:solidFill>
              </a:rPr>
              <a:t>Explain what Bluetooth is.</a:t>
            </a:r>
          </a:p>
          <a:p>
            <a:pPr marL="342900" indent="-342900">
              <a:buFont typeface="+mj-lt"/>
              <a:buAutoNum type="arabicPeriod"/>
            </a:pPr>
            <a:r>
              <a:rPr lang="en-GB" dirty="0" smtClean="0">
                <a:solidFill>
                  <a:prstClr val="white"/>
                </a:solidFill>
              </a:rPr>
              <a:t>What is bandwidth?</a:t>
            </a:r>
          </a:p>
          <a:p>
            <a:pPr marL="342900" indent="-342900">
              <a:buFont typeface="+mj-lt"/>
              <a:buAutoNum type="arabicPeriod"/>
            </a:pPr>
            <a:r>
              <a:rPr lang="en-GB" dirty="0" smtClean="0">
                <a:solidFill>
                  <a:prstClr val="white"/>
                </a:solidFill>
              </a:rPr>
              <a:t>Give three advantages of using a LAN.</a:t>
            </a:r>
          </a:p>
          <a:p>
            <a:pPr marL="342900" indent="-342900">
              <a:buFont typeface="+mj-lt"/>
              <a:buAutoNum type="arabicPeriod"/>
            </a:pPr>
            <a:r>
              <a:rPr lang="en-GB" dirty="0" smtClean="0">
                <a:solidFill>
                  <a:prstClr val="white"/>
                </a:solidFill>
              </a:rPr>
              <a:t>Which has the higher bandwidth – copper cable or fibre optic cable?</a:t>
            </a:r>
            <a:endParaRPr lang="en-GB" dirty="0">
              <a:solidFill>
                <a:prstClr val="white"/>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2519224957"/>
      </p:ext>
    </p:extLst>
  </p:cSld>
  <p:clrMapOvr>
    <a:masterClrMapping/>
  </p:clrMapOvr>
  <p:timing>
    <p:tnLst>
      <p:par>
        <p:cTn id="1" dur="indefinite" restart="never" nodeType="tmRoot"/>
      </p:par>
    </p:tnLst>
  </p:timing>
</p:sld>
</file>

<file path=ppt/slides/slide3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effectLst>
                  <a:outerShdw blurRad="38100" dist="38100" dir="2700000" algn="tl">
                    <a:srgbClr val="000000">
                      <a:alpha val="43137"/>
                    </a:srgbClr>
                  </a:outerShdw>
                </a:effectLst>
              </a:rPr>
              <a:t>Revision Questions</a:t>
            </a:r>
            <a:br>
              <a:rPr lang="en-GB" b="1" dirty="0" smtClean="0">
                <a:effectLst>
                  <a:outerShdw blurRad="38100" dist="38100" dir="2700000" algn="tl">
                    <a:srgbClr val="000000">
                      <a:alpha val="43137"/>
                    </a:srgbClr>
                  </a:outerShdw>
                </a:effectLst>
              </a:rPr>
            </a:br>
            <a:r>
              <a:rPr lang="en-GB" b="1" dirty="0" smtClean="0">
                <a:effectLst>
                  <a:outerShdw blurRad="38100" dist="38100" dir="2700000" algn="tl">
                    <a:srgbClr val="000000">
                      <a:alpha val="43137"/>
                    </a:srgbClr>
                  </a:outerShdw>
                </a:effectLst>
              </a:rPr>
              <a:t>Networks (2)</a:t>
            </a:r>
            <a:endParaRPr lang="en-GB" b="1" dirty="0">
              <a:effectLst>
                <a:outerShdw blurRad="38100" dist="38100" dir="2700000" algn="tl">
                  <a:srgbClr val="000000">
                    <a:alpha val="43137"/>
                  </a:srgbClr>
                </a:outerShdw>
              </a:effectLst>
            </a:endParaRPr>
          </a:p>
        </p:txBody>
      </p:sp>
      <p:sp>
        <p:nvSpPr>
          <p:cNvPr id="3" name="TextBox 2"/>
          <p:cNvSpPr txBox="1"/>
          <p:nvPr/>
        </p:nvSpPr>
        <p:spPr>
          <a:xfrm>
            <a:off x="971600" y="1916832"/>
            <a:ext cx="7200800" cy="3693319"/>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What is a client-server network?</a:t>
            </a:r>
          </a:p>
          <a:p>
            <a:pPr marL="342900" indent="-342900">
              <a:buFont typeface="+mj-lt"/>
              <a:buAutoNum type="arabicPeriod"/>
            </a:pPr>
            <a:r>
              <a:rPr lang="en-GB" dirty="0" smtClean="0">
                <a:solidFill>
                  <a:prstClr val="white"/>
                </a:solidFill>
              </a:rPr>
              <a:t>What does a client need in order to enable it to connect to a network?</a:t>
            </a:r>
          </a:p>
          <a:p>
            <a:pPr marL="342900" indent="-342900">
              <a:buFont typeface="+mj-lt"/>
              <a:buAutoNum type="arabicPeriod"/>
            </a:pPr>
            <a:r>
              <a:rPr lang="en-GB" dirty="0" smtClean="0">
                <a:solidFill>
                  <a:prstClr val="white"/>
                </a:solidFill>
              </a:rPr>
              <a:t>Give two types of server.</a:t>
            </a:r>
          </a:p>
          <a:p>
            <a:pPr marL="342900" indent="-342900">
              <a:buFont typeface="+mj-lt"/>
              <a:buAutoNum type="arabicPeriod"/>
            </a:pPr>
            <a:r>
              <a:rPr lang="en-GB" dirty="0" smtClean="0">
                <a:solidFill>
                  <a:prstClr val="white"/>
                </a:solidFill>
              </a:rPr>
              <a:t>Describe what can be used to aid network security.</a:t>
            </a:r>
          </a:p>
          <a:p>
            <a:pPr marL="342900" indent="-342900">
              <a:buFont typeface="+mj-lt"/>
              <a:buAutoNum type="arabicPeriod"/>
            </a:pPr>
            <a:r>
              <a:rPr lang="en-GB" dirty="0" smtClean="0">
                <a:solidFill>
                  <a:prstClr val="white"/>
                </a:solidFill>
              </a:rPr>
              <a:t>Which type of server aids </a:t>
            </a:r>
            <a:r>
              <a:rPr lang="en-GB" dirty="0" err="1" smtClean="0">
                <a:solidFill>
                  <a:prstClr val="white"/>
                </a:solidFill>
              </a:rPr>
              <a:t>ques</a:t>
            </a:r>
            <a:r>
              <a:rPr lang="en-GB" dirty="0" smtClean="0">
                <a:solidFill>
                  <a:prstClr val="white"/>
                </a:solidFill>
              </a:rPr>
              <a:t>?</a:t>
            </a:r>
          </a:p>
          <a:p>
            <a:pPr marL="342900" indent="-342900">
              <a:buFont typeface="+mj-lt"/>
              <a:buAutoNum type="arabicPeriod"/>
            </a:pPr>
            <a:r>
              <a:rPr lang="en-GB" dirty="0" smtClean="0">
                <a:solidFill>
                  <a:prstClr val="white"/>
                </a:solidFill>
              </a:rPr>
              <a:t>How could security be controlled on a network?</a:t>
            </a:r>
          </a:p>
          <a:p>
            <a:pPr marL="342900" indent="-342900">
              <a:buFont typeface="+mj-lt"/>
              <a:buAutoNum type="arabicPeriod"/>
            </a:pPr>
            <a:r>
              <a:rPr lang="en-GB" dirty="0" smtClean="0">
                <a:solidFill>
                  <a:prstClr val="white"/>
                </a:solidFill>
              </a:rPr>
              <a:t>What is a file server used for?</a:t>
            </a:r>
          </a:p>
          <a:p>
            <a:pPr marL="342900" indent="-342900">
              <a:buFont typeface="+mj-lt"/>
              <a:buAutoNum type="arabicPeriod"/>
            </a:pPr>
            <a:r>
              <a:rPr lang="en-GB" dirty="0" smtClean="0">
                <a:solidFill>
                  <a:prstClr val="white"/>
                </a:solidFill>
              </a:rPr>
              <a:t>In what ways does a file server differ from a desktop computer?</a:t>
            </a:r>
          </a:p>
          <a:p>
            <a:pPr marL="342900" indent="-342900">
              <a:buFont typeface="+mj-lt"/>
              <a:buAutoNum type="arabicPeriod"/>
            </a:pPr>
            <a:endParaRPr lang="en-GB" dirty="0" smtClean="0">
              <a:solidFill>
                <a:prstClr val="white"/>
              </a:solidFill>
            </a:endParaRPr>
          </a:p>
          <a:p>
            <a:pPr marL="342900" indent="-342900">
              <a:buFont typeface="+mj-lt"/>
              <a:buAutoNum type="arabicPeriod"/>
            </a:pPr>
            <a:endParaRPr lang="en-GB" dirty="0" smtClean="0">
              <a:solidFill>
                <a:prstClr val="white"/>
              </a:solidFill>
            </a:endParaRPr>
          </a:p>
          <a:p>
            <a:pPr marL="342900" indent="-342900">
              <a:buFont typeface="+mj-lt"/>
              <a:buAutoNum type="arabicPeriod"/>
            </a:pPr>
            <a:endParaRPr lang="en-GB" dirty="0" smtClean="0">
              <a:solidFill>
                <a:prstClr val="white"/>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2201482629"/>
      </p:ext>
    </p:extLst>
  </p:cSld>
  <p:clrMapOvr>
    <a:masterClrMapping/>
  </p:clrMapOvr>
  <p:timing>
    <p:tnLst>
      <p:par>
        <p:cTn id="1" dur="indefinite" restart="never" nodeType="tmRoot"/>
      </p:par>
    </p:tnLst>
  </p:timing>
</p:sld>
</file>

<file path=ppt/slides/slide3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effectLst>
                  <a:outerShdw blurRad="38100" dist="38100" dir="2700000" algn="tl">
                    <a:srgbClr val="000000">
                      <a:alpha val="43137"/>
                    </a:srgbClr>
                  </a:outerShdw>
                </a:effectLst>
              </a:rPr>
              <a:t>Revision Questions</a:t>
            </a:r>
            <a:br>
              <a:rPr lang="en-GB" b="1" dirty="0" smtClean="0">
                <a:effectLst>
                  <a:outerShdw blurRad="38100" dist="38100" dir="2700000" algn="tl">
                    <a:srgbClr val="000000">
                      <a:alpha val="43137"/>
                    </a:srgbClr>
                  </a:outerShdw>
                </a:effectLst>
              </a:rPr>
            </a:br>
            <a:r>
              <a:rPr lang="en-GB" b="1" dirty="0" smtClean="0">
                <a:effectLst>
                  <a:outerShdw blurRad="38100" dist="38100" dir="2700000" algn="tl">
                    <a:srgbClr val="000000">
                      <a:alpha val="43137"/>
                    </a:srgbClr>
                  </a:outerShdw>
                </a:effectLst>
              </a:rPr>
              <a:t>Input Devices</a:t>
            </a:r>
            <a:endParaRPr lang="en-GB" b="1" dirty="0">
              <a:effectLst>
                <a:outerShdw blurRad="38100" dist="38100" dir="2700000" algn="tl">
                  <a:srgbClr val="000000">
                    <a:alpha val="43137"/>
                  </a:srgbClr>
                </a:outerShdw>
              </a:effectLst>
            </a:endParaRPr>
          </a:p>
        </p:txBody>
      </p:sp>
      <p:sp>
        <p:nvSpPr>
          <p:cNvPr id="4" name="TextBox 3"/>
          <p:cNvSpPr txBox="1"/>
          <p:nvPr/>
        </p:nvSpPr>
        <p:spPr>
          <a:xfrm>
            <a:off x="683568" y="1772816"/>
            <a:ext cx="7776864" cy="3693319"/>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Why are input devices needed?</a:t>
            </a:r>
          </a:p>
          <a:p>
            <a:pPr marL="342900" indent="-342900">
              <a:buFont typeface="+mj-lt"/>
              <a:buAutoNum type="arabicPeriod"/>
            </a:pPr>
            <a:r>
              <a:rPr lang="en-GB" dirty="0" smtClean="0">
                <a:solidFill>
                  <a:prstClr val="white"/>
                </a:solidFill>
              </a:rPr>
              <a:t>List four input devices.</a:t>
            </a:r>
          </a:p>
          <a:p>
            <a:pPr marL="342900" indent="-342900">
              <a:buFont typeface="+mj-lt"/>
              <a:buAutoNum type="arabicPeriod"/>
            </a:pPr>
            <a:r>
              <a:rPr lang="en-GB" dirty="0" smtClean="0">
                <a:solidFill>
                  <a:prstClr val="white"/>
                </a:solidFill>
              </a:rPr>
              <a:t>What do laptop computers have instead of a mouse?</a:t>
            </a:r>
          </a:p>
          <a:p>
            <a:pPr marL="342900" indent="-342900">
              <a:buFont typeface="+mj-lt"/>
              <a:buAutoNum type="arabicPeriod"/>
            </a:pPr>
            <a:r>
              <a:rPr lang="en-GB" dirty="0" smtClean="0">
                <a:solidFill>
                  <a:prstClr val="white"/>
                </a:solidFill>
              </a:rPr>
              <a:t>Which input device is used to input sound?</a:t>
            </a:r>
          </a:p>
          <a:p>
            <a:pPr marL="342900" indent="-342900">
              <a:buFont typeface="+mj-lt"/>
              <a:buAutoNum type="arabicPeriod"/>
            </a:pPr>
            <a:r>
              <a:rPr lang="en-GB" dirty="0" smtClean="0">
                <a:solidFill>
                  <a:prstClr val="white"/>
                </a:solidFill>
              </a:rPr>
              <a:t>Give two input devices which could be used to enter text.</a:t>
            </a:r>
          </a:p>
          <a:p>
            <a:pPr marL="342900" indent="-342900">
              <a:buFont typeface="+mj-lt"/>
              <a:buAutoNum type="arabicPeriod"/>
            </a:pPr>
            <a:r>
              <a:rPr lang="en-GB" dirty="0" smtClean="0">
                <a:solidFill>
                  <a:prstClr val="white"/>
                </a:solidFill>
              </a:rPr>
              <a:t>Give two input devices which could be used to capture video and suggest which would give the higher quality of video and why.</a:t>
            </a:r>
          </a:p>
          <a:p>
            <a:pPr marL="342900" indent="-342900">
              <a:buFont typeface="+mj-lt"/>
              <a:buAutoNum type="arabicPeriod"/>
            </a:pPr>
            <a:r>
              <a:rPr lang="en-GB" dirty="0" smtClean="0">
                <a:solidFill>
                  <a:prstClr val="white"/>
                </a:solidFill>
              </a:rPr>
              <a:t>Which input device is used for selecting?</a:t>
            </a:r>
          </a:p>
          <a:p>
            <a:pPr marL="342900" indent="-342900">
              <a:buFont typeface="+mj-lt"/>
              <a:buAutoNum type="arabicPeriod"/>
            </a:pPr>
            <a:r>
              <a:rPr lang="en-GB" dirty="0" smtClean="0">
                <a:solidFill>
                  <a:prstClr val="white"/>
                </a:solidFill>
              </a:rPr>
              <a:t>A CCD is found in both a digital camera and a scanner.  What is it’s full name and what does it do?</a:t>
            </a:r>
          </a:p>
          <a:p>
            <a:pPr marL="342900" indent="-342900">
              <a:buFont typeface="+mj-lt"/>
              <a:buAutoNum type="arabicPeriod"/>
            </a:pPr>
            <a:r>
              <a:rPr lang="en-GB" dirty="0" smtClean="0">
                <a:solidFill>
                  <a:prstClr val="white"/>
                </a:solidFill>
              </a:rPr>
              <a:t>Explain how you could use a scanner and OCR software to upload a hard copy of a document into a computer and edit it.</a:t>
            </a:r>
          </a:p>
          <a:p>
            <a:pPr marL="342900" indent="-342900">
              <a:buFont typeface="+mj-lt"/>
              <a:buAutoNum type="arabicPeriod"/>
            </a:pPr>
            <a:endParaRPr lang="en-GB" dirty="0" smtClean="0">
              <a:solidFill>
                <a:prstClr val="white"/>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754151449"/>
      </p:ext>
    </p:extLst>
  </p:cSld>
  <p:clrMapOvr>
    <a:masterClrMapping/>
  </p:clrMapOvr>
  <p:timing>
    <p:tnLst>
      <p:par>
        <p:cTn id="1" dur="indefinite" restart="never" nodeType="tmRoot"/>
      </p:par>
    </p:tnLst>
  </p:timing>
</p:sld>
</file>

<file path=ppt/slides/slide3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effectLst>
                  <a:outerShdw blurRad="38100" dist="38100" dir="2700000" algn="tl">
                    <a:srgbClr val="000000">
                      <a:alpha val="43137"/>
                    </a:srgbClr>
                  </a:outerShdw>
                </a:effectLst>
              </a:rPr>
              <a:t>Revision Questions</a:t>
            </a:r>
            <a:br>
              <a:rPr lang="en-GB" b="1" dirty="0" smtClean="0">
                <a:effectLst>
                  <a:outerShdw blurRad="38100" dist="38100" dir="2700000" algn="tl">
                    <a:srgbClr val="000000">
                      <a:alpha val="43137"/>
                    </a:srgbClr>
                  </a:outerShdw>
                </a:effectLst>
              </a:rPr>
            </a:br>
            <a:r>
              <a:rPr lang="en-GB" b="1" dirty="0" smtClean="0">
                <a:effectLst>
                  <a:outerShdw blurRad="38100" dist="38100" dir="2700000" algn="tl">
                    <a:srgbClr val="000000">
                      <a:alpha val="43137"/>
                    </a:srgbClr>
                  </a:outerShdw>
                </a:effectLst>
              </a:rPr>
              <a:t>Backing Storage</a:t>
            </a:r>
            <a:endParaRPr lang="en-GB" b="1" dirty="0">
              <a:effectLst>
                <a:outerShdw blurRad="38100" dist="38100" dir="2700000" algn="tl">
                  <a:srgbClr val="000000">
                    <a:alpha val="43137"/>
                  </a:srgbClr>
                </a:outerShdw>
              </a:effectLst>
            </a:endParaRPr>
          </a:p>
        </p:txBody>
      </p:sp>
      <p:sp>
        <p:nvSpPr>
          <p:cNvPr id="3" name="TextBox 2"/>
          <p:cNvSpPr txBox="1"/>
          <p:nvPr/>
        </p:nvSpPr>
        <p:spPr>
          <a:xfrm>
            <a:off x="755576" y="1772816"/>
            <a:ext cx="7704856" cy="3416320"/>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Why is backing storage needed?</a:t>
            </a:r>
          </a:p>
          <a:p>
            <a:pPr marL="342900" indent="-342900">
              <a:buFont typeface="+mj-lt"/>
              <a:buAutoNum type="arabicPeriod"/>
            </a:pPr>
            <a:r>
              <a:rPr lang="en-GB" dirty="0" smtClean="0">
                <a:solidFill>
                  <a:prstClr val="white"/>
                </a:solidFill>
              </a:rPr>
              <a:t>Name three backing storage devices.</a:t>
            </a:r>
          </a:p>
          <a:p>
            <a:pPr marL="342900" indent="-342900">
              <a:buFont typeface="+mj-lt"/>
              <a:buAutoNum type="arabicPeriod"/>
            </a:pPr>
            <a:r>
              <a:rPr lang="en-GB" dirty="0" smtClean="0">
                <a:solidFill>
                  <a:prstClr val="white"/>
                </a:solidFill>
              </a:rPr>
              <a:t>What type of access does a magnetic type drive use?</a:t>
            </a:r>
          </a:p>
          <a:p>
            <a:pPr marL="342900" indent="-342900">
              <a:buFont typeface="+mj-lt"/>
              <a:buAutoNum type="arabicPeriod"/>
            </a:pPr>
            <a:r>
              <a:rPr lang="en-GB" dirty="0" smtClean="0">
                <a:solidFill>
                  <a:prstClr val="white"/>
                </a:solidFill>
              </a:rPr>
              <a:t>Which backing storage device gives you the fastest access to data?</a:t>
            </a:r>
          </a:p>
          <a:p>
            <a:pPr marL="342900" indent="-342900">
              <a:buFont typeface="+mj-lt"/>
              <a:buAutoNum type="arabicPeriod"/>
            </a:pPr>
            <a:r>
              <a:rPr lang="en-GB" dirty="0" smtClean="0">
                <a:solidFill>
                  <a:prstClr val="white"/>
                </a:solidFill>
              </a:rPr>
              <a:t>How much data can typically be </a:t>
            </a:r>
            <a:r>
              <a:rPr lang="en-GB" i="1" dirty="0" smtClean="0">
                <a:solidFill>
                  <a:prstClr val="white"/>
                </a:solidFill>
              </a:rPr>
              <a:t>s</a:t>
            </a:r>
            <a:r>
              <a:rPr lang="en-GB" dirty="0" smtClean="0">
                <a:solidFill>
                  <a:prstClr val="white"/>
                </a:solidFill>
              </a:rPr>
              <a:t>tored on a CD-ROM?</a:t>
            </a:r>
          </a:p>
          <a:p>
            <a:pPr marL="342900" indent="-342900">
              <a:buFont typeface="+mj-lt"/>
              <a:buAutoNum type="arabicPeriod"/>
            </a:pPr>
            <a:r>
              <a:rPr lang="en-GB" dirty="0" smtClean="0">
                <a:solidFill>
                  <a:prstClr val="white"/>
                </a:solidFill>
              </a:rPr>
              <a:t>What type of storage does a USB Flash Drive use?</a:t>
            </a:r>
          </a:p>
          <a:p>
            <a:pPr marL="342900" indent="-342900">
              <a:buFont typeface="+mj-lt"/>
              <a:buAutoNum type="arabicPeriod"/>
            </a:pPr>
            <a:r>
              <a:rPr lang="en-GB" dirty="0" smtClean="0">
                <a:solidFill>
                  <a:prstClr val="white"/>
                </a:solidFill>
              </a:rPr>
              <a:t>Explain the difference between </a:t>
            </a:r>
            <a:r>
              <a:rPr lang="en-GB" i="1" dirty="0" smtClean="0">
                <a:solidFill>
                  <a:prstClr val="white"/>
                </a:solidFill>
              </a:rPr>
              <a:t>backing storage </a:t>
            </a:r>
            <a:r>
              <a:rPr lang="en-GB" dirty="0" smtClean="0">
                <a:solidFill>
                  <a:prstClr val="white"/>
                </a:solidFill>
              </a:rPr>
              <a:t>and a </a:t>
            </a:r>
            <a:r>
              <a:rPr lang="en-GB" i="1" dirty="0" smtClean="0">
                <a:solidFill>
                  <a:prstClr val="white"/>
                </a:solidFill>
              </a:rPr>
              <a:t>backup.</a:t>
            </a:r>
          </a:p>
          <a:p>
            <a:pPr marL="342900" indent="-342900">
              <a:buFont typeface="+mj-lt"/>
              <a:buAutoNum type="arabicPeriod"/>
            </a:pPr>
            <a:r>
              <a:rPr lang="en-GB" dirty="0" smtClean="0">
                <a:solidFill>
                  <a:prstClr val="white"/>
                </a:solidFill>
              </a:rPr>
              <a:t>Give two backing storage mediums which use:</a:t>
            </a:r>
          </a:p>
          <a:p>
            <a:pPr marL="342900" indent="-342900">
              <a:buFont typeface="+mj-lt"/>
              <a:buAutoNum type="arabicPeriod"/>
            </a:pPr>
            <a:r>
              <a:rPr lang="en-GB" dirty="0" smtClean="0">
                <a:solidFill>
                  <a:prstClr val="white"/>
                </a:solidFill>
              </a:rPr>
              <a:t>Suggest why floppy disks are now used very infrequently.</a:t>
            </a:r>
          </a:p>
          <a:p>
            <a:r>
              <a:rPr lang="en-GB" dirty="0">
                <a:solidFill>
                  <a:prstClr val="white"/>
                </a:solidFill>
              </a:rPr>
              <a:t> </a:t>
            </a:r>
            <a:r>
              <a:rPr lang="en-GB" dirty="0" smtClean="0">
                <a:solidFill>
                  <a:prstClr val="white"/>
                </a:solidFill>
              </a:rPr>
              <a:t>    (a) Magnetic Storage.</a:t>
            </a:r>
          </a:p>
          <a:p>
            <a:r>
              <a:rPr lang="en-GB" dirty="0">
                <a:solidFill>
                  <a:prstClr val="white"/>
                </a:solidFill>
              </a:rPr>
              <a:t> </a:t>
            </a:r>
            <a:r>
              <a:rPr lang="en-GB" dirty="0" smtClean="0">
                <a:solidFill>
                  <a:prstClr val="white"/>
                </a:solidFill>
              </a:rPr>
              <a:t>    (b) Optical Storage.</a:t>
            </a:r>
            <a:endParaRPr lang="en-GB" dirty="0">
              <a:solidFill>
                <a:prstClr val="white"/>
              </a:solidFill>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13371299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27075" y="188640"/>
            <a:ext cx="7772400" cy="1224136"/>
          </a:xfrm>
          <a:ln>
            <a:solidFill>
              <a:schemeClr val="accent2"/>
            </a:solidFill>
            <a:miter lim="800000"/>
            <a:headEnd/>
            <a:tailEnd/>
          </a:ln>
        </p:spPr>
        <p:txBody>
          <a:bodyPr/>
          <a:lstStyle/>
          <a:p>
            <a:r>
              <a:rPr lang="en-GB" dirty="0" smtClean="0"/>
              <a:t>SESSION COOKIES &amp;</a:t>
            </a:r>
            <a:br>
              <a:rPr lang="en-GB" dirty="0" smtClean="0"/>
            </a:br>
            <a:r>
              <a:rPr lang="en-GB" dirty="0" smtClean="0"/>
              <a:t>PERSISTENT COOKIES</a:t>
            </a:r>
            <a:endParaRPr lang="en-GB" dirty="0"/>
          </a:p>
        </p:txBody>
      </p:sp>
      <p:sp>
        <p:nvSpPr>
          <p:cNvPr id="8" name="Action Button: Home 7">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95536" y="6149485"/>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3" name="TextBox 2"/>
          <p:cNvSpPr txBox="1"/>
          <p:nvPr/>
        </p:nvSpPr>
        <p:spPr>
          <a:xfrm>
            <a:off x="251521" y="1380474"/>
            <a:ext cx="8797161" cy="4524315"/>
          </a:xfrm>
          <a:prstGeom prst="rect">
            <a:avLst/>
          </a:prstGeom>
          <a:noFill/>
        </p:spPr>
        <p:txBody>
          <a:bodyPr wrap="square" rtlCol="0">
            <a:spAutoFit/>
          </a:bodyPr>
          <a:lstStyle/>
          <a:p>
            <a:r>
              <a:rPr lang="en-GB" b="1" dirty="0" smtClean="0">
                <a:solidFill>
                  <a:srgbClr val="990099"/>
                </a:solidFill>
                <a:latin typeface="+mj-lt"/>
              </a:rPr>
              <a:t>Session </a:t>
            </a:r>
            <a:r>
              <a:rPr lang="en-GB" b="1" dirty="0">
                <a:solidFill>
                  <a:srgbClr val="990099"/>
                </a:solidFill>
                <a:latin typeface="+mj-lt"/>
              </a:rPr>
              <a:t>cookies </a:t>
            </a:r>
            <a:r>
              <a:rPr lang="en-GB" dirty="0">
                <a:latin typeface="+mj-lt"/>
              </a:rPr>
              <a:t>are </a:t>
            </a:r>
            <a:r>
              <a:rPr lang="en-GB" b="1" dirty="0">
                <a:latin typeface="+mj-lt"/>
              </a:rPr>
              <a:t>temporary cookie files, </a:t>
            </a:r>
            <a:r>
              <a:rPr lang="en-GB" dirty="0">
                <a:latin typeface="+mj-lt"/>
              </a:rPr>
              <a:t>which are erased when you close your browser. Webpages have no memories. A user going from page to page will be treated by the website as a completely new visitor. </a:t>
            </a:r>
            <a:r>
              <a:rPr lang="en-GB" b="1" dirty="0">
                <a:solidFill>
                  <a:srgbClr val="990099"/>
                </a:solidFill>
                <a:latin typeface="+mj-lt"/>
              </a:rPr>
              <a:t>Session cookies </a:t>
            </a:r>
            <a:r>
              <a:rPr lang="en-GB" dirty="0">
                <a:latin typeface="+mj-lt"/>
              </a:rPr>
              <a:t>enable the website you are visiting to keep track of your movement from page to page so you don't get asked for the same information you've already given to the site. Cookies allow you to proceed through many pages of a site quickly and easily without having to authenticate or reprocess each new area you visit. When you restart your browser and go back to the site that created the cookie, the website will not recognize you. You will have to log back in (if login is required) or select your preferences/themes again if the site uses these features. A new </a:t>
            </a:r>
            <a:r>
              <a:rPr lang="en-GB" i="1" dirty="0">
                <a:solidFill>
                  <a:srgbClr val="990099"/>
                </a:solidFill>
                <a:latin typeface="+mj-lt"/>
              </a:rPr>
              <a:t>session cookie </a:t>
            </a:r>
            <a:r>
              <a:rPr lang="en-GB" dirty="0">
                <a:latin typeface="+mj-lt"/>
              </a:rPr>
              <a:t>will be generated, which will store your browsing information and will be active until you leave the site and close your browser. </a:t>
            </a:r>
          </a:p>
          <a:p>
            <a:endParaRPr lang="en-GB" dirty="0">
              <a:latin typeface="+mj-lt"/>
            </a:endParaRPr>
          </a:p>
          <a:p>
            <a:r>
              <a:rPr lang="en-GB" b="1" dirty="0" smtClean="0">
                <a:solidFill>
                  <a:srgbClr val="990099"/>
                </a:solidFill>
                <a:latin typeface="+mj-lt"/>
              </a:rPr>
              <a:t>Persistent </a:t>
            </a:r>
            <a:r>
              <a:rPr lang="en-GB" b="1" dirty="0">
                <a:solidFill>
                  <a:srgbClr val="990099"/>
                </a:solidFill>
                <a:latin typeface="+mj-lt"/>
              </a:rPr>
              <a:t>cookies </a:t>
            </a:r>
            <a:r>
              <a:rPr lang="en-GB" dirty="0">
                <a:latin typeface="+mj-lt"/>
              </a:rPr>
              <a:t>are files which stay in one of your browser's subfolders until you delete them manually or your browser deletes them based on the duration period contained within the </a:t>
            </a:r>
            <a:r>
              <a:rPr lang="en-GB" b="1" dirty="0">
                <a:solidFill>
                  <a:srgbClr val="990099"/>
                </a:solidFill>
                <a:latin typeface="+mj-lt"/>
              </a:rPr>
              <a:t>persistent cookie's file.</a:t>
            </a:r>
          </a:p>
        </p:txBody>
      </p:sp>
    </p:spTree>
    <p:extLst>
      <p:ext uri="{BB962C8B-B14F-4D97-AF65-F5344CB8AC3E}">
        <p14:creationId xmlns:p14="http://schemas.microsoft.com/office/powerpoint/2010/main" val="1313013339"/>
      </p:ext>
    </p:extLst>
  </p:cSld>
  <p:clrMapOvr>
    <a:masterClrMapping/>
  </p:clrMapOvr>
  <p:timing>
    <p:tnLst>
      <p:par>
        <p:cTn id="1" dur="indefinite" restart="never" nodeType="tmRoot"/>
      </p:par>
    </p:tnLst>
  </p:timing>
</p:sld>
</file>

<file path=ppt/slides/slide3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235" y="332656"/>
            <a:ext cx="8589640" cy="1143000"/>
          </a:xfrm>
        </p:spPr>
        <p:txBody>
          <a:bodyPr>
            <a:normAutofit fontScale="90000"/>
          </a:bodyPr>
          <a:lstStyle/>
          <a:p>
            <a:r>
              <a:rPr lang="en-GB" dirty="0"/>
              <a:t/>
            </a:r>
            <a:br>
              <a:rPr lang="en-GB" dirty="0"/>
            </a:br>
            <a:r>
              <a:rPr lang="en-GB" dirty="0">
                <a:effectLst>
                  <a:outerShdw blurRad="38100" dist="38100" dir="2700000" algn="tl">
                    <a:srgbClr val="000000">
                      <a:alpha val="43137"/>
                    </a:srgbClr>
                  </a:outerShdw>
                </a:effectLst>
              </a:rPr>
              <a:t>Revision Questions</a:t>
            </a:r>
            <a:br>
              <a:rPr lang="en-GB" dirty="0">
                <a:effectLst>
                  <a:outerShdw blurRad="38100" dist="38100" dir="2700000" algn="tl">
                    <a:srgbClr val="000000">
                      <a:alpha val="43137"/>
                    </a:srgbClr>
                  </a:outerShdw>
                </a:effectLst>
              </a:rPr>
            </a:br>
            <a:r>
              <a:rPr lang="en-GB" sz="2400" dirty="0" smtClean="0">
                <a:effectLst>
                  <a:outerShdw blurRad="38100" dist="38100" dir="2700000" algn="tl">
                    <a:srgbClr val="000000">
                      <a:alpha val="43137"/>
                    </a:srgbClr>
                  </a:outerShdw>
                </a:effectLst>
              </a:rPr>
              <a:t>Video Data</a:t>
            </a:r>
            <a:r>
              <a:rPr lang="en-GB" dirty="0">
                <a:effectLst>
                  <a:outerShdw blurRad="38100" dist="38100" dir="2700000" algn="tl">
                    <a:srgbClr val="000000">
                      <a:alpha val="43137"/>
                    </a:srgbClr>
                  </a:outerShdw>
                </a:effectLst>
              </a:rPr>
              <a:t/>
            </a:r>
            <a:br>
              <a:rPr lang="en-GB" dirty="0">
                <a:effectLst>
                  <a:outerShdw blurRad="38100" dist="38100" dir="2700000" algn="tl">
                    <a:srgbClr val="000000">
                      <a:alpha val="43137"/>
                    </a:srgbClr>
                  </a:outerShdw>
                </a:effectLst>
              </a:rPr>
            </a:br>
            <a:r>
              <a:rPr lang="en-GB" dirty="0">
                <a:effectLst>
                  <a:outerShdw blurRad="38100" dist="38100" dir="2700000" algn="tl">
                    <a:srgbClr val="000000">
                      <a:alpha val="43137"/>
                    </a:srgbClr>
                  </a:outerShdw>
                </a:effectLst>
              </a:rPr>
              <a:t/>
            </a:r>
            <a:br>
              <a:rPr lang="en-GB" dirty="0">
                <a:effectLst>
                  <a:outerShdw blurRad="38100" dist="38100" dir="2700000" algn="tl">
                    <a:srgbClr val="000000">
                      <a:alpha val="43137"/>
                    </a:srgbClr>
                  </a:outerShdw>
                </a:effectLst>
              </a:rPr>
            </a:br>
            <a:endParaRPr lang="en-GB" dirty="0">
              <a:effectLst>
                <a:outerShdw blurRad="38100" dist="38100" dir="2700000" algn="tl">
                  <a:srgbClr val="000000">
                    <a:alpha val="43137"/>
                  </a:srgbClr>
                </a:outerShdw>
              </a:effectLst>
            </a:endParaRPr>
          </a:p>
        </p:txBody>
      </p:sp>
      <p:sp>
        <p:nvSpPr>
          <p:cNvPr id="5"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
        <p:nvSpPr>
          <p:cNvPr id="3" name="TextBox 2"/>
          <p:cNvSpPr txBox="1"/>
          <p:nvPr/>
        </p:nvSpPr>
        <p:spPr>
          <a:xfrm>
            <a:off x="467544" y="1484784"/>
            <a:ext cx="8041456" cy="4801314"/>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What hardware is needed to capture video data?</a:t>
            </a:r>
          </a:p>
          <a:p>
            <a:pPr marL="342900" indent="-342900">
              <a:buFont typeface="+mj-lt"/>
              <a:buAutoNum type="arabicPeriod"/>
            </a:pPr>
            <a:r>
              <a:rPr lang="en-GB" dirty="0" smtClean="0">
                <a:solidFill>
                  <a:prstClr val="white"/>
                </a:solidFill>
              </a:rPr>
              <a:t>Which video capturing hardware, captures data at the highest quality?</a:t>
            </a:r>
          </a:p>
          <a:p>
            <a:pPr marL="342900" indent="-342900">
              <a:buFont typeface="+mj-lt"/>
              <a:buAutoNum type="arabicPeriod"/>
            </a:pPr>
            <a:r>
              <a:rPr lang="en-GB" dirty="0" smtClean="0">
                <a:solidFill>
                  <a:prstClr val="white"/>
                </a:solidFill>
              </a:rPr>
              <a:t>What effect would lowering the colour depth have on a video file?</a:t>
            </a:r>
          </a:p>
          <a:p>
            <a:pPr marL="342900" indent="-342900">
              <a:buFont typeface="+mj-lt"/>
              <a:buAutoNum type="arabicPeriod"/>
            </a:pPr>
            <a:r>
              <a:rPr lang="en-GB" dirty="0" smtClean="0">
                <a:solidFill>
                  <a:prstClr val="white"/>
                </a:solidFill>
              </a:rPr>
              <a:t>Give the limitations of storing a video file in AVI format?</a:t>
            </a:r>
          </a:p>
          <a:p>
            <a:pPr marL="342900" indent="-342900">
              <a:buFont typeface="+mj-lt"/>
              <a:buAutoNum type="arabicPeriod"/>
            </a:pPr>
            <a:r>
              <a:rPr lang="en-GB" dirty="0" smtClean="0">
                <a:solidFill>
                  <a:prstClr val="white"/>
                </a:solidFill>
              </a:rPr>
              <a:t>What type of compression does MPEG use and how is it achieved?</a:t>
            </a:r>
          </a:p>
          <a:p>
            <a:pPr marL="342900" indent="-342900">
              <a:buFont typeface="+mj-lt"/>
              <a:buAutoNum type="arabicPeriod"/>
            </a:pPr>
            <a:r>
              <a:rPr lang="en-GB" dirty="0" smtClean="0">
                <a:solidFill>
                  <a:prstClr val="white"/>
                </a:solidFill>
              </a:rPr>
              <a:t>How is the resolution of a video clip expressed?</a:t>
            </a:r>
          </a:p>
          <a:p>
            <a:pPr marL="342900" indent="-342900">
              <a:buFont typeface="+mj-lt"/>
              <a:buAutoNum type="arabicPeriod"/>
            </a:pPr>
            <a:r>
              <a:rPr lang="en-GB" dirty="0" smtClean="0">
                <a:solidFill>
                  <a:prstClr val="white"/>
                </a:solidFill>
              </a:rPr>
              <a:t>What type of colour is a video usually captured in?</a:t>
            </a:r>
          </a:p>
          <a:p>
            <a:pPr marL="342900" indent="-342900">
              <a:buFont typeface="+mj-lt"/>
              <a:buAutoNum type="arabicPeriod"/>
            </a:pPr>
            <a:r>
              <a:rPr lang="en-GB" dirty="0" smtClean="0">
                <a:solidFill>
                  <a:prstClr val="white"/>
                </a:solidFill>
              </a:rPr>
              <a:t>What does the expression </a:t>
            </a:r>
            <a:r>
              <a:rPr lang="en-GB" i="1" dirty="0" smtClean="0">
                <a:solidFill>
                  <a:prstClr val="white"/>
                </a:solidFill>
              </a:rPr>
              <a:t>fps</a:t>
            </a:r>
            <a:r>
              <a:rPr lang="en-GB" dirty="0" smtClean="0">
                <a:solidFill>
                  <a:prstClr val="white"/>
                </a:solidFill>
              </a:rPr>
              <a:t> mean?</a:t>
            </a:r>
          </a:p>
          <a:p>
            <a:pPr marL="342900" indent="-342900">
              <a:buFont typeface="+mj-lt"/>
              <a:buAutoNum type="arabicPeriod"/>
            </a:pPr>
            <a:r>
              <a:rPr lang="en-GB" dirty="0" smtClean="0">
                <a:solidFill>
                  <a:prstClr val="white"/>
                </a:solidFill>
              </a:rPr>
              <a:t>Explain what would happen to a video file if the colour depth and the fps were reduced.</a:t>
            </a:r>
          </a:p>
          <a:p>
            <a:pPr marL="342900" indent="-342900">
              <a:buFont typeface="+mj-lt"/>
              <a:buAutoNum type="arabicPeriod"/>
            </a:pPr>
            <a:r>
              <a:rPr lang="en-GB" dirty="0" smtClean="0">
                <a:solidFill>
                  <a:prstClr val="white"/>
                </a:solidFill>
              </a:rPr>
              <a:t>Give </a:t>
            </a:r>
            <a:r>
              <a:rPr lang="en-GB" i="1" dirty="0" smtClean="0">
                <a:solidFill>
                  <a:prstClr val="white"/>
                </a:solidFill>
              </a:rPr>
              <a:t>three</a:t>
            </a:r>
            <a:r>
              <a:rPr lang="en-GB" dirty="0" smtClean="0">
                <a:solidFill>
                  <a:prstClr val="white"/>
                </a:solidFill>
              </a:rPr>
              <a:t> ways in which a video file can be edited.</a:t>
            </a:r>
          </a:p>
          <a:p>
            <a:pPr marL="342900" indent="-342900">
              <a:buFont typeface="+mj-lt"/>
              <a:buAutoNum type="arabicPeriod"/>
            </a:pPr>
            <a:r>
              <a:rPr lang="en-GB" dirty="0" smtClean="0">
                <a:solidFill>
                  <a:prstClr val="white"/>
                </a:solidFill>
              </a:rPr>
              <a:t>Why is a graphics card needed to output video?</a:t>
            </a:r>
          </a:p>
          <a:p>
            <a:pPr marL="342900" indent="-342900">
              <a:buFont typeface="+mj-lt"/>
              <a:buAutoNum type="arabicPeriod"/>
            </a:pPr>
            <a:endParaRPr lang="en-GB" dirty="0" smtClean="0">
              <a:solidFill>
                <a:prstClr val="white"/>
              </a:solidFill>
            </a:endParaRPr>
          </a:p>
          <a:p>
            <a:pPr marL="342900" indent="-342900">
              <a:buFont typeface="+mj-lt"/>
              <a:buAutoNum type="arabicPeriod"/>
            </a:pPr>
            <a:endParaRPr lang="en-GB" dirty="0" smtClean="0">
              <a:solidFill>
                <a:prstClr val="white"/>
              </a:solidFill>
            </a:endParaRPr>
          </a:p>
          <a:p>
            <a:pPr marL="342900" indent="-342900">
              <a:buFont typeface="+mj-lt"/>
              <a:buAutoNum type="arabicPeriod"/>
            </a:pPr>
            <a:endParaRPr lang="en-GB" dirty="0" smtClean="0">
              <a:solidFill>
                <a:prstClr val="white"/>
              </a:solidFill>
            </a:endParaRPr>
          </a:p>
          <a:p>
            <a:pPr marL="342900" indent="-342900">
              <a:buFont typeface="+mj-lt"/>
              <a:buAutoNum type="arabicPeriod"/>
            </a:pPr>
            <a:endParaRPr lang="en-GB" dirty="0">
              <a:solidFill>
                <a:prstClr val="white"/>
              </a:solidFill>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206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solidFill>
            <a:srgbClr val="00206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013312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200" b="1" dirty="0" smtClean="0">
                <a:effectLst>
                  <a:outerShdw blurRad="38100" dist="38100" dir="2700000" algn="tl">
                    <a:srgbClr val="000000">
                      <a:alpha val="43137"/>
                    </a:srgbClr>
                  </a:outerShdw>
                </a:effectLst>
              </a:rPr>
              <a:t>REVISION QUESTIONS</a:t>
            </a:r>
            <a:br>
              <a:rPr lang="en-GB" sz="3200" b="1" dirty="0" smtClean="0">
                <a:effectLst>
                  <a:outerShdw blurRad="38100" dist="38100" dir="2700000" algn="tl">
                    <a:srgbClr val="000000">
                      <a:alpha val="43137"/>
                    </a:srgbClr>
                  </a:outerShdw>
                </a:effectLst>
              </a:rPr>
            </a:br>
            <a:r>
              <a:rPr lang="en-GB" sz="3200" b="1" dirty="0" smtClean="0">
                <a:effectLst>
                  <a:outerShdw blurRad="38100" dist="38100" dir="2700000" algn="tl">
                    <a:srgbClr val="000000">
                      <a:alpha val="43137"/>
                    </a:srgbClr>
                  </a:outerShdw>
                </a:effectLst>
              </a:rPr>
              <a:t>CPU (CENTRAL PROCESSING UNIT)</a:t>
            </a:r>
            <a:endParaRPr lang="en-GB" sz="3200" b="1" dirty="0">
              <a:effectLst>
                <a:outerShdw blurRad="38100" dist="38100" dir="2700000" algn="tl">
                  <a:srgbClr val="000000">
                    <a:alpha val="43137"/>
                  </a:srgbClr>
                </a:outerShdw>
              </a:effectLst>
            </a:endParaRPr>
          </a:p>
        </p:txBody>
      </p:sp>
      <p:sp>
        <p:nvSpPr>
          <p:cNvPr id="4" name="TextBox 3"/>
          <p:cNvSpPr txBox="1"/>
          <p:nvPr/>
        </p:nvSpPr>
        <p:spPr>
          <a:xfrm>
            <a:off x="827584" y="1916832"/>
            <a:ext cx="7992888" cy="2585323"/>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Name the three parts of the CPU.</a:t>
            </a:r>
          </a:p>
          <a:p>
            <a:pPr marL="342900" indent="-342900">
              <a:buFont typeface="+mj-lt"/>
              <a:buAutoNum type="arabicPeriod"/>
            </a:pPr>
            <a:r>
              <a:rPr lang="en-GB" dirty="0" smtClean="0">
                <a:solidFill>
                  <a:prstClr val="white"/>
                </a:solidFill>
              </a:rPr>
              <a:t>Explain the difference between RAM and ROM.</a:t>
            </a:r>
          </a:p>
          <a:p>
            <a:pPr marL="342900" indent="-342900">
              <a:buFont typeface="+mj-lt"/>
              <a:buAutoNum type="arabicPeriod"/>
            </a:pPr>
            <a:r>
              <a:rPr lang="en-GB" dirty="0" smtClean="0">
                <a:solidFill>
                  <a:prstClr val="white"/>
                </a:solidFill>
              </a:rPr>
              <a:t>What is Flash ROM?</a:t>
            </a:r>
          </a:p>
          <a:p>
            <a:pPr marL="342900" indent="-342900">
              <a:buFont typeface="+mj-lt"/>
              <a:buAutoNum type="arabicPeriod"/>
            </a:pPr>
            <a:r>
              <a:rPr lang="en-GB" dirty="0" smtClean="0">
                <a:solidFill>
                  <a:prstClr val="white"/>
                </a:solidFill>
              </a:rPr>
              <a:t>Explain the purpose of  the ALU.</a:t>
            </a:r>
          </a:p>
          <a:p>
            <a:pPr marL="342900" indent="-342900">
              <a:buFont typeface="+mj-lt"/>
              <a:buAutoNum type="arabicPeriod"/>
            </a:pPr>
            <a:r>
              <a:rPr lang="en-GB" dirty="0" smtClean="0">
                <a:solidFill>
                  <a:prstClr val="white"/>
                </a:solidFill>
              </a:rPr>
              <a:t>What  does the Control Unit do?</a:t>
            </a:r>
          </a:p>
          <a:p>
            <a:pPr marL="342900" indent="-342900">
              <a:buFont typeface="+mj-lt"/>
              <a:buAutoNum type="arabicPeriod"/>
            </a:pPr>
            <a:r>
              <a:rPr lang="en-GB" dirty="0" smtClean="0">
                <a:solidFill>
                  <a:prstClr val="white"/>
                </a:solidFill>
              </a:rPr>
              <a:t>What are the registers used for?</a:t>
            </a:r>
          </a:p>
          <a:p>
            <a:pPr marL="342900" indent="-342900">
              <a:buFont typeface="+mj-lt"/>
              <a:buAutoNum type="arabicPeriod"/>
            </a:pPr>
            <a:r>
              <a:rPr lang="en-GB" dirty="0" smtClean="0">
                <a:solidFill>
                  <a:prstClr val="white"/>
                </a:solidFill>
              </a:rPr>
              <a:t>What is used to store programs and data permanently?</a:t>
            </a:r>
          </a:p>
          <a:p>
            <a:pPr marL="342900" indent="-342900">
              <a:buFont typeface="+mj-lt"/>
              <a:buAutoNum type="arabicPeriod"/>
            </a:pPr>
            <a:endParaRPr lang="en-GB" dirty="0" smtClean="0">
              <a:solidFill>
                <a:prstClr val="white"/>
              </a:solidFill>
            </a:endParaRPr>
          </a:p>
          <a:p>
            <a:pPr marL="342900" indent="-342900">
              <a:buFont typeface="+mj-lt"/>
              <a:buAutoNum type="arabicPeriod"/>
            </a:pPr>
            <a:endParaRPr lang="en-GB" dirty="0">
              <a:solidFill>
                <a:prstClr val="white"/>
              </a:solidFill>
            </a:endParaRPr>
          </a:p>
        </p:txBody>
      </p:sp>
      <p:sp>
        <p:nvSpPr>
          <p:cNvPr id="6" name="Action Button: Home 5">
            <a:hlinkClick r:id="rId2" action="ppaction://hlinksldjump" highlightClick="1"/>
          </p:cNvPr>
          <p:cNvSpPr/>
          <p:nvPr/>
        </p:nvSpPr>
        <p:spPr>
          <a:xfrm>
            <a:off x="4231052" y="6054671"/>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utoShape 23">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934095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200" b="1" dirty="0" smtClean="0">
                <a:effectLst>
                  <a:outerShdw blurRad="38100" dist="38100" dir="2700000" algn="tl">
                    <a:srgbClr val="000000">
                      <a:alpha val="43137"/>
                    </a:srgbClr>
                  </a:outerShdw>
                </a:effectLst>
              </a:rPr>
              <a:t>REVISION QUESTIONS</a:t>
            </a:r>
            <a:br>
              <a:rPr lang="en-GB" sz="3200" b="1" dirty="0" smtClean="0">
                <a:effectLst>
                  <a:outerShdw blurRad="38100" dist="38100" dir="2700000" algn="tl">
                    <a:srgbClr val="000000">
                      <a:alpha val="43137"/>
                    </a:srgbClr>
                  </a:outerShdw>
                </a:effectLst>
              </a:rPr>
            </a:br>
            <a:r>
              <a:rPr lang="en-GB" sz="3200" b="1" dirty="0" smtClean="0">
                <a:effectLst>
                  <a:outerShdw blurRad="38100" dist="38100" dir="2700000" algn="tl">
                    <a:srgbClr val="000000">
                      <a:alpha val="43137"/>
                    </a:srgbClr>
                  </a:outerShdw>
                </a:effectLst>
              </a:rPr>
              <a:t>TYPES OF COMPUTERS</a:t>
            </a:r>
            <a:endParaRPr lang="en-GB" sz="3200" b="1" dirty="0">
              <a:effectLst>
                <a:outerShdw blurRad="38100" dist="38100" dir="2700000" algn="tl">
                  <a:srgbClr val="000000">
                    <a:alpha val="43137"/>
                  </a:srgbClr>
                </a:outerShdw>
              </a:effectLst>
            </a:endParaRPr>
          </a:p>
        </p:txBody>
      </p:sp>
      <p:sp>
        <p:nvSpPr>
          <p:cNvPr id="2" name="TextBox 1"/>
          <p:cNvSpPr txBox="1"/>
          <p:nvPr/>
        </p:nvSpPr>
        <p:spPr>
          <a:xfrm>
            <a:off x="920749" y="1340769"/>
            <a:ext cx="7578725" cy="5909310"/>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What is an embedded computer?</a:t>
            </a:r>
          </a:p>
          <a:p>
            <a:pPr marL="342900" indent="-342900">
              <a:buFont typeface="+mj-lt"/>
              <a:buAutoNum type="arabicPeriod"/>
            </a:pPr>
            <a:r>
              <a:rPr lang="en-GB" dirty="0" smtClean="0">
                <a:solidFill>
                  <a:prstClr val="white"/>
                </a:solidFill>
              </a:rPr>
              <a:t>Explain why it is necessary for embedded computers to process data in real time.</a:t>
            </a:r>
          </a:p>
          <a:p>
            <a:pPr marL="342900" indent="-342900">
              <a:buFont typeface="+mj-lt"/>
              <a:buAutoNum type="arabicPeriod"/>
            </a:pPr>
            <a:r>
              <a:rPr lang="en-GB" dirty="0" smtClean="0">
                <a:solidFill>
                  <a:prstClr val="white"/>
                </a:solidFill>
              </a:rPr>
              <a:t>What is the difference between a palmtop computer and a smart phone?</a:t>
            </a:r>
          </a:p>
          <a:p>
            <a:pPr marL="342900" indent="-342900">
              <a:buFont typeface="+mj-lt"/>
              <a:buAutoNum type="arabicPeriod"/>
            </a:pPr>
            <a:r>
              <a:rPr lang="en-GB" dirty="0" smtClean="0">
                <a:solidFill>
                  <a:prstClr val="white"/>
                </a:solidFill>
              </a:rPr>
              <a:t>Suggest a business which would use a mainframe computer and why.</a:t>
            </a:r>
          </a:p>
          <a:p>
            <a:pPr marL="342900" indent="-342900">
              <a:buFont typeface="+mj-lt"/>
              <a:buAutoNum type="arabicPeriod"/>
            </a:pPr>
            <a:r>
              <a:rPr lang="en-GB" dirty="0" smtClean="0">
                <a:solidFill>
                  <a:prstClr val="white"/>
                </a:solidFill>
              </a:rPr>
              <a:t>Which types of computers are unlikely to have a keyboard?</a:t>
            </a:r>
          </a:p>
          <a:p>
            <a:pPr marL="342900" indent="-342900">
              <a:buFont typeface="+mj-lt"/>
              <a:buAutoNum type="arabicPeriod"/>
            </a:pPr>
            <a:r>
              <a:rPr lang="en-GB" dirty="0">
                <a:solidFill>
                  <a:prstClr val="white"/>
                </a:solidFill>
              </a:rPr>
              <a:t> </a:t>
            </a:r>
            <a:r>
              <a:rPr lang="en-GB" dirty="0" smtClean="0">
                <a:solidFill>
                  <a:prstClr val="white"/>
                </a:solidFill>
              </a:rPr>
              <a:t>Which type of computer will typically use a touchpad?</a:t>
            </a:r>
          </a:p>
          <a:p>
            <a:pPr marL="342900" indent="-342900">
              <a:buFont typeface="+mj-lt"/>
              <a:buAutoNum type="arabicPeriod"/>
            </a:pPr>
            <a:r>
              <a:rPr lang="en-GB" dirty="0" smtClean="0">
                <a:solidFill>
                  <a:prstClr val="white"/>
                </a:solidFill>
              </a:rPr>
              <a:t>What is usually used for input on a palmtop computer?</a:t>
            </a:r>
          </a:p>
          <a:p>
            <a:pPr marL="342900" indent="-342900">
              <a:buFont typeface="+mj-lt"/>
              <a:buAutoNum type="arabicPeriod"/>
            </a:pPr>
            <a:r>
              <a:rPr lang="en-GB" dirty="0">
                <a:solidFill>
                  <a:prstClr val="white"/>
                </a:solidFill>
              </a:rPr>
              <a:t> </a:t>
            </a:r>
            <a:r>
              <a:rPr lang="en-GB" dirty="0" smtClean="0">
                <a:solidFill>
                  <a:prstClr val="white"/>
                </a:solidFill>
              </a:rPr>
              <a:t>What is clock speed an indicator of?</a:t>
            </a:r>
          </a:p>
          <a:p>
            <a:pPr marL="342900" indent="-342900">
              <a:buFont typeface="+mj-lt"/>
              <a:buAutoNum type="arabicPeriod"/>
            </a:pPr>
            <a:r>
              <a:rPr lang="en-GB" dirty="0">
                <a:solidFill>
                  <a:prstClr val="white"/>
                </a:solidFill>
              </a:rPr>
              <a:t> </a:t>
            </a:r>
            <a:r>
              <a:rPr lang="en-GB" dirty="0" smtClean="0">
                <a:solidFill>
                  <a:prstClr val="white"/>
                </a:solidFill>
              </a:rPr>
              <a:t>What is clock speed measured in?</a:t>
            </a:r>
          </a:p>
          <a:p>
            <a:pPr marL="342900" indent="-342900">
              <a:buFont typeface="+mj-lt"/>
              <a:buAutoNum type="arabicPeriod"/>
            </a:pPr>
            <a:r>
              <a:rPr lang="en-GB" dirty="0" smtClean="0">
                <a:solidFill>
                  <a:prstClr val="white"/>
                </a:solidFill>
              </a:rPr>
              <a:t> </a:t>
            </a:r>
            <a:r>
              <a:rPr lang="en-GB" dirty="0">
                <a:solidFill>
                  <a:prstClr val="white"/>
                </a:solidFill>
              </a:rPr>
              <a:t>List the key features of a:</a:t>
            </a:r>
          </a:p>
          <a:p>
            <a:r>
              <a:rPr lang="en-GB" dirty="0">
                <a:solidFill>
                  <a:prstClr val="white"/>
                </a:solidFill>
              </a:rPr>
              <a:t>      (a) palmtop computer</a:t>
            </a:r>
          </a:p>
          <a:p>
            <a:r>
              <a:rPr lang="en-GB" dirty="0">
                <a:solidFill>
                  <a:prstClr val="white"/>
                </a:solidFill>
              </a:rPr>
              <a:t>      (b) laptop computer</a:t>
            </a:r>
          </a:p>
          <a:p>
            <a:r>
              <a:rPr lang="en-GB" dirty="0">
                <a:solidFill>
                  <a:prstClr val="white"/>
                </a:solidFill>
              </a:rPr>
              <a:t>      (c) desktop computer</a:t>
            </a:r>
          </a:p>
          <a:p>
            <a:r>
              <a:rPr lang="en-GB" dirty="0">
                <a:solidFill>
                  <a:prstClr val="white"/>
                </a:solidFill>
              </a:rPr>
              <a:t>      (d)  mainframe computer</a:t>
            </a:r>
          </a:p>
          <a:p>
            <a:endParaRPr lang="en-GB" dirty="0" smtClean="0">
              <a:solidFill>
                <a:prstClr val="white"/>
              </a:solidFill>
            </a:endParaRPr>
          </a:p>
          <a:p>
            <a:endParaRPr lang="en-GB" dirty="0" smtClean="0">
              <a:solidFill>
                <a:prstClr val="white"/>
              </a:solidFill>
            </a:endParaRPr>
          </a:p>
          <a:p>
            <a:endParaRPr lang="en-GB" dirty="0" smtClean="0">
              <a:solidFill>
                <a:prstClr val="white"/>
              </a:solidFill>
            </a:endParaRPr>
          </a:p>
          <a:p>
            <a:pPr marL="342900" indent="-342900">
              <a:buFont typeface="+mj-lt"/>
              <a:buAutoNum type="arabicPeriod"/>
            </a:pPr>
            <a:endParaRPr lang="en-GB" dirty="0">
              <a:solidFill>
                <a:prstClr val="white"/>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440018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effectLst>
                  <a:outerShdw blurRad="38100" dist="38100" dir="2700000" algn="tl">
                    <a:srgbClr val="000000">
                      <a:alpha val="43137"/>
                    </a:srgbClr>
                  </a:outerShdw>
                </a:effectLst>
              </a:rPr>
              <a:t>Revision Questions</a:t>
            </a:r>
            <a:br>
              <a:rPr lang="en-GB" b="1" dirty="0" smtClean="0">
                <a:effectLst>
                  <a:outerShdw blurRad="38100" dist="38100" dir="2700000" algn="tl">
                    <a:srgbClr val="000000">
                      <a:alpha val="43137"/>
                    </a:srgbClr>
                  </a:outerShdw>
                </a:effectLst>
              </a:rPr>
            </a:br>
            <a:r>
              <a:rPr lang="en-GB" b="1" dirty="0" smtClean="0">
                <a:effectLst>
                  <a:outerShdw blurRad="38100" dist="38100" dir="2700000" algn="tl">
                    <a:srgbClr val="000000">
                      <a:alpha val="43137"/>
                    </a:srgbClr>
                  </a:outerShdw>
                </a:effectLst>
              </a:rPr>
              <a:t>Output Devices</a:t>
            </a:r>
            <a:endParaRPr lang="en-GB" b="1" dirty="0">
              <a:effectLst>
                <a:outerShdw blurRad="38100" dist="38100" dir="2700000" algn="tl">
                  <a:srgbClr val="000000">
                    <a:alpha val="43137"/>
                  </a:srgbClr>
                </a:outerShdw>
              </a:effectLst>
            </a:endParaRPr>
          </a:p>
        </p:txBody>
      </p:sp>
      <p:sp>
        <p:nvSpPr>
          <p:cNvPr id="3" name="TextBox 2"/>
          <p:cNvSpPr txBox="1"/>
          <p:nvPr/>
        </p:nvSpPr>
        <p:spPr>
          <a:xfrm>
            <a:off x="827584" y="1772816"/>
            <a:ext cx="7632848" cy="3416320"/>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What are output devices used for?</a:t>
            </a:r>
          </a:p>
          <a:p>
            <a:pPr marL="342900" indent="-342900">
              <a:buFont typeface="+mj-lt"/>
              <a:buAutoNum type="arabicPeriod"/>
            </a:pPr>
            <a:r>
              <a:rPr lang="en-GB" dirty="0" smtClean="0">
                <a:solidFill>
                  <a:prstClr val="white"/>
                </a:solidFill>
              </a:rPr>
              <a:t>List three output devices.</a:t>
            </a:r>
          </a:p>
          <a:p>
            <a:pPr marL="342900" indent="-342900">
              <a:buFont typeface="+mj-lt"/>
              <a:buAutoNum type="arabicPeriod"/>
            </a:pPr>
            <a:r>
              <a:rPr lang="en-GB" dirty="0" smtClean="0">
                <a:solidFill>
                  <a:prstClr val="white"/>
                </a:solidFill>
              </a:rPr>
              <a:t>Give two differences between a CRT monitor and an LCD monitor.</a:t>
            </a:r>
          </a:p>
          <a:p>
            <a:pPr marL="342900" indent="-342900">
              <a:buFont typeface="+mj-lt"/>
              <a:buAutoNum type="arabicPeriod"/>
            </a:pPr>
            <a:r>
              <a:rPr lang="en-GB" dirty="0" smtClean="0">
                <a:solidFill>
                  <a:prstClr val="white"/>
                </a:solidFill>
              </a:rPr>
              <a:t>Give two types of printers.</a:t>
            </a:r>
          </a:p>
          <a:p>
            <a:pPr marL="342900" indent="-342900">
              <a:buFont typeface="+mj-lt"/>
              <a:buAutoNum type="arabicPeriod"/>
            </a:pPr>
            <a:r>
              <a:rPr lang="en-GB" dirty="0" smtClean="0">
                <a:solidFill>
                  <a:prstClr val="white"/>
                </a:solidFill>
              </a:rPr>
              <a:t>Explain how the resolution of a printer is measured.</a:t>
            </a:r>
          </a:p>
          <a:p>
            <a:pPr marL="342900" indent="-342900">
              <a:buFont typeface="+mj-lt"/>
              <a:buAutoNum type="arabicPeriod"/>
            </a:pPr>
            <a:r>
              <a:rPr lang="en-GB" dirty="0" smtClean="0">
                <a:solidFill>
                  <a:prstClr val="white"/>
                </a:solidFill>
              </a:rPr>
              <a:t>In printers, what is </a:t>
            </a:r>
            <a:r>
              <a:rPr lang="en-GB" i="1" dirty="0" smtClean="0">
                <a:solidFill>
                  <a:prstClr val="white"/>
                </a:solidFill>
              </a:rPr>
              <a:t>ppm</a:t>
            </a:r>
            <a:r>
              <a:rPr lang="en-GB" dirty="0" smtClean="0">
                <a:solidFill>
                  <a:prstClr val="white"/>
                </a:solidFill>
              </a:rPr>
              <a:t> short for?</a:t>
            </a:r>
          </a:p>
          <a:p>
            <a:pPr marL="342900" indent="-342900">
              <a:buFont typeface="+mj-lt"/>
              <a:buAutoNum type="arabicPeriod"/>
            </a:pPr>
            <a:r>
              <a:rPr lang="en-GB" dirty="0" smtClean="0">
                <a:solidFill>
                  <a:prstClr val="white"/>
                </a:solidFill>
              </a:rPr>
              <a:t>Which type of printer is good for printing high quality photographs?</a:t>
            </a:r>
          </a:p>
          <a:p>
            <a:pPr marL="342900" indent="-342900">
              <a:buFont typeface="+mj-lt"/>
              <a:buAutoNum type="arabicPeriod"/>
            </a:pPr>
            <a:r>
              <a:rPr lang="en-GB" dirty="0" smtClean="0">
                <a:solidFill>
                  <a:prstClr val="white"/>
                </a:solidFill>
              </a:rPr>
              <a:t>What is needed along with loudspeakers to output sound?</a:t>
            </a:r>
          </a:p>
          <a:p>
            <a:pPr marL="342900" indent="-342900">
              <a:buFont typeface="+mj-lt"/>
              <a:buAutoNum type="arabicPeriod"/>
            </a:pPr>
            <a:r>
              <a:rPr lang="en-GB" dirty="0" smtClean="0">
                <a:solidFill>
                  <a:prstClr val="white"/>
                </a:solidFill>
              </a:rPr>
              <a:t>What is the resolution of a monitor measured in?</a:t>
            </a:r>
          </a:p>
          <a:p>
            <a:pPr marL="342900" indent="-342900">
              <a:buFont typeface="+mj-lt"/>
              <a:buAutoNum type="arabicPeriod"/>
            </a:pPr>
            <a:endParaRPr lang="en-GB" dirty="0" smtClean="0">
              <a:solidFill>
                <a:prstClr val="white"/>
              </a:solidFill>
            </a:endParaRPr>
          </a:p>
          <a:p>
            <a:pPr marL="342900" indent="-342900">
              <a:buFont typeface="+mj-lt"/>
              <a:buAutoNum type="arabicPeriod"/>
            </a:pPr>
            <a:endParaRPr lang="en-GB" dirty="0" smtClean="0">
              <a:solidFill>
                <a:prstClr val="white"/>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1105780175"/>
      </p:ext>
    </p:extLst>
  </p:cSld>
  <p:clrMapOvr>
    <a:masterClrMapping/>
  </p:clrMapOvr>
  <p:timing>
    <p:tnLst>
      <p:par>
        <p:cTn id="1" dur="indefinite" restart="never" nodeType="tmRoot"/>
      </p:par>
    </p:tnLst>
  </p:timing>
</p:sld>
</file>

<file path=ppt/slides/slide3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effectLst>
                  <a:outerShdw blurRad="38100" dist="38100" dir="2700000" algn="tl">
                    <a:srgbClr val="000000">
                      <a:alpha val="43137"/>
                    </a:srgbClr>
                  </a:outerShdw>
                </a:effectLst>
              </a:rPr>
              <a:t>Revision Questions</a:t>
            </a:r>
            <a:br>
              <a:rPr lang="en-GB" b="1" dirty="0" smtClean="0">
                <a:effectLst>
                  <a:outerShdw blurRad="38100" dist="38100" dir="2700000" algn="tl">
                    <a:srgbClr val="000000">
                      <a:alpha val="43137"/>
                    </a:srgbClr>
                  </a:outerShdw>
                </a:effectLst>
              </a:rPr>
            </a:br>
            <a:r>
              <a:rPr lang="en-GB" b="1" dirty="0" smtClean="0">
                <a:effectLst>
                  <a:outerShdw blurRad="38100" dist="38100" dir="2700000" algn="tl">
                    <a:srgbClr val="000000">
                      <a:alpha val="43137"/>
                    </a:srgbClr>
                  </a:outerShdw>
                </a:effectLst>
              </a:rPr>
              <a:t>Interfaces</a:t>
            </a:r>
            <a:endParaRPr lang="en-GB" b="1" dirty="0">
              <a:effectLst>
                <a:outerShdw blurRad="38100" dist="38100" dir="2700000" algn="tl">
                  <a:srgbClr val="000000">
                    <a:alpha val="43137"/>
                  </a:srgbClr>
                </a:outerShdw>
              </a:effectLst>
            </a:endParaRPr>
          </a:p>
        </p:txBody>
      </p:sp>
      <p:sp>
        <p:nvSpPr>
          <p:cNvPr id="3" name="TextBox 2"/>
          <p:cNvSpPr txBox="1"/>
          <p:nvPr/>
        </p:nvSpPr>
        <p:spPr>
          <a:xfrm>
            <a:off x="971600" y="1916832"/>
            <a:ext cx="7200800" cy="1754326"/>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Give three functions of an interface.</a:t>
            </a:r>
          </a:p>
          <a:p>
            <a:pPr marL="342900" indent="-342900">
              <a:buFont typeface="+mj-lt"/>
              <a:buAutoNum type="arabicPeriod"/>
            </a:pPr>
            <a:r>
              <a:rPr lang="en-GB" dirty="0" smtClean="0">
                <a:solidFill>
                  <a:prstClr val="white"/>
                </a:solidFill>
              </a:rPr>
              <a:t>Why is a printer buffer needed?</a:t>
            </a:r>
          </a:p>
          <a:p>
            <a:pPr marL="342900" indent="-342900">
              <a:buFont typeface="+mj-lt"/>
              <a:buAutoNum type="arabicPeriod"/>
            </a:pPr>
            <a:r>
              <a:rPr lang="en-GB" dirty="0" smtClean="0">
                <a:solidFill>
                  <a:prstClr val="white"/>
                </a:solidFill>
              </a:rPr>
              <a:t>Explain why an interface is needed for data conversion.</a:t>
            </a:r>
          </a:p>
          <a:p>
            <a:pPr marL="342900" indent="-342900">
              <a:buFont typeface="+mj-lt"/>
              <a:buAutoNum type="arabicPeriod"/>
            </a:pPr>
            <a:r>
              <a:rPr lang="en-GB" dirty="0" smtClean="0">
                <a:solidFill>
                  <a:prstClr val="white"/>
                </a:solidFill>
              </a:rPr>
              <a:t>Explain the terms </a:t>
            </a:r>
            <a:r>
              <a:rPr lang="en-GB" i="1" dirty="0" smtClean="0">
                <a:solidFill>
                  <a:prstClr val="white"/>
                </a:solidFill>
              </a:rPr>
              <a:t>analogue</a:t>
            </a:r>
            <a:r>
              <a:rPr lang="en-GB" dirty="0" smtClean="0">
                <a:solidFill>
                  <a:prstClr val="white"/>
                </a:solidFill>
              </a:rPr>
              <a:t> and </a:t>
            </a:r>
            <a:r>
              <a:rPr lang="en-GB" i="1" dirty="0" smtClean="0">
                <a:solidFill>
                  <a:prstClr val="white"/>
                </a:solidFill>
              </a:rPr>
              <a:t>digital.</a:t>
            </a:r>
          </a:p>
          <a:p>
            <a:pPr marL="342900" indent="-342900">
              <a:buFont typeface="+mj-lt"/>
              <a:buAutoNum type="arabicPeriod"/>
            </a:pPr>
            <a:r>
              <a:rPr lang="en-GB" dirty="0" smtClean="0">
                <a:solidFill>
                  <a:prstClr val="white"/>
                </a:solidFill>
              </a:rPr>
              <a:t>What format is data in when it is being input into a </a:t>
            </a:r>
            <a:r>
              <a:rPr lang="en-GB" smtClean="0">
                <a:solidFill>
                  <a:prstClr val="white"/>
                </a:solidFill>
              </a:rPr>
              <a:t>computer system, </a:t>
            </a:r>
            <a:r>
              <a:rPr lang="en-GB" dirty="0" smtClean="0">
                <a:solidFill>
                  <a:prstClr val="white"/>
                </a:solidFill>
              </a:rPr>
              <a:t>analogue or digital?</a:t>
            </a:r>
            <a:endParaRPr lang="en-GB" dirty="0">
              <a:solidFill>
                <a:prstClr val="white"/>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57922171"/>
      </p:ext>
    </p:extLst>
  </p:cSld>
  <p:clrMapOvr>
    <a:masterClrMapping/>
  </p:clrMapOvr>
  <p:timing>
    <p:tnLst>
      <p:par>
        <p:cTn id="1" dur="indefinite" restart="never" nodeType="tmRoot"/>
      </p:par>
    </p:tnLst>
  </p:timing>
</p:sld>
</file>

<file path=ppt/slides/slide3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effectLst>
                  <a:outerShdw blurRad="38100" dist="38100" dir="2700000" algn="tl">
                    <a:srgbClr val="000000">
                      <a:alpha val="43137"/>
                    </a:srgbClr>
                  </a:outerShdw>
                </a:effectLst>
              </a:rPr>
              <a:t>Revision Questions</a:t>
            </a:r>
            <a:br>
              <a:rPr lang="en-GB" b="1" dirty="0">
                <a:effectLst>
                  <a:outerShdw blurRad="38100" dist="38100" dir="2700000" algn="tl">
                    <a:srgbClr val="000000">
                      <a:alpha val="43137"/>
                    </a:srgbClr>
                  </a:outerShdw>
                </a:effectLst>
              </a:rPr>
            </a:br>
            <a:r>
              <a:rPr lang="en-GB" b="1" dirty="0" smtClean="0">
                <a:effectLst>
                  <a:outerShdw blurRad="38100" dist="38100" dir="2700000" algn="tl">
                    <a:srgbClr val="000000">
                      <a:alpha val="43137"/>
                    </a:srgbClr>
                  </a:outerShdw>
                </a:effectLst>
              </a:rPr>
              <a:t>WWW, Internet &amp; e-mail</a:t>
            </a:r>
            <a:endParaRPr lang="en-GB" dirty="0"/>
          </a:p>
        </p:txBody>
      </p:sp>
      <p:sp>
        <p:nvSpPr>
          <p:cNvPr id="3" name="TextBox 2"/>
          <p:cNvSpPr txBox="1"/>
          <p:nvPr/>
        </p:nvSpPr>
        <p:spPr>
          <a:xfrm>
            <a:off x="971600" y="1772816"/>
            <a:ext cx="7416824" cy="3693319"/>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What is a hotspot?</a:t>
            </a:r>
          </a:p>
          <a:p>
            <a:pPr marL="342900" indent="-342900">
              <a:buFont typeface="+mj-lt"/>
              <a:buAutoNum type="arabicPeriod"/>
            </a:pPr>
            <a:r>
              <a:rPr lang="en-GB" dirty="0" smtClean="0">
                <a:solidFill>
                  <a:prstClr val="white"/>
                </a:solidFill>
              </a:rPr>
              <a:t>What computer language is used to create web pages?</a:t>
            </a:r>
          </a:p>
          <a:p>
            <a:pPr marL="342900" indent="-342900">
              <a:buFont typeface="+mj-lt"/>
              <a:buAutoNum type="arabicPeriod"/>
            </a:pPr>
            <a:r>
              <a:rPr lang="en-GB" dirty="0" smtClean="0">
                <a:solidFill>
                  <a:prstClr val="white"/>
                </a:solidFill>
              </a:rPr>
              <a:t>Which feature of e-mail allows you to send messages to a lot of people in one operation?</a:t>
            </a:r>
          </a:p>
          <a:p>
            <a:pPr marL="342900" indent="-342900">
              <a:buFont typeface="+mj-lt"/>
              <a:buAutoNum type="arabicPeriod"/>
            </a:pPr>
            <a:r>
              <a:rPr lang="en-GB" dirty="0" smtClean="0">
                <a:solidFill>
                  <a:prstClr val="white"/>
                </a:solidFill>
              </a:rPr>
              <a:t>Why should you never open an e-mail from someone you don’t know?</a:t>
            </a:r>
          </a:p>
          <a:p>
            <a:pPr marL="342900" indent="-342900">
              <a:buFont typeface="+mj-lt"/>
              <a:buAutoNum type="arabicPeriod"/>
            </a:pPr>
            <a:r>
              <a:rPr lang="en-GB" dirty="0" smtClean="0">
                <a:solidFill>
                  <a:prstClr val="white"/>
                </a:solidFill>
              </a:rPr>
              <a:t>What is a browser used for?</a:t>
            </a:r>
          </a:p>
          <a:p>
            <a:pPr marL="342900" indent="-342900">
              <a:buFont typeface="+mj-lt"/>
              <a:buAutoNum type="arabicPeriod"/>
            </a:pPr>
            <a:r>
              <a:rPr lang="en-GB" dirty="0" smtClean="0">
                <a:solidFill>
                  <a:prstClr val="white"/>
                </a:solidFill>
              </a:rPr>
              <a:t>What are search engines used for?</a:t>
            </a:r>
          </a:p>
          <a:p>
            <a:pPr marL="342900" indent="-342900">
              <a:buFont typeface="+mj-lt"/>
              <a:buAutoNum type="arabicPeriod"/>
            </a:pPr>
            <a:r>
              <a:rPr lang="en-GB" dirty="0" smtClean="0">
                <a:solidFill>
                  <a:prstClr val="white"/>
                </a:solidFill>
              </a:rPr>
              <a:t>Give the name of the piece of text used to carry out a search.</a:t>
            </a:r>
          </a:p>
          <a:p>
            <a:pPr marL="342900" indent="-342900">
              <a:buFont typeface="+mj-lt"/>
              <a:buAutoNum type="arabicPeriod"/>
            </a:pPr>
            <a:r>
              <a:rPr lang="en-GB" dirty="0" smtClean="0">
                <a:solidFill>
                  <a:prstClr val="white"/>
                </a:solidFill>
              </a:rPr>
              <a:t>What is URL short for?</a:t>
            </a:r>
          </a:p>
          <a:p>
            <a:pPr marL="342900" indent="-342900">
              <a:buFont typeface="+mj-lt"/>
              <a:buAutoNum type="arabicPeriod"/>
            </a:pPr>
            <a:r>
              <a:rPr lang="en-GB" dirty="0" smtClean="0">
                <a:solidFill>
                  <a:prstClr val="white"/>
                </a:solidFill>
              </a:rPr>
              <a:t>What is an ISP and why doe you need one?</a:t>
            </a:r>
          </a:p>
          <a:p>
            <a:pPr marL="342900" indent="-342900">
              <a:buFont typeface="+mj-lt"/>
              <a:buAutoNum type="arabicPeriod"/>
            </a:pPr>
            <a:r>
              <a:rPr lang="en-GB" dirty="0" smtClean="0">
                <a:solidFill>
                  <a:prstClr val="white"/>
                </a:solidFill>
              </a:rPr>
              <a:t>How would you know if there was a hyperlink or a hotspot on a page?</a:t>
            </a:r>
            <a:endParaRPr lang="en-GB" dirty="0">
              <a:solidFill>
                <a:prstClr val="white"/>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469449228"/>
      </p:ext>
    </p:extLst>
  </p:cSld>
  <p:clrMapOvr>
    <a:masterClrMapping/>
  </p:clrMapOvr>
  <p:timing>
    <p:tnLst>
      <p:par>
        <p:cTn id="1" dur="indefinite" restart="never" nodeType="tmRoot"/>
      </p:par>
    </p:tnLst>
  </p:timing>
</p:sld>
</file>

<file path=ppt/slides/slide3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effectLst>
                  <a:outerShdw blurRad="38100" dist="38100" dir="2700000" algn="tl">
                    <a:srgbClr val="000000">
                      <a:alpha val="43137"/>
                    </a:srgbClr>
                  </a:outerShdw>
                </a:effectLst>
              </a:rPr>
              <a:t>Revision Questions</a:t>
            </a:r>
            <a:br>
              <a:rPr lang="en-GB" b="1" dirty="0">
                <a:effectLst>
                  <a:outerShdw blurRad="38100" dist="38100" dir="2700000" algn="tl">
                    <a:srgbClr val="000000">
                      <a:alpha val="43137"/>
                    </a:srgbClr>
                  </a:outerShdw>
                </a:effectLst>
              </a:rPr>
            </a:br>
            <a:r>
              <a:rPr lang="en-GB" b="1" dirty="0" smtClean="0">
                <a:effectLst>
                  <a:outerShdw blurRad="38100" dist="38100" dir="2700000" algn="tl">
                    <a:srgbClr val="000000">
                      <a:alpha val="43137"/>
                    </a:srgbClr>
                  </a:outerShdw>
                </a:effectLst>
              </a:rPr>
              <a:t>Computer Related Laws</a:t>
            </a:r>
            <a:endParaRPr lang="en-GB" dirty="0"/>
          </a:p>
        </p:txBody>
      </p:sp>
      <p:sp>
        <p:nvSpPr>
          <p:cNvPr id="3" name="TextBox 2"/>
          <p:cNvSpPr txBox="1"/>
          <p:nvPr/>
        </p:nvSpPr>
        <p:spPr>
          <a:xfrm>
            <a:off x="1043608" y="1802346"/>
            <a:ext cx="7416824" cy="2308324"/>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Give the names of </a:t>
            </a:r>
            <a:r>
              <a:rPr lang="en-GB" b="1" dirty="0" smtClean="0">
                <a:solidFill>
                  <a:prstClr val="white"/>
                </a:solidFill>
              </a:rPr>
              <a:t>three</a:t>
            </a:r>
            <a:r>
              <a:rPr lang="en-GB" dirty="0" smtClean="0">
                <a:solidFill>
                  <a:prstClr val="white"/>
                </a:solidFill>
              </a:rPr>
              <a:t> computer related laws.</a:t>
            </a:r>
          </a:p>
          <a:p>
            <a:pPr marL="342900" indent="-342900">
              <a:buFont typeface="+mj-lt"/>
              <a:buAutoNum type="arabicPeriod"/>
            </a:pPr>
            <a:r>
              <a:rPr lang="en-GB" dirty="0" smtClean="0">
                <a:solidFill>
                  <a:prstClr val="white"/>
                </a:solidFill>
              </a:rPr>
              <a:t>What does a hacker do?</a:t>
            </a:r>
          </a:p>
          <a:p>
            <a:pPr marL="342900" indent="-342900">
              <a:buFont typeface="+mj-lt"/>
              <a:buAutoNum type="arabicPeriod"/>
            </a:pPr>
            <a:r>
              <a:rPr lang="en-GB" dirty="0" smtClean="0">
                <a:solidFill>
                  <a:prstClr val="white"/>
                </a:solidFill>
              </a:rPr>
              <a:t>Give </a:t>
            </a:r>
            <a:r>
              <a:rPr lang="en-GB" b="1" dirty="0" smtClean="0">
                <a:solidFill>
                  <a:prstClr val="white"/>
                </a:solidFill>
              </a:rPr>
              <a:t>three</a:t>
            </a:r>
            <a:r>
              <a:rPr lang="en-GB" dirty="0" smtClean="0">
                <a:solidFill>
                  <a:prstClr val="white"/>
                </a:solidFill>
              </a:rPr>
              <a:t> examples of activities which may breach copyright law.</a:t>
            </a:r>
          </a:p>
          <a:p>
            <a:pPr marL="342900" indent="-342900">
              <a:buFont typeface="+mj-lt"/>
              <a:buAutoNum type="arabicPeriod"/>
            </a:pPr>
            <a:r>
              <a:rPr lang="en-GB" dirty="0" smtClean="0">
                <a:solidFill>
                  <a:prstClr val="white"/>
                </a:solidFill>
              </a:rPr>
              <a:t>What is phishing?</a:t>
            </a:r>
          </a:p>
          <a:p>
            <a:pPr marL="342900" indent="-342900">
              <a:buFont typeface="+mj-lt"/>
              <a:buAutoNum type="arabicPeriod"/>
            </a:pPr>
            <a:r>
              <a:rPr lang="en-GB" dirty="0" smtClean="0">
                <a:solidFill>
                  <a:prstClr val="white"/>
                </a:solidFill>
              </a:rPr>
              <a:t>What act governs the storage and use of personal data?</a:t>
            </a:r>
          </a:p>
          <a:p>
            <a:pPr marL="342900" indent="-342900">
              <a:buFont typeface="+mj-lt"/>
              <a:buAutoNum type="arabicPeriod"/>
            </a:pPr>
            <a:r>
              <a:rPr lang="en-GB" dirty="0" smtClean="0">
                <a:solidFill>
                  <a:prstClr val="white"/>
                </a:solidFill>
              </a:rPr>
              <a:t>What is a person who has data held about them called?</a:t>
            </a:r>
          </a:p>
          <a:p>
            <a:pPr marL="342900" indent="-342900">
              <a:buFont typeface="+mj-lt"/>
              <a:buAutoNum type="arabicPeriod"/>
            </a:pPr>
            <a:r>
              <a:rPr lang="en-GB" dirty="0" smtClean="0">
                <a:solidFill>
                  <a:prstClr val="white"/>
                </a:solidFill>
              </a:rPr>
              <a:t>What is </a:t>
            </a:r>
            <a:r>
              <a:rPr lang="en-GB" i="1" dirty="0" smtClean="0">
                <a:solidFill>
                  <a:prstClr val="white"/>
                </a:solidFill>
              </a:rPr>
              <a:t>intellectual property </a:t>
            </a:r>
            <a:r>
              <a:rPr lang="en-GB" dirty="0" smtClean="0">
                <a:solidFill>
                  <a:prstClr val="white"/>
                </a:solidFill>
              </a:rPr>
              <a:t>and which Act governs it?</a:t>
            </a:r>
            <a:endParaRPr lang="en-GB" dirty="0">
              <a:solidFill>
                <a:prstClr val="white"/>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utoShape 12">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endParaRPr>
          </a:p>
        </p:txBody>
      </p:sp>
    </p:spTree>
    <p:extLst>
      <p:ext uri="{BB962C8B-B14F-4D97-AF65-F5344CB8AC3E}">
        <p14:creationId xmlns:p14="http://schemas.microsoft.com/office/powerpoint/2010/main" val="488719076"/>
      </p:ext>
    </p:extLst>
  </p:cSld>
  <p:clrMapOvr>
    <a:masterClrMapping/>
  </p:clrMapOvr>
  <p:timing>
    <p:tnLst>
      <p:par>
        <p:cTn id="1" dur="indefinite" restart="never" nodeType="tmRoot"/>
      </p:par>
    </p:tnLst>
  </p:timing>
</p:sld>
</file>

<file path=ppt/slides/slide3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8229600" cy="1143000"/>
          </a:xfrm>
        </p:spPr>
        <p:txBody>
          <a:bodyPr>
            <a:normAutofit fontScale="90000"/>
          </a:bodyPr>
          <a:lstStyle/>
          <a:p>
            <a:r>
              <a:rPr lang="en-GB" dirty="0"/>
              <a:t/>
            </a:r>
            <a:br>
              <a:rPr lang="en-GB" dirty="0"/>
            </a:br>
            <a:r>
              <a:rPr lang="en-GB" dirty="0">
                <a:effectLst>
                  <a:outerShdw blurRad="38100" dist="38100" dir="2700000" algn="tl">
                    <a:srgbClr val="000000">
                      <a:alpha val="43137"/>
                    </a:srgbClr>
                  </a:outerShdw>
                </a:effectLst>
              </a:rPr>
              <a:t>Revision Questions</a:t>
            </a:r>
            <a:br>
              <a:rPr lang="en-GB" dirty="0">
                <a:effectLst>
                  <a:outerShdw blurRad="38100" dist="38100" dir="2700000" algn="tl">
                    <a:srgbClr val="000000">
                      <a:alpha val="43137"/>
                    </a:srgbClr>
                  </a:outerShdw>
                </a:effectLst>
              </a:rPr>
            </a:br>
            <a:r>
              <a:rPr lang="en-GB" dirty="0" smtClean="0">
                <a:effectLst>
                  <a:outerShdw blurRad="38100" dist="38100" dir="2700000" algn="tl">
                    <a:srgbClr val="000000">
                      <a:alpha val="43137"/>
                    </a:srgbClr>
                  </a:outerShdw>
                </a:effectLst>
              </a:rPr>
              <a:t>Computer Software</a:t>
            </a:r>
            <a:r>
              <a:rPr lang="en-GB" dirty="0">
                <a:effectLst>
                  <a:outerShdw blurRad="38100" dist="38100" dir="2700000" algn="tl">
                    <a:srgbClr val="000000">
                      <a:alpha val="43137"/>
                    </a:srgbClr>
                  </a:outerShdw>
                </a:effectLst>
              </a:rPr>
              <a:t/>
            </a:r>
            <a:br>
              <a:rPr lang="en-GB" dirty="0">
                <a:effectLst>
                  <a:outerShdw blurRad="38100" dist="38100" dir="2700000" algn="tl">
                    <a:srgbClr val="000000">
                      <a:alpha val="43137"/>
                    </a:srgbClr>
                  </a:outerShdw>
                </a:effectLst>
              </a:rPr>
            </a:br>
            <a:r>
              <a:rPr lang="en-GB" dirty="0">
                <a:effectLst>
                  <a:outerShdw blurRad="38100" dist="38100" dir="2700000" algn="tl">
                    <a:srgbClr val="000000">
                      <a:alpha val="43137"/>
                    </a:srgbClr>
                  </a:outerShdw>
                </a:effectLst>
              </a:rPr>
              <a:t/>
            </a:r>
            <a:br>
              <a:rPr lang="en-GB" dirty="0">
                <a:effectLst>
                  <a:outerShdw blurRad="38100" dist="38100" dir="2700000" algn="tl">
                    <a:srgbClr val="000000">
                      <a:alpha val="43137"/>
                    </a:srgbClr>
                  </a:outerShdw>
                </a:effectLst>
              </a:rPr>
            </a:br>
            <a:endParaRPr lang="en-GB" dirty="0">
              <a:effectLst>
                <a:outerShdw blurRad="38100" dist="38100" dir="2700000" algn="tl">
                  <a:srgbClr val="000000">
                    <a:alpha val="43137"/>
                  </a:srgbClr>
                </a:outerShdw>
              </a:effectLst>
            </a:endParaRPr>
          </a:p>
        </p:txBody>
      </p:sp>
      <p:sp>
        <p:nvSpPr>
          <p:cNvPr id="3" name="TextBox 2"/>
          <p:cNvSpPr txBox="1"/>
          <p:nvPr/>
        </p:nvSpPr>
        <p:spPr>
          <a:xfrm>
            <a:off x="827584" y="1628800"/>
            <a:ext cx="7776864" cy="5078313"/>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Why do computers need software?</a:t>
            </a:r>
          </a:p>
          <a:p>
            <a:pPr marL="342900" indent="-342900">
              <a:buFont typeface="+mj-lt"/>
              <a:buAutoNum type="arabicPeriod"/>
            </a:pPr>
            <a:r>
              <a:rPr lang="en-GB" dirty="0" smtClean="0">
                <a:solidFill>
                  <a:prstClr val="white"/>
                </a:solidFill>
              </a:rPr>
              <a:t>Explain the difference between an application program and an operating system program.</a:t>
            </a:r>
          </a:p>
          <a:p>
            <a:pPr marL="342900" indent="-342900">
              <a:buFont typeface="+mj-lt"/>
              <a:buAutoNum type="arabicPeriod"/>
            </a:pPr>
            <a:r>
              <a:rPr lang="en-GB" dirty="0" smtClean="0">
                <a:solidFill>
                  <a:prstClr val="white"/>
                </a:solidFill>
              </a:rPr>
              <a:t>What is an integrated package?</a:t>
            </a:r>
          </a:p>
          <a:p>
            <a:pPr marL="342900" indent="-342900">
              <a:buFont typeface="+mj-lt"/>
              <a:buAutoNum type="arabicPeriod"/>
            </a:pPr>
            <a:r>
              <a:rPr lang="en-GB" dirty="0" smtClean="0">
                <a:solidFill>
                  <a:prstClr val="white"/>
                </a:solidFill>
              </a:rPr>
              <a:t>State </a:t>
            </a:r>
            <a:r>
              <a:rPr lang="en-GB" i="1" dirty="0" smtClean="0">
                <a:solidFill>
                  <a:prstClr val="white"/>
                </a:solidFill>
              </a:rPr>
              <a:t>three</a:t>
            </a:r>
            <a:r>
              <a:rPr lang="en-GB" dirty="0" smtClean="0">
                <a:solidFill>
                  <a:prstClr val="white"/>
                </a:solidFill>
              </a:rPr>
              <a:t> functions of an operating system.</a:t>
            </a:r>
          </a:p>
          <a:p>
            <a:pPr marL="342900" indent="-342900">
              <a:buFont typeface="+mj-lt"/>
              <a:buAutoNum type="arabicPeriod"/>
            </a:pPr>
            <a:r>
              <a:rPr lang="en-GB" dirty="0" smtClean="0">
                <a:solidFill>
                  <a:prstClr val="white"/>
                </a:solidFill>
              </a:rPr>
              <a:t>Give the name and the primary function of </a:t>
            </a:r>
            <a:r>
              <a:rPr lang="en-GB" i="1" dirty="0" smtClean="0">
                <a:solidFill>
                  <a:prstClr val="white"/>
                </a:solidFill>
              </a:rPr>
              <a:t>three</a:t>
            </a:r>
            <a:r>
              <a:rPr lang="en-GB" dirty="0" smtClean="0">
                <a:solidFill>
                  <a:prstClr val="white"/>
                </a:solidFill>
              </a:rPr>
              <a:t> application packages.</a:t>
            </a:r>
          </a:p>
          <a:p>
            <a:pPr marL="342900" indent="-342900">
              <a:buFont typeface="+mj-lt"/>
              <a:buAutoNum type="arabicPeriod"/>
            </a:pPr>
            <a:r>
              <a:rPr lang="en-GB" dirty="0" smtClean="0">
                <a:solidFill>
                  <a:prstClr val="white"/>
                </a:solidFill>
              </a:rPr>
              <a:t>What is a standard file format?</a:t>
            </a:r>
          </a:p>
          <a:p>
            <a:pPr marL="342900" indent="-342900">
              <a:buFont typeface="+mj-lt"/>
              <a:buAutoNum type="arabicPeriod"/>
            </a:pPr>
            <a:r>
              <a:rPr lang="en-GB" dirty="0" smtClean="0">
                <a:solidFill>
                  <a:prstClr val="white"/>
                </a:solidFill>
              </a:rPr>
              <a:t>Name </a:t>
            </a:r>
            <a:r>
              <a:rPr lang="en-GB" i="1" dirty="0" smtClean="0">
                <a:solidFill>
                  <a:prstClr val="white"/>
                </a:solidFill>
              </a:rPr>
              <a:t>two</a:t>
            </a:r>
            <a:r>
              <a:rPr lang="en-GB" dirty="0" smtClean="0">
                <a:solidFill>
                  <a:prstClr val="white"/>
                </a:solidFill>
              </a:rPr>
              <a:t> standard file formats for text files.</a:t>
            </a:r>
          </a:p>
          <a:p>
            <a:pPr marL="342900" indent="-342900">
              <a:buFont typeface="+mj-lt"/>
              <a:buAutoNum type="arabicPeriod"/>
            </a:pPr>
            <a:r>
              <a:rPr lang="en-GB" dirty="0" smtClean="0">
                <a:solidFill>
                  <a:prstClr val="white"/>
                </a:solidFill>
              </a:rPr>
              <a:t>What is an </a:t>
            </a:r>
            <a:r>
              <a:rPr lang="en-GB" i="1" dirty="0" smtClean="0">
                <a:solidFill>
                  <a:prstClr val="white"/>
                </a:solidFill>
              </a:rPr>
              <a:t>object?</a:t>
            </a:r>
            <a:endParaRPr lang="en-GB" dirty="0" smtClean="0">
              <a:solidFill>
                <a:prstClr val="white"/>
              </a:solidFill>
            </a:endParaRPr>
          </a:p>
          <a:p>
            <a:pPr marL="342900" indent="-342900">
              <a:buFont typeface="+mj-lt"/>
              <a:buAutoNum type="arabicPeriod"/>
            </a:pPr>
            <a:r>
              <a:rPr lang="en-GB" dirty="0" smtClean="0">
                <a:solidFill>
                  <a:prstClr val="white"/>
                </a:solidFill>
              </a:rPr>
              <a:t>Suggest </a:t>
            </a:r>
            <a:r>
              <a:rPr lang="en-GB" i="1" dirty="0" smtClean="0">
                <a:solidFill>
                  <a:prstClr val="white"/>
                </a:solidFill>
              </a:rPr>
              <a:t>three operations </a:t>
            </a:r>
            <a:r>
              <a:rPr lang="en-GB" dirty="0" smtClean="0">
                <a:solidFill>
                  <a:prstClr val="white"/>
                </a:solidFill>
              </a:rPr>
              <a:t>which could be carried out on an object.</a:t>
            </a:r>
          </a:p>
          <a:p>
            <a:pPr marL="342900" indent="-342900">
              <a:buFont typeface="+mj-lt"/>
              <a:buAutoNum type="arabicPeriod"/>
            </a:pPr>
            <a:r>
              <a:rPr lang="en-GB" dirty="0" smtClean="0">
                <a:solidFill>
                  <a:prstClr val="white"/>
                </a:solidFill>
              </a:rPr>
              <a:t>What is a virus?</a:t>
            </a:r>
          </a:p>
          <a:p>
            <a:pPr marL="342900" indent="-342900">
              <a:buFont typeface="+mj-lt"/>
              <a:buAutoNum type="arabicPeriod"/>
            </a:pPr>
            <a:r>
              <a:rPr lang="en-GB" dirty="0" smtClean="0">
                <a:solidFill>
                  <a:prstClr val="white"/>
                </a:solidFill>
              </a:rPr>
              <a:t>Describe </a:t>
            </a:r>
            <a:r>
              <a:rPr lang="en-GB" i="1" dirty="0" smtClean="0">
                <a:solidFill>
                  <a:prstClr val="white"/>
                </a:solidFill>
              </a:rPr>
              <a:t>three </a:t>
            </a:r>
            <a:r>
              <a:rPr lang="en-GB" dirty="0" smtClean="0">
                <a:solidFill>
                  <a:prstClr val="white"/>
                </a:solidFill>
              </a:rPr>
              <a:t>ways in which a virus may be spread.</a:t>
            </a:r>
          </a:p>
          <a:p>
            <a:pPr marL="342900" indent="-342900">
              <a:buFont typeface="+mj-lt"/>
              <a:buAutoNum type="arabicPeriod"/>
            </a:pPr>
            <a:r>
              <a:rPr lang="en-GB" dirty="0" smtClean="0">
                <a:solidFill>
                  <a:prstClr val="white"/>
                </a:solidFill>
              </a:rPr>
              <a:t>Give </a:t>
            </a:r>
            <a:r>
              <a:rPr lang="en-GB" i="1" dirty="0" smtClean="0">
                <a:solidFill>
                  <a:prstClr val="white"/>
                </a:solidFill>
              </a:rPr>
              <a:t>two</a:t>
            </a:r>
            <a:r>
              <a:rPr lang="en-GB" dirty="0" smtClean="0">
                <a:solidFill>
                  <a:prstClr val="white"/>
                </a:solidFill>
              </a:rPr>
              <a:t> common symptoms of a virus infection.</a:t>
            </a:r>
          </a:p>
          <a:p>
            <a:pPr marL="342900" indent="-342900">
              <a:buFont typeface="+mj-lt"/>
              <a:buAutoNum type="arabicPeriod"/>
            </a:pPr>
            <a:r>
              <a:rPr lang="en-GB" dirty="0" smtClean="0">
                <a:solidFill>
                  <a:prstClr val="white"/>
                </a:solidFill>
              </a:rPr>
              <a:t>What should you do if you receive an e-mail from an unknown sender.</a:t>
            </a:r>
          </a:p>
          <a:p>
            <a:endParaRPr lang="en-GB" i="1" dirty="0" smtClean="0">
              <a:solidFill>
                <a:prstClr val="white"/>
              </a:solidFill>
            </a:endParaRPr>
          </a:p>
          <a:p>
            <a:endParaRPr lang="en-GB" dirty="0">
              <a:solidFill>
                <a:prstClr val="white"/>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175906850"/>
      </p:ext>
    </p:extLst>
  </p:cSld>
  <p:clrMapOvr>
    <a:masterClrMapping/>
  </p:clrMapOvr>
  <p:timing>
    <p:tnLst>
      <p:par>
        <p:cTn id="1" dur="indefinite" restart="never" nodeType="tmRoot"/>
      </p:par>
    </p:tnLst>
  </p:timing>
</p:sld>
</file>

<file path=ppt/slides/slide3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589640" cy="1143000"/>
          </a:xfrm>
        </p:spPr>
        <p:txBody>
          <a:bodyPr>
            <a:normAutofit fontScale="90000"/>
          </a:bodyPr>
          <a:lstStyle/>
          <a:p>
            <a:r>
              <a:rPr lang="en-GB" dirty="0"/>
              <a:t/>
            </a:r>
            <a:br>
              <a:rPr lang="en-GB" dirty="0"/>
            </a:br>
            <a:r>
              <a:rPr lang="en-GB" dirty="0">
                <a:effectLst>
                  <a:outerShdw blurRad="38100" dist="38100" dir="2700000" algn="tl">
                    <a:srgbClr val="000000">
                      <a:alpha val="43137"/>
                    </a:srgbClr>
                  </a:outerShdw>
                </a:effectLst>
              </a:rPr>
              <a:t>Revision Questions</a:t>
            </a:r>
            <a:br>
              <a:rPr lang="en-GB" dirty="0">
                <a:effectLst>
                  <a:outerShdw blurRad="38100" dist="38100" dir="2700000" algn="tl">
                    <a:srgbClr val="000000">
                      <a:alpha val="43137"/>
                    </a:srgbClr>
                  </a:outerShdw>
                </a:effectLst>
              </a:rPr>
            </a:br>
            <a:r>
              <a:rPr lang="en-GB" sz="2400" dirty="0" smtClean="0">
                <a:effectLst>
                  <a:outerShdw blurRad="38100" dist="38100" dir="2700000" algn="tl">
                    <a:srgbClr val="000000">
                      <a:alpha val="43137"/>
                    </a:srgbClr>
                  </a:outerShdw>
                </a:effectLst>
              </a:rPr>
              <a:t>DEVELOPMENT PROCESS FOR INFORMATION SOLUTIONS</a:t>
            </a:r>
            <a:r>
              <a:rPr lang="en-GB" dirty="0">
                <a:effectLst>
                  <a:outerShdw blurRad="38100" dist="38100" dir="2700000" algn="tl">
                    <a:srgbClr val="000000">
                      <a:alpha val="43137"/>
                    </a:srgbClr>
                  </a:outerShdw>
                </a:effectLst>
              </a:rPr>
              <a:t/>
            </a:r>
            <a:br>
              <a:rPr lang="en-GB" dirty="0">
                <a:effectLst>
                  <a:outerShdw blurRad="38100" dist="38100" dir="2700000" algn="tl">
                    <a:srgbClr val="000000">
                      <a:alpha val="43137"/>
                    </a:srgbClr>
                  </a:outerShdw>
                </a:effectLst>
              </a:rPr>
            </a:br>
            <a:r>
              <a:rPr lang="en-GB" dirty="0">
                <a:effectLst>
                  <a:outerShdw blurRad="38100" dist="38100" dir="2700000" algn="tl">
                    <a:srgbClr val="000000">
                      <a:alpha val="43137"/>
                    </a:srgbClr>
                  </a:outerShdw>
                </a:effectLst>
              </a:rPr>
              <a:t/>
            </a:r>
            <a:br>
              <a:rPr lang="en-GB" dirty="0">
                <a:effectLst>
                  <a:outerShdw blurRad="38100" dist="38100" dir="2700000" algn="tl">
                    <a:srgbClr val="000000">
                      <a:alpha val="43137"/>
                    </a:srgbClr>
                  </a:outerShdw>
                </a:effectLst>
              </a:rPr>
            </a:br>
            <a:endParaRPr lang="en-GB" dirty="0">
              <a:effectLst>
                <a:outerShdw blurRad="38100" dist="38100" dir="2700000" algn="tl">
                  <a:srgbClr val="000000">
                    <a:alpha val="43137"/>
                  </a:srgbClr>
                </a:outerShdw>
              </a:effectLst>
            </a:endParaRPr>
          </a:p>
        </p:txBody>
      </p:sp>
      <p:sp>
        <p:nvSpPr>
          <p:cNvPr id="4" name="TextBox 3"/>
          <p:cNvSpPr txBox="1"/>
          <p:nvPr/>
        </p:nvSpPr>
        <p:spPr>
          <a:xfrm>
            <a:off x="395536" y="1556792"/>
            <a:ext cx="8280920" cy="4247317"/>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List the </a:t>
            </a:r>
            <a:r>
              <a:rPr lang="en-GB" i="1" dirty="0" smtClean="0">
                <a:solidFill>
                  <a:prstClr val="white"/>
                </a:solidFill>
              </a:rPr>
              <a:t>seven</a:t>
            </a:r>
            <a:r>
              <a:rPr lang="en-GB" dirty="0" smtClean="0">
                <a:solidFill>
                  <a:prstClr val="white"/>
                </a:solidFill>
              </a:rPr>
              <a:t> stages of the software development process for a multimedia application and describe what happens at each stage.</a:t>
            </a:r>
          </a:p>
          <a:p>
            <a:pPr marL="342900" indent="-342900">
              <a:buFont typeface="+mj-lt"/>
              <a:buAutoNum type="arabicPeriod"/>
            </a:pPr>
            <a:r>
              <a:rPr lang="en-GB" dirty="0" smtClean="0">
                <a:solidFill>
                  <a:prstClr val="white"/>
                </a:solidFill>
              </a:rPr>
              <a:t>What is a storyboard?</a:t>
            </a:r>
          </a:p>
          <a:p>
            <a:pPr marL="342900" indent="-342900">
              <a:buFont typeface="+mj-lt"/>
              <a:buAutoNum type="arabicPeriod"/>
            </a:pPr>
            <a:r>
              <a:rPr lang="en-GB" dirty="0" smtClean="0">
                <a:solidFill>
                  <a:prstClr val="white"/>
                </a:solidFill>
              </a:rPr>
              <a:t>Give an advantage of using a multimedia authoring package to create a multimedia application.</a:t>
            </a:r>
          </a:p>
          <a:p>
            <a:pPr marL="342900" indent="-342900">
              <a:buFont typeface="+mj-lt"/>
              <a:buAutoNum type="arabicPeriod"/>
            </a:pPr>
            <a:r>
              <a:rPr lang="en-GB" dirty="0" smtClean="0">
                <a:solidFill>
                  <a:prstClr val="white"/>
                </a:solidFill>
              </a:rPr>
              <a:t>What does WYSIWYG stand for?</a:t>
            </a:r>
          </a:p>
          <a:p>
            <a:pPr marL="342900" indent="-342900">
              <a:buFont typeface="+mj-lt"/>
              <a:buAutoNum type="arabicPeriod"/>
            </a:pPr>
            <a:r>
              <a:rPr lang="en-GB" dirty="0" smtClean="0">
                <a:solidFill>
                  <a:prstClr val="white"/>
                </a:solidFill>
              </a:rPr>
              <a:t>Explain why using a text editor to create a multimedia application can be difficult.</a:t>
            </a:r>
          </a:p>
          <a:p>
            <a:pPr marL="342900" indent="-342900">
              <a:buFont typeface="+mj-lt"/>
              <a:buAutoNum type="arabicPeriod"/>
            </a:pPr>
            <a:r>
              <a:rPr lang="en-GB" dirty="0" smtClean="0">
                <a:solidFill>
                  <a:prstClr val="white"/>
                </a:solidFill>
              </a:rPr>
              <a:t>What is the advantage of using a presentation package to create a multimedia application.</a:t>
            </a:r>
          </a:p>
          <a:p>
            <a:pPr marL="342900" indent="-342900">
              <a:buFont typeface="+mj-lt"/>
              <a:buAutoNum type="arabicPeriod"/>
            </a:pPr>
            <a:r>
              <a:rPr lang="en-GB" dirty="0" smtClean="0">
                <a:solidFill>
                  <a:prstClr val="white"/>
                </a:solidFill>
              </a:rPr>
              <a:t>Give </a:t>
            </a:r>
            <a:r>
              <a:rPr lang="en-GB" i="1" dirty="0" smtClean="0">
                <a:solidFill>
                  <a:prstClr val="white"/>
                </a:solidFill>
              </a:rPr>
              <a:t>three</a:t>
            </a:r>
            <a:r>
              <a:rPr lang="en-GB" dirty="0" smtClean="0">
                <a:solidFill>
                  <a:prstClr val="white"/>
                </a:solidFill>
              </a:rPr>
              <a:t> types of maintenance which might be carried out on a multimedia application and why each might be needed.</a:t>
            </a:r>
          </a:p>
          <a:p>
            <a:pPr marL="342900" indent="-342900">
              <a:buFont typeface="+mj-lt"/>
              <a:buAutoNum type="arabicPeriod"/>
            </a:pPr>
            <a:r>
              <a:rPr lang="en-GB" dirty="0" smtClean="0">
                <a:solidFill>
                  <a:prstClr val="white"/>
                </a:solidFill>
              </a:rPr>
              <a:t>Describe the </a:t>
            </a:r>
            <a:r>
              <a:rPr lang="en-GB" i="1" dirty="0" smtClean="0">
                <a:solidFill>
                  <a:prstClr val="white"/>
                </a:solidFill>
              </a:rPr>
              <a:t>three</a:t>
            </a:r>
            <a:r>
              <a:rPr lang="en-GB" dirty="0" smtClean="0">
                <a:solidFill>
                  <a:prstClr val="white"/>
                </a:solidFill>
              </a:rPr>
              <a:t> main ways that multimedia applications can be viewed.</a:t>
            </a:r>
          </a:p>
          <a:p>
            <a:pPr marL="342900" indent="-342900">
              <a:buFont typeface="+mj-lt"/>
              <a:buAutoNum type="arabicPeriod"/>
            </a:pPr>
            <a:endParaRPr lang="en-GB" dirty="0">
              <a:solidFill>
                <a:prstClr val="white"/>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6" name="Action Button: Forward or Next 5">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4063904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589640" cy="1143000"/>
          </a:xfrm>
        </p:spPr>
        <p:txBody>
          <a:bodyPr>
            <a:normAutofit fontScale="90000"/>
          </a:bodyPr>
          <a:lstStyle/>
          <a:p>
            <a:r>
              <a:rPr lang="en-GB" dirty="0"/>
              <a:t/>
            </a:r>
            <a:br>
              <a:rPr lang="en-GB" dirty="0"/>
            </a:br>
            <a:r>
              <a:rPr lang="en-GB" dirty="0">
                <a:effectLst>
                  <a:outerShdw blurRad="38100" dist="38100" dir="2700000" algn="tl">
                    <a:srgbClr val="000000">
                      <a:alpha val="43137"/>
                    </a:srgbClr>
                  </a:outerShdw>
                </a:effectLst>
              </a:rPr>
              <a:t>Revision Questions</a:t>
            </a:r>
            <a:br>
              <a:rPr lang="en-GB" dirty="0">
                <a:effectLst>
                  <a:outerShdw blurRad="38100" dist="38100" dir="2700000" algn="tl">
                    <a:srgbClr val="000000">
                      <a:alpha val="43137"/>
                    </a:srgbClr>
                  </a:outerShdw>
                </a:effectLst>
              </a:rPr>
            </a:br>
            <a:r>
              <a:rPr lang="en-GB" sz="2400" dirty="0" smtClean="0">
                <a:effectLst>
                  <a:outerShdw blurRad="38100" dist="38100" dir="2700000" algn="tl">
                    <a:srgbClr val="000000">
                      <a:alpha val="43137"/>
                    </a:srgbClr>
                  </a:outerShdw>
                </a:effectLst>
              </a:rPr>
              <a:t>BIT-MAPPED GRAPHICS</a:t>
            </a:r>
            <a:r>
              <a:rPr lang="en-GB" dirty="0">
                <a:effectLst>
                  <a:outerShdw blurRad="38100" dist="38100" dir="2700000" algn="tl">
                    <a:srgbClr val="000000">
                      <a:alpha val="43137"/>
                    </a:srgbClr>
                  </a:outerShdw>
                </a:effectLst>
              </a:rPr>
              <a:t/>
            </a:r>
            <a:br>
              <a:rPr lang="en-GB" dirty="0">
                <a:effectLst>
                  <a:outerShdw blurRad="38100" dist="38100" dir="2700000" algn="tl">
                    <a:srgbClr val="000000">
                      <a:alpha val="43137"/>
                    </a:srgbClr>
                  </a:outerShdw>
                </a:effectLst>
              </a:rPr>
            </a:br>
            <a:r>
              <a:rPr lang="en-GB" dirty="0">
                <a:effectLst>
                  <a:outerShdw blurRad="38100" dist="38100" dir="2700000" algn="tl">
                    <a:srgbClr val="000000">
                      <a:alpha val="43137"/>
                    </a:srgbClr>
                  </a:outerShdw>
                </a:effectLst>
              </a:rPr>
              <a:t/>
            </a:r>
            <a:br>
              <a:rPr lang="en-GB" dirty="0">
                <a:effectLst>
                  <a:outerShdw blurRad="38100" dist="38100" dir="2700000" algn="tl">
                    <a:srgbClr val="000000">
                      <a:alpha val="43137"/>
                    </a:srgbClr>
                  </a:outerShdw>
                </a:effectLst>
              </a:rPr>
            </a:br>
            <a:endParaRPr lang="en-GB" dirty="0">
              <a:effectLst>
                <a:outerShdw blurRad="38100" dist="38100" dir="2700000" algn="tl">
                  <a:srgbClr val="000000">
                    <a:alpha val="43137"/>
                  </a:srgbClr>
                </a:outerShdw>
              </a:effectLst>
            </a:endParaRPr>
          </a:p>
        </p:txBody>
      </p:sp>
      <p:sp>
        <p:nvSpPr>
          <p:cNvPr id="3" name="TextBox 2"/>
          <p:cNvSpPr txBox="1"/>
          <p:nvPr/>
        </p:nvSpPr>
        <p:spPr>
          <a:xfrm>
            <a:off x="381000" y="1268760"/>
            <a:ext cx="8511480" cy="4801314"/>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Give </a:t>
            </a:r>
            <a:r>
              <a:rPr lang="en-GB" i="1" dirty="0" smtClean="0">
                <a:solidFill>
                  <a:prstClr val="white"/>
                </a:solidFill>
              </a:rPr>
              <a:t>two </a:t>
            </a:r>
            <a:r>
              <a:rPr lang="en-GB" dirty="0" smtClean="0">
                <a:solidFill>
                  <a:prstClr val="white"/>
                </a:solidFill>
              </a:rPr>
              <a:t>pieces of hardware that can be used to capture bit-mapped graphics.</a:t>
            </a:r>
          </a:p>
          <a:p>
            <a:pPr marL="342900" indent="-342900">
              <a:buFont typeface="+mj-lt"/>
              <a:buAutoNum type="arabicPeriod"/>
            </a:pPr>
            <a:r>
              <a:rPr lang="en-GB" dirty="0" smtClean="0">
                <a:solidFill>
                  <a:prstClr val="white"/>
                </a:solidFill>
              </a:rPr>
              <a:t>What is a CCD and how does it work in:</a:t>
            </a:r>
          </a:p>
          <a:p>
            <a:r>
              <a:rPr lang="en-GB" dirty="0">
                <a:solidFill>
                  <a:prstClr val="white"/>
                </a:solidFill>
              </a:rPr>
              <a:t> </a:t>
            </a:r>
            <a:r>
              <a:rPr lang="en-GB" dirty="0" smtClean="0">
                <a:solidFill>
                  <a:prstClr val="white"/>
                </a:solidFill>
              </a:rPr>
              <a:t>     (a) A Digital Camera?</a:t>
            </a:r>
          </a:p>
          <a:p>
            <a:r>
              <a:rPr lang="en-GB" dirty="0">
                <a:solidFill>
                  <a:prstClr val="white"/>
                </a:solidFill>
              </a:rPr>
              <a:t> </a:t>
            </a:r>
            <a:r>
              <a:rPr lang="en-GB" dirty="0" smtClean="0">
                <a:solidFill>
                  <a:prstClr val="white"/>
                </a:solidFill>
              </a:rPr>
              <a:t>     (b) A Scanner?</a:t>
            </a:r>
          </a:p>
          <a:p>
            <a:pPr marL="342900" indent="-342900">
              <a:buFontTx/>
              <a:buAutoNum type="arabicPeriod" startAt="3"/>
            </a:pPr>
            <a:r>
              <a:rPr lang="en-GB" dirty="0" smtClean="0">
                <a:solidFill>
                  <a:prstClr val="white"/>
                </a:solidFill>
              </a:rPr>
              <a:t>What is used for backing storage in a digital camera?</a:t>
            </a:r>
          </a:p>
          <a:p>
            <a:pPr marL="342900" indent="-342900">
              <a:buFontTx/>
              <a:buAutoNum type="arabicPeriod" startAt="3"/>
            </a:pPr>
            <a:r>
              <a:rPr lang="en-GB" dirty="0" smtClean="0">
                <a:solidFill>
                  <a:prstClr val="white"/>
                </a:solidFill>
              </a:rPr>
              <a:t>Give </a:t>
            </a:r>
            <a:r>
              <a:rPr lang="en-GB" i="1" dirty="0" smtClean="0">
                <a:solidFill>
                  <a:prstClr val="white"/>
                </a:solidFill>
              </a:rPr>
              <a:t>two</a:t>
            </a:r>
            <a:r>
              <a:rPr lang="en-GB" dirty="0" smtClean="0">
                <a:solidFill>
                  <a:prstClr val="white"/>
                </a:solidFill>
              </a:rPr>
              <a:t> pieces of hardware needed to display graphics.</a:t>
            </a:r>
          </a:p>
          <a:p>
            <a:pPr marL="342900" indent="-342900">
              <a:buFontTx/>
              <a:buAutoNum type="arabicPeriod" startAt="3"/>
            </a:pPr>
            <a:r>
              <a:rPr lang="en-GB" dirty="0" smtClean="0">
                <a:solidFill>
                  <a:prstClr val="white"/>
                </a:solidFill>
              </a:rPr>
              <a:t>List </a:t>
            </a:r>
            <a:r>
              <a:rPr lang="en-GB" i="1" dirty="0" smtClean="0">
                <a:solidFill>
                  <a:prstClr val="white"/>
                </a:solidFill>
              </a:rPr>
              <a:t>five</a:t>
            </a:r>
            <a:r>
              <a:rPr lang="en-GB" dirty="0" smtClean="0">
                <a:solidFill>
                  <a:prstClr val="white"/>
                </a:solidFill>
              </a:rPr>
              <a:t> ways in which a graphic may be altered and describe the effect of each.</a:t>
            </a:r>
          </a:p>
          <a:p>
            <a:pPr marL="342900" indent="-342900">
              <a:buFontTx/>
              <a:buAutoNum type="arabicPeriod" startAt="3"/>
            </a:pPr>
            <a:r>
              <a:rPr lang="en-GB" dirty="0" smtClean="0">
                <a:solidFill>
                  <a:prstClr val="white"/>
                </a:solidFill>
              </a:rPr>
              <a:t>What is a pixel?</a:t>
            </a:r>
          </a:p>
          <a:p>
            <a:pPr marL="342900" indent="-342900">
              <a:buFontTx/>
              <a:buAutoNum type="arabicPeriod" startAt="3"/>
            </a:pPr>
            <a:r>
              <a:rPr lang="en-GB" dirty="0" smtClean="0">
                <a:solidFill>
                  <a:prstClr val="white"/>
                </a:solidFill>
              </a:rPr>
              <a:t>How many bits are needed to store a pixel in True Colour?</a:t>
            </a:r>
          </a:p>
          <a:p>
            <a:pPr marL="342900" indent="-342900">
              <a:buFontTx/>
              <a:buAutoNum type="arabicPeriod" startAt="3"/>
            </a:pPr>
            <a:r>
              <a:rPr lang="en-GB" dirty="0" smtClean="0">
                <a:solidFill>
                  <a:prstClr val="white"/>
                </a:solidFill>
              </a:rPr>
              <a:t>Explain why the GIF file format is not suitable for storing photographs.</a:t>
            </a:r>
          </a:p>
          <a:p>
            <a:pPr marL="342900" indent="-342900">
              <a:buFontTx/>
              <a:buAutoNum type="arabicPeriod" startAt="3"/>
            </a:pPr>
            <a:r>
              <a:rPr lang="en-GB" dirty="0" smtClean="0">
                <a:solidFill>
                  <a:prstClr val="white"/>
                </a:solidFill>
              </a:rPr>
              <a:t>What effect does increasing the resolution have on a bit-mapped graphic file?</a:t>
            </a:r>
          </a:p>
          <a:p>
            <a:pPr marL="342900" indent="-342900">
              <a:buFontTx/>
              <a:buAutoNum type="arabicPeriod" startAt="3"/>
            </a:pPr>
            <a:r>
              <a:rPr lang="en-GB" dirty="0" smtClean="0">
                <a:solidFill>
                  <a:prstClr val="white"/>
                </a:solidFill>
              </a:rPr>
              <a:t>Explain the difference between lossless and </a:t>
            </a:r>
            <a:r>
              <a:rPr lang="en-GB" dirty="0" err="1" smtClean="0">
                <a:solidFill>
                  <a:prstClr val="white"/>
                </a:solidFill>
              </a:rPr>
              <a:t>lossy</a:t>
            </a:r>
            <a:r>
              <a:rPr lang="en-GB" dirty="0" smtClean="0">
                <a:solidFill>
                  <a:prstClr val="white"/>
                </a:solidFill>
              </a:rPr>
              <a:t> compression and give the file type where you would expect each to be used.</a:t>
            </a:r>
          </a:p>
          <a:p>
            <a:pPr marL="342900" indent="-342900">
              <a:buFontTx/>
              <a:buAutoNum type="arabicPeriod" startAt="3"/>
            </a:pPr>
            <a:endParaRPr lang="en-GB" dirty="0">
              <a:solidFill>
                <a:prstClr val="white"/>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757699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27075" y="188640"/>
            <a:ext cx="7772400" cy="1224136"/>
          </a:xfrm>
          <a:ln>
            <a:solidFill>
              <a:schemeClr val="accent2"/>
            </a:solidFill>
            <a:miter lim="800000"/>
            <a:headEnd/>
            <a:tailEnd/>
          </a:ln>
        </p:spPr>
        <p:txBody>
          <a:bodyPr/>
          <a:lstStyle/>
          <a:p>
            <a:r>
              <a:rPr lang="en-GB" dirty="0" smtClean="0"/>
              <a:t>CLOUD STORAGE</a:t>
            </a:r>
            <a:endParaRPr lang="en-GB" dirty="0"/>
          </a:p>
        </p:txBody>
      </p:sp>
      <p:sp>
        <p:nvSpPr>
          <p:cNvPr id="8" name="Action Button: Home 7">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95536" y="6149485"/>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pic>
        <p:nvPicPr>
          <p:cNvPr id="2" name="Picture 1"/>
          <p:cNvPicPr>
            <a:picLocks noChangeAspect="1"/>
          </p:cNvPicPr>
          <p:nvPr/>
        </p:nvPicPr>
        <p:blipFill>
          <a:blip r:embed="rId3"/>
          <a:stretch>
            <a:fillRect/>
          </a:stretch>
        </p:blipFill>
        <p:spPr>
          <a:xfrm>
            <a:off x="407163" y="1700808"/>
            <a:ext cx="1426588" cy="1079086"/>
          </a:xfrm>
          <a:prstGeom prst="rect">
            <a:avLst/>
          </a:prstGeom>
        </p:spPr>
      </p:pic>
      <p:sp>
        <p:nvSpPr>
          <p:cNvPr id="4" name="TextBox 3"/>
          <p:cNvSpPr txBox="1"/>
          <p:nvPr/>
        </p:nvSpPr>
        <p:spPr>
          <a:xfrm>
            <a:off x="2123728" y="1520611"/>
            <a:ext cx="6192688" cy="5355312"/>
          </a:xfrm>
          <a:prstGeom prst="rect">
            <a:avLst/>
          </a:prstGeom>
          <a:noFill/>
        </p:spPr>
        <p:txBody>
          <a:bodyPr wrap="square" rtlCol="0">
            <a:spAutoFit/>
          </a:bodyPr>
          <a:lstStyle/>
          <a:p>
            <a:r>
              <a:rPr lang="en-GB" b="1" dirty="0">
                <a:solidFill>
                  <a:srgbClr val="990099"/>
                </a:solidFill>
                <a:latin typeface="+mj-lt"/>
              </a:rPr>
              <a:t>Cloud storage </a:t>
            </a:r>
            <a:r>
              <a:rPr lang="en-GB" b="1" dirty="0">
                <a:latin typeface="+mj-lt"/>
              </a:rPr>
              <a:t>is a networked enterprise storage where data is stored not only in the user's computer, but in virtualized pools of storage which are generally hosted by third parties.</a:t>
            </a:r>
            <a:r>
              <a:rPr lang="en-GB" dirty="0">
                <a:latin typeface="+mj-lt"/>
              </a:rPr>
              <a:t>  Hosting companies operate large data centres, and people who require their data to be hosted, buy or lease storage capacity from them. The data centre operators, in the background, virtualize the resources according to the requirements of the customer and expose them as storage pools, which the customers can themselves use to store files or data objects. Physically, the resource may span across multiple servers. The safety and security of the files depends upon the hosting websites.</a:t>
            </a:r>
          </a:p>
          <a:p>
            <a:r>
              <a:rPr lang="en-GB" dirty="0">
                <a:latin typeface="+mj-lt"/>
              </a:rPr>
              <a:t> </a:t>
            </a:r>
          </a:p>
          <a:p>
            <a:r>
              <a:rPr lang="en-GB" dirty="0">
                <a:latin typeface="+mj-lt"/>
              </a:rPr>
              <a:t>Cloud storage services may be accessed through a web service application programming interface (API), a cloud storage gateway or through a Web-based user interface.</a:t>
            </a:r>
          </a:p>
          <a:p>
            <a:endParaRPr lang="en-GB" dirty="0"/>
          </a:p>
        </p:txBody>
      </p:sp>
    </p:spTree>
    <p:extLst>
      <p:ext uri="{BB962C8B-B14F-4D97-AF65-F5344CB8AC3E}">
        <p14:creationId xmlns:p14="http://schemas.microsoft.com/office/powerpoint/2010/main" val="3160734204"/>
      </p:ext>
    </p:extLst>
  </p:cSld>
  <p:clrMapOvr>
    <a:masterClrMapping/>
  </p:clrMapOvr>
  <p:timing>
    <p:tnLst>
      <p:par>
        <p:cTn id="1" dur="indefinite" restart="never" nodeType="tmRoot"/>
      </p:par>
    </p:tnLst>
  </p:timing>
</p:sld>
</file>

<file path=ppt/slides/slide3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589640" cy="1143000"/>
          </a:xfrm>
        </p:spPr>
        <p:txBody>
          <a:bodyPr>
            <a:normAutofit fontScale="90000"/>
          </a:bodyPr>
          <a:lstStyle/>
          <a:p>
            <a:r>
              <a:rPr lang="en-GB" dirty="0"/>
              <a:t/>
            </a:r>
            <a:br>
              <a:rPr lang="en-GB" dirty="0"/>
            </a:br>
            <a:r>
              <a:rPr lang="en-GB" dirty="0">
                <a:effectLst>
                  <a:outerShdw blurRad="38100" dist="38100" dir="2700000" algn="tl">
                    <a:srgbClr val="000000">
                      <a:alpha val="43137"/>
                    </a:srgbClr>
                  </a:outerShdw>
                </a:effectLst>
              </a:rPr>
              <a:t>Revision Questions</a:t>
            </a:r>
            <a:br>
              <a:rPr lang="en-GB" dirty="0">
                <a:effectLst>
                  <a:outerShdw blurRad="38100" dist="38100" dir="2700000" algn="tl">
                    <a:srgbClr val="000000">
                      <a:alpha val="43137"/>
                    </a:srgbClr>
                  </a:outerShdw>
                </a:effectLst>
              </a:rPr>
            </a:br>
            <a:r>
              <a:rPr lang="en-GB" sz="2400" dirty="0" smtClean="0">
                <a:effectLst>
                  <a:outerShdw blurRad="38100" dist="38100" dir="2700000" algn="tl">
                    <a:srgbClr val="000000">
                      <a:alpha val="43137"/>
                    </a:srgbClr>
                  </a:outerShdw>
                </a:effectLst>
              </a:rPr>
              <a:t>VECTOR GRAPHICS</a:t>
            </a:r>
            <a:r>
              <a:rPr lang="en-GB" dirty="0">
                <a:effectLst>
                  <a:outerShdw blurRad="38100" dist="38100" dir="2700000" algn="tl">
                    <a:srgbClr val="000000">
                      <a:alpha val="43137"/>
                    </a:srgbClr>
                  </a:outerShdw>
                </a:effectLst>
              </a:rPr>
              <a:t/>
            </a:r>
            <a:br>
              <a:rPr lang="en-GB" dirty="0">
                <a:effectLst>
                  <a:outerShdw blurRad="38100" dist="38100" dir="2700000" algn="tl">
                    <a:srgbClr val="000000">
                      <a:alpha val="43137"/>
                    </a:srgbClr>
                  </a:outerShdw>
                </a:effectLst>
              </a:rPr>
            </a:br>
            <a:r>
              <a:rPr lang="en-GB" dirty="0">
                <a:effectLst>
                  <a:outerShdw blurRad="38100" dist="38100" dir="2700000" algn="tl">
                    <a:srgbClr val="000000">
                      <a:alpha val="43137"/>
                    </a:srgbClr>
                  </a:outerShdw>
                </a:effectLst>
              </a:rPr>
              <a:t/>
            </a:r>
            <a:br>
              <a:rPr lang="en-GB" dirty="0">
                <a:effectLst>
                  <a:outerShdw blurRad="38100" dist="38100" dir="2700000" algn="tl">
                    <a:srgbClr val="000000">
                      <a:alpha val="43137"/>
                    </a:srgbClr>
                  </a:outerShdw>
                </a:effectLst>
              </a:rPr>
            </a:br>
            <a:endParaRPr lang="en-GB" dirty="0">
              <a:effectLst>
                <a:outerShdw blurRad="38100" dist="38100" dir="2700000" algn="tl">
                  <a:srgbClr val="000000">
                    <a:alpha val="43137"/>
                  </a:srgbClr>
                </a:outerShdw>
              </a:effectLst>
            </a:endParaRPr>
          </a:p>
        </p:txBody>
      </p:sp>
      <p:sp>
        <p:nvSpPr>
          <p:cNvPr id="5"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
        <p:nvSpPr>
          <p:cNvPr id="8" name="TextBox 7"/>
          <p:cNvSpPr txBox="1"/>
          <p:nvPr/>
        </p:nvSpPr>
        <p:spPr>
          <a:xfrm>
            <a:off x="650875" y="1772816"/>
            <a:ext cx="7953573" cy="2862322"/>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Explain the terms </a:t>
            </a:r>
            <a:r>
              <a:rPr lang="en-GB" i="1" dirty="0" smtClean="0">
                <a:solidFill>
                  <a:prstClr val="white"/>
                </a:solidFill>
              </a:rPr>
              <a:t>scalable</a:t>
            </a:r>
            <a:r>
              <a:rPr lang="en-GB" dirty="0" smtClean="0">
                <a:solidFill>
                  <a:prstClr val="white"/>
                </a:solidFill>
              </a:rPr>
              <a:t> and </a:t>
            </a:r>
            <a:r>
              <a:rPr lang="en-GB" i="1" dirty="0" smtClean="0">
                <a:solidFill>
                  <a:prstClr val="white"/>
                </a:solidFill>
              </a:rPr>
              <a:t>resolution independent </a:t>
            </a:r>
            <a:r>
              <a:rPr lang="en-GB" dirty="0" smtClean="0">
                <a:solidFill>
                  <a:prstClr val="white"/>
                </a:solidFill>
              </a:rPr>
              <a:t>as applied to vector graphics.</a:t>
            </a:r>
          </a:p>
          <a:p>
            <a:pPr marL="342900" indent="-342900">
              <a:buFont typeface="+mj-lt"/>
              <a:buAutoNum type="arabicPeriod"/>
            </a:pPr>
            <a:r>
              <a:rPr lang="en-GB" dirty="0">
                <a:solidFill>
                  <a:prstClr val="white"/>
                </a:solidFill>
              </a:rPr>
              <a:t>Identify the features of </a:t>
            </a:r>
            <a:r>
              <a:rPr lang="en-GB" b="1" dirty="0">
                <a:solidFill>
                  <a:prstClr val="white"/>
                </a:solidFill>
              </a:rPr>
              <a:t>three</a:t>
            </a:r>
            <a:r>
              <a:rPr lang="en-GB" dirty="0">
                <a:solidFill>
                  <a:prstClr val="white"/>
                </a:solidFill>
              </a:rPr>
              <a:t> attributes of an </a:t>
            </a:r>
            <a:r>
              <a:rPr lang="en-GB" dirty="0" err="1">
                <a:solidFill>
                  <a:prstClr val="white"/>
                </a:solidFill>
              </a:rPr>
              <a:t>svg</a:t>
            </a:r>
            <a:r>
              <a:rPr lang="en-GB" dirty="0">
                <a:solidFill>
                  <a:prstClr val="white"/>
                </a:solidFill>
              </a:rPr>
              <a:t> and suggest how they may be edited.</a:t>
            </a:r>
          </a:p>
          <a:p>
            <a:pPr marL="342900" indent="-342900">
              <a:buFont typeface="+mj-lt"/>
              <a:buAutoNum type="arabicPeriod"/>
            </a:pPr>
            <a:r>
              <a:rPr lang="en-GB" dirty="0">
                <a:solidFill>
                  <a:prstClr val="white"/>
                </a:solidFill>
              </a:rPr>
              <a:t>How is an </a:t>
            </a:r>
            <a:r>
              <a:rPr lang="en-GB" dirty="0" err="1">
                <a:solidFill>
                  <a:prstClr val="white"/>
                </a:solidFill>
              </a:rPr>
              <a:t>svg</a:t>
            </a:r>
            <a:r>
              <a:rPr lang="en-GB" dirty="0">
                <a:solidFill>
                  <a:prstClr val="white"/>
                </a:solidFill>
              </a:rPr>
              <a:t> stored?</a:t>
            </a:r>
          </a:p>
          <a:p>
            <a:pPr marL="342900" indent="-342900">
              <a:buFont typeface="+mj-lt"/>
              <a:buAutoNum type="arabicPeriod"/>
            </a:pPr>
            <a:r>
              <a:rPr lang="en-GB" dirty="0">
                <a:solidFill>
                  <a:prstClr val="white"/>
                </a:solidFill>
              </a:rPr>
              <a:t>What is Virtual Reality </a:t>
            </a:r>
            <a:r>
              <a:rPr lang="en-GB" dirty="0" err="1">
                <a:solidFill>
                  <a:prstClr val="white"/>
                </a:solidFill>
              </a:rPr>
              <a:t>Markup</a:t>
            </a:r>
            <a:r>
              <a:rPr lang="en-GB" dirty="0">
                <a:solidFill>
                  <a:prstClr val="white"/>
                </a:solidFill>
              </a:rPr>
              <a:t> Language (VRML) used for</a:t>
            </a:r>
            <a:r>
              <a:rPr lang="en-GB" dirty="0" smtClean="0">
                <a:solidFill>
                  <a:prstClr val="white"/>
                </a:solidFill>
              </a:rPr>
              <a:t>?</a:t>
            </a:r>
          </a:p>
          <a:p>
            <a:pPr marL="342900" indent="-342900">
              <a:buFont typeface="+mj-lt"/>
              <a:buAutoNum type="arabicPeriod"/>
            </a:pPr>
            <a:r>
              <a:rPr lang="en-GB" dirty="0">
                <a:solidFill>
                  <a:prstClr val="white"/>
                </a:solidFill>
              </a:rPr>
              <a:t>Describe how vector graphics can be built up in layers.</a:t>
            </a:r>
            <a:endParaRPr lang="en-GB" dirty="0" smtClean="0">
              <a:solidFill>
                <a:prstClr val="white"/>
              </a:solidFill>
            </a:endParaRPr>
          </a:p>
          <a:p>
            <a:pPr marL="342900" indent="-342900">
              <a:buFont typeface="+mj-lt"/>
              <a:buAutoNum type="arabicPeriod"/>
            </a:pPr>
            <a:r>
              <a:rPr lang="en-GB" dirty="0">
                <a:solidFill>
                  <a:prstClr val="white"/>
                </a:solidFill>
              </a:rPr>
              <a:t>What are the advantages of using graphics in SVG format</a:t>
            </a:r>
            <a:r>
              <a:rPr lang="en-GB" dirty="0" smtClean="0">
                <a:solidFill>
                  <a:prstClr val="white"/>
                </a:solidFill>
              </a:rPr>
              <a:t>?</a:t>
            </a:r>
          </a:p>
          <a:p>
            <a:pPr marL="342900" indent="-342900">
              <a:buFont typeface="+mj-lt"/>
              <a:buAutoNum type="arabicPeriod"/>
            </a:pPr>
            <a:r>
              <a:rPr lang="en-GB" dirty="0">
                <a:solidFill>
                  <a:prstClr val="white"/>
                </a:solidFill>
              </a:rPr>
              <a:t>What does VRML enable a programmer to do</a:t>
            </a:r>
            <a:r>
              <a:rPr lang="en-GB" dirty="0" smtClean="0">
                <a:solidFill>
                  <a:prstClr val="white"/>
                </a:solidFill>
              </a:rPr>
              <a:t>?</a:t>
            </a:r>
          </a:p>
          <a:p>
            <a:pPr marL="342900" indent="-342900">
              <a:buFont typeface="+mj-lt"/>
              <a:buAutoNum type="arabicPeriod"/>
            </a:pPr>
            <a:endParaRPr lang="en-GB" dirty="0">
              <a:solidFill>
                <a:prstClr val="white"/>
              </a:solidFill>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206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solidFill>
            <a:srgbClr val="00206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91582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235" y="332656"/>
            <a:ext cx="8589640" cy="1143000"/>
          </a:xfrm>
        </p:spPr>
        <p:txBody>
          <a:bodyPr>
            <a:normAutofit fontScale="90000"/>
          </a:bodyPr>
          <a:lstStyle/>
          <a:p>
            <a:r>
              <a:rPr lang="en-GB" dirty="0"/>
              <a:t/>
            </a:r>
            <a:br>
              <a:rPr lang="en-GB" dirty="0"/>
            </a:br>
            <a:r>
              <a:rPr lang="en-GB" dirty="0">
                <a:effectLst>
                  <a:outerShdw blurRad="38100" dist="38100" dir="2700000" algn="tl">
                    <a:srgbClr val="000000">
                      <a:alpha val="43137"/>
                    </a:srgbClr>
                  </a:outerShdw>
                </a:effectLst>
              </a:rPr>
              <a:t>Revision Questions</a:t>
            </a:r>
            <a:br>
              <a:rPr lang="en-GB" dirty="0">
                <a:effectLst>
                  <a:outerShdw blurRad="38100" dist="38100" dir="2700000" algn="tl">
                    <a:srgbClr val="000000">
                      <a:alpha val="43137"/>
                    </a:srgbClr>
                  </a:outerShdw>
                </a:effectLst>
              </a:rPr>
            </a:br>
            <a:r>
              <a:rPr lang="en-GB" sz="2400" dirty="0" smtClean="0">
                <a:effectLst>
                  <a:outerShdw blurRad="38100" dist="38100" dir="2700000" algn="tl">
                    <a:srgbClr val="000000">
                      <a:alpha val="43137"/>
                    </a:srgbClr>
                  </a:outerShdw>
                </a:effectLst>
              </a:rPr>
              <a:t>Converging Technologies</a:t>
            </a:r>
            <a:r>
              <a:rPr lang="en-GB" dirty="0">
                <a:effectLst>
                  <a:outerShdw blurRad="38100" dist="38100" dir="2700000" algn="tl">
                    <a:srgbClr val="000000">
                      <a:alpha val="43137"/>
                    </a:srgbClr>
                  </a:outerShdw>
                </a:effectLst>
              </a:rPr>
              <a:t/>
            </a:r>
            <a:br>
              <a:rPr lang="en-GB" dirty="0">
                <a:effectLst>
                  <a:outerShdw blurRad="38100" dist="38100" dir="2700000" algn="tl">
                    <a:srgbClr val="000000">
                      <a:alpha val="43137"/>
                    </a:srgbClr>
                  </a:outerShdw>
                </a:effectLst>
              </a:rPr>
            </a:br>
            <a:r>
              <a:rPr lang="en-GB" dirty="0">
                <a:effectLst>
                  <a:outerShdw blurRad="38100" dist="38100" dir="2700000" algn="tl">
                    <a:srgbClr val="000000">
                      <a:alpha val="43137"/>
                    </a:srgbClr>
                  </a:outerShdw>
                </a:effectLst>
              </a:rPr>
              <a:t/>
            </a:r>
            <a:br>
              <a:rPr lang="en-GB" dirty="0">
                <a:effectLst>
                  <a:outerShdw blurRad="38100" dist="38100" dir="2700000" algn="tl">
                    <a:srgbClr val="000000">
                      <a:alpha val="43137"/>
                    </a:srgbClr>
                  </a:outerShdw>
                </a:effectLst>
              </a:rPr>
            </a:br>
            <a:endParaRPr lang="en-GB" dirty="0">
              <a:effectLst>
                <a:outerShdw blurRad="38100" dist="38100" dir="2700000" algn="tl">
                  <a:srgbClr val="000000">
                    <a:alpha val="43137"/>
                  </a:srgbClr>
                </a:outerShdw>
              </a:effectLst>
            </a:endParaRPr>
          </a:p>
        </p:txBody>
      </p:sp>
      <p:sp>
        <p:nvSpPr>
          <p:cNvPr id="5"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solidFill>
            <a:schemeClr val="bg1">
              <a:alpha val="39000"/>
            </a:schemeClr>
          </a:solid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
        <p:nvSpPr>
          <p:cNvPr id="3" name="TextBox 2"/>
          <p:cNvSpPr txBox="1"/>
          <p:nvPr/>
        </p:nvSpPr>
        <p:spPr>
          <a:xfrm>
            <a:off x="467544" y="1484784"/>
            <a:ext cx="8041456" cy="1200329"/>
          </a:xfrm>
          <a:prstGeom prst="rect">
            <a:avLst/>
          </a:prstGeom>
          <a:noFill/>
        </p:spPr>
        <p:txBody>
          <a:bodyPr wrap="square" rtlCol="0">
            <a:spAutoFit/>
          </a:bodyPr>
          <a:lstStyle/>
          <a:p>
            <a:pPr marL="342900" indent="-342900">
              <a:buFont typeface="+mj-lt"/>
              <a:buAutoNum type="arabicPeriod"/>
            </a:pPr>
            <a:endParaRPr lang="en-GB" dirty="0" smtClean="0">
              <a:solidFill>
                <a:prstClr val="white"/>
              </a:solidFill>
            </a:endParaRPr>
          </a:p>
          <a:p>
            <a:pPr marL="342900" indent="-342900">
              <a:buFont typeface="+mj-lt"/>
              <a:buAutoNum type="arabicPeriod"/>
            </a:pPr>
            <a:endParaRPr lang="en-GB" dirty="0" smtClean="0">
              <a:solidFill>
                <a:prstClr val="white"/>
              </a:solidFill>
            </a:endParaRPr>
          </a:p>
          <a:p>
            <a:pPr marL="342900" indent="-342900">
              <a:buFont typeface="+mj-lt"/>
              <a:buAutoNum type="arabicPeriod"/>
            </a:pPr>
            <a:endParaRPr lang="en-GB" dirty="0" smtClean="0">
              <a:solidFill>
                <a:prstClr val="white"/>
              </a:solidFill>
            </a:endParaRPr>
          </a:p>
          <a:p>
            <a:pPr marL="342900" indent="-342900">
              <a:buFont typeface="+mj-lt"/>
              <a:buAutoNum type="arabicPeriod"/>
            </a:pPr>
            <a:endParaRPr lang="en-GB" dirty="0">
              <a:solidFill>
                <a:prstClr val="white"/>
              </a:solidFill>
            </a:endParaRPr>
          </a:p>
        </p:txBody>
      </p:sp>
      <p:sp>
        <p:nvSpPr>
          <p:cNvPr id="4" name="TextBox 3"/>
          <p:cNvSpPr txBox="1"/>
          <p:nvPr/>
        </p:nvSpPr>
        <p:spPr>
          <a:xfrm>
            <a:off x="827584" y="1700808"/>
            <a:ext cx="7344816" cy="4801314"/>
          </a:xfrm>
          <a:prstGeom prst="rect">
            <a:avLst/>
          </a:prstGeom>
          <a:noFill/>
        </p:spPr>
        <p:txBody>
          <a:bodyPr wrap="square" rtlCol="0">
            <a:spAutoFit/>
          </a:bodyPr>
          <a:lstStyle/>
          <a:p>
            <a:pPr marL="342900" indent="-342900">
              <a:buFont typeface="+mj-lt"/>
              <a:buAutoNum type="arabicPeriod"/>
            </a:pPr>
            <a:r>
              <a:rPr lang="en-GB" dirty="0" smtClean="0">
                <a:solidFill>
                  <a:prstClr val="white"/>
                </a:solidFill>
              </a:rPr>
              <a:t>Describe the features of a smartphone that make it an example of converging technology.</a:t>
            </a:r>
          </a:p>
          <a:p>
            <a:pPr marL="342900" indent="-342900">
              <a:buFont typeface="+mj-lt"/>
              <a:buAutoNum type="arabicPeriod"/>
            </a:pPr>
            <a:r>
              <a:rPr lang="en-GB" dirty="0" smtClean="0">
                <a:solidFill>
                  <a:prstClr val="white"/>
                </a:solidFill>
              </a:rPr>
              <a:t>What features of DTV can be used for accessing multimedia applications.</a:t>
            </a:r>
          </a:p>
          <a:p>
            <a:pPr marL="342900" indent="-342900">
              <a:buFont typeface="+mj-lt"/>
              <a:buAutoNum type="arabicPeriod"/>
            </a:pPr>
            <a:r>
              <a:rPr lang="en-GB" dirty="0" smtClean="0">
                <a:solidFill>
                  <a:prstClr val="white"/>
                </a:solidFill>
              </a:rPr>
              <a:t>Suggest </a:t>
            </a:r>
            <a:r>
              <a:rPr lang="en-GB" i="1" dirty="0" smtClean="0">
                <a:solidFill>
                  <a:prstClr val="white"/>
                </a:solidFill>
              </a:rPr>
              <a:t>two</a:t>
            </a:r>
            <a:r>
              <a:rPr lang="en-GB" dirty="0" smtClean="0">
                <a:solidFill>
                  <a:prstClr val="white"/>
                </a:solidFill>
              </a:rPr>
              <a:t> things that virtual reality could be used for.</a:t>
            </a:r>
          </a:p>
          <a:p>
            <a:pPr marL="342900" indent="-342900">
              <a:buFont typeface="+mj-lt"/>
              <a:buAutoNum type="arabicPeriod"/>
            </a:pPr>
            <a:r>
              <a:rPr lang="en-GB" dirty="0" smtClean="0">
                <a:solidFill>
                  <a:prstClr val="white"/>
                </a:solidFill>
              </a:rPr>
              <a:t>Explain why virtual reality can be seen as </a:t>
            </a:r>
            <a:r>
              <a:rPr lang="en-GB" i="1" dirty="0" smtClean="0">
                <a:solidFill>
                  <a:prstClr val="white"/>
                </a:solidFill>
              </a:rPr>
              <a:t>an immersive environment.</a:t>
            </a:r>
          </a:p>
          <a:p>
            <a:pPr marL="342900" indent="-342900">
              <a:buFont typeface="+mj-lt"/>
              <a:buAutoNum type="arabicPeriod"/>
            </a:pPr>
            <a:r>
              <a:rPr lang="en-GB" dirty="0" smtClean="0">
                <a:solidFill>
                  <a:prstClr val="white"/>
                </a:solidFill>
              </a:rPr>
              <a:t>Give </a:t>
            </a:r>
            <a:r>
              <a:rPr lang="en-GB" i="1" dirty="0" smtClean="0">
                <a:solidFill>
                  <a:prstClr val="white"/>
                </a:solidFill>
              </a:rPr>
              <a:t>two </a:t>
            </a:r>
            <a:r>
              <a:rPr lang="en-GB" dirty="0" smtClean="0">
                <a:solidFill>
                  <a:prstClr val="white"/>
                </a:solidFill>
              </a:rPr>
              <a:t>types of sensors used in virtual reality.</a:t>
            </a:r>
          </a:p>
          <a:p>
            <a:pPr marL="342900" indent="-342900">
              <a:buFont typeface="+mj-lt"/>
              <a:buAutoNum type="arabicPeriod"/>
            </a:pPr>
            <a:r>
              <a:rPr lang="en-GB" dirty="0" smtClean="0">
                <a:solidFill>
                  <a:prstClr val="white"/>
                </a:solidFill>
              </a:rPr>
              <a:t>What type of output is used for virtual reality?</a:t>
            </a:r>
          </a:p>
          <a:p>
            <a:pPr marL="342900" indent="-342900">
              <a:buFont typeface="+mj-lt"/>
              <a:buAutoNum type="arabicPeriod"/>
            </a:pPr>
            <a:r>
              <a:rPr lang="en-GB" dirty="0" smtClean="0">
                <a:solidFill>
                  <a:prstClr val="white"/>
                </a:solidFill>
              </a:rPr>
              <a:t>Why is a powerful graphics card need for virtual reality?</a:t>
            </a:r>
          </a:p>
          <a:p>
            <a:pPr marL="342900" indent="-342900">
              <a:buFont typeface="+mj-lt"/>
              <a:buAutoNum type="arabicPeriod"/>
            </a:pPr>
            <a:r>
              <a:rPr lang="en-GB" dirty="0" smtClean="0">
                <a:solidFill>
                  <a:prstClr val="white"/>
                </a:solidFill>
              </a:rPr>
              <a:t>Describe how users can manipulate and interact with a virtual world.</a:t>
            </a:r>
          </a:p>
          <a:p>
            <a:pPr marL="342900" indent="-342900">
              <a:buFont typeface="+mj-lt"/>
              <a:buAutoNum type="arabicPeriod"/>
            </a:pPr>
            <a:endParaRPr lang="en-GB" dirty="0" smtClean="0">
              <a:solidFill>
                <a:prstClr val="white"/>
              </a:solidFill>
            </a:endParaRPr>
          </a:p>
          <a:p>
            <a:pPr marL="342900" indent="-342900">
              <a:buFont typeface="+mj-lt"/>
              <a:buAutoNum type="arabicPeriod"/>
            </a:pPr>
            <a:endParaRPr lang="en-GB" dirty="0" smtClean="0">
              <a:solidFill>
                <a:prstClr val="white"/>
              </a:solidFill>
            </a:endParaRPr>
          </a:p>
          <a:p>
            <a:endParaRPr lang="en-GB" dirty="0" smtClean="0">
              <a:solidFill>
                <a:prstClr val="white"/>
              </a:solidFill>
            </a:endParaRPr>
          </a:p>
          <a:p>
            <a:pPr marL="342900" indent="-342900">
              <a:buFont typeface="+mj-lt"/>
              <a:buAutoNum type="arabicPeriod"/>
            </a:pPr>
            <a:endParaRPr lang="en-GB" dirty="0" smtClean="0">
              <a:solidFill>
                <a:prstClr val="white"/>
              </a:solidFill>
            </a:endParaRPr>
          </a:p>
          <a:p>
            <a:pPr marL="342900" indent="-342900">
              <a:buFont typeface="+mj-lt"/>
              <a:buAutoNum type="arabicPeriod"/>
            </a:pPr>
            <a:endParaRPr lang="en-GB" dirty="0">
              <a:solidFill>
                <a:prstClr val="white"/>
              </a:solidFill>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206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solidFill>
            <a:srgbClr val="00206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783340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27075" y="188640"/>
            <a:ext cx="7772400" cy="1224136"/>
          </a:xfrm>
          <a:ln>
            <a:solidFill>
              <a:schemeClr val="accent2"/>
            </a:solidFill>
            <a:miter lim="800000"/>
            <a:headEnd/>
            <a:tailEnd/>
          </a:ln>
        </p:spPr>
        <p:txBody>
          <a:bodyPr/>
          <a:lstStyle/>
          <a:p>
            <a:r>
              <a:rPr lang="en-GB" dirty="0" smtClean="0"/>
              <a:t>ADVANTAGES &amp; DISADVANTAGES OF CLOUD STORAGE</a:t>
            </a:r>
            <a:endParaRPr lang="en-GB" dirty="0"/>
          </a:p>
        </p:txBody>
      </p:sp>
      <p:sp>
        <p:nvSpPr>
          <p:cNvPr id="8" name="Action Button: Home 7">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95536" y="6149485"/>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4" name="TextBox 3"/>
          <p:cNvSpPr txBox="1"/>
          <p:nvPr/>
        </p:nvSpPr>
        <p:spPr>
          <a:xfrm>
            <a:off x="727075" y="1520611"/>
            <a:ext cx="7589341" cy="4801314"/>
          </a:xfrm>
          <a:prstGeom prst="rect">
            <a:avLst/>
          </a:prstGeom>
          <a:noFill/>
        </p:spPr>
        <p:txBody>
          <a:bodyPr wrap="square" rtlCol="0">
            <a:spAutoFit/>
          </a:bodyPr>
          <a:lstStyle/>
          <a:p>
            <a:r>
              <a:rPr lang="en-GB" b="1" dirty="0">
                <a:solidFill>
                  <a:srgbClr val="990099"/>
                </a:solidFill>
                <a:latin typeface="+mj-lt"/>
              </a:rPr>
              <a:t>The advantages of using cloud storage include:</a:t>
            </a:r>
          </a:p>
          <a:p>
            <a:r>
              <a:rPr lang="en-GB" dirty="0">
                <a:latin typeface="+mj-lt"/>
              </a:rPr>
              <a:t>•	Companies need only pay for the storage they actually use. </a:t>
            </a:r>
          </a:p>
          <a:p>
            <a:r>
              <a:rPr lang="en-GB" dirty="0">
                <a:latin typeface="+mj-lt"/>
              </a:rPr>
              <a:t>•	Storage maintenance tasks, such as backup, data replication, </a:t>
            </a:r>
            <a:r>
              <a:rPr lang="en-GB" dirty="0" smtClean="0">
                <a:latin typeface="+mj-lt"/>
              </a:rPr>
              <a:t>	and </a:t>
            </a:r>
            <a:r>
              <a:rPr lang="en-GB" dirty="0">
                <a:latin typeface="+mj-lt"/>
              </a:rPr>
              <a:t>purchasing additional storage devices are offloaded to </a:t>
            </a:r>
            <a:r>
              <a:rPr lang="en-GB" dirty="0" smtClean="0">
                <a:latin typeface="+mj-lt"/>
              </a:rPr>
              <a:t>	the </a:t>
            </a:r>
            <a:r>
              <a:rPr lang="en-GB" dirty="0">
                <a:latin typeface="+mj-lt"/>
              </a:rPr>
              <a:t>responsibility of a service provider, allowing </a:t>
            </a:r>
            <a:r>
              <a:rPr lang="en-GB" dirty="0" smtClean="0">
                <a:latin typeface="+mj-lt"/>
              </a:rPr>
              <a:t>	organizations </a:t>
            </a:r>
            <a:r>
              <a:rPr lang="en-GB" dirty="0">
                <a:latin typeface="+mj-lt"/>
              </a:rPr>
              <a:t>to focus on their core business.</a:t>
            </a:r>
          </a:p>
          <a:p>
            <a:r>
              <a:rPr lang="en-GB" dirty="0">
                <a:latin typeface="+mj-lt"/>
              </a:rPr>
              <a:t>•	 Cloud storage provides users with immediate access to a </a:t>
            </a:r>
            <a:r>
              <a:rPr lang="en-GB" dirty="0" smtClean="0">
                <a:latin typeface="+mj-lt"/>
              </a:rPr>
              <a:t>	broad </a:t>
            </a:r>
            <a:r>
              <a:rPr lang="en-GB" dirty="0">
                <a:latin typeface="+mj-lt"/>
              </a:rPr>
              <a:t>range of resources and applications hosted in the </a:t>
            </a:r>
            <a:r>
              <a:rPr lang="en-GB" dirty="0" smtClean="0">
                <a:latin typeface="+mj-lt"/>
              </a:rPr>
              <a:t>	infrastructure </a:t>
            </a:r>
            <a:r>
              <a:rPr lang="en-GB" dirty="0">
                <a:latin typeface="+mj-lt"/>
              </a:rPr>
              <a:t>of another organization via a web service </a:t>
            </a:r>
            <a:r>
              <a:rPr lang="en-GB" dirty="0" smtClean="0">
                <a:latin typeface="+mj-lt"/>
              </a:rPr>
              <a:t>	interface</a:t>
            </a:r>
            <a:r>
              <a:rPr lang="en-GB" dirty="0">
                <a:latin typeface="+mj-lt"/>
              </a:rPr>
              <a:t>.</a:t>
            </a:r>
          </a:p>
          <a:p>
            <a:r>
              <a:rPr lang="en-GB" dirty="0">
                <a:latin typeface="+mj-lt"/>
              </a:rPr>
              <a:t>•	Customers have access to technical support.</a:t>
            </a:r>
          </a:p>
          <a:p>
            <a:endParaRPr lang="en-GB" dirty="0">
              <a:latin typeface="+mj-lt"/>
            </a:endParaRPr>
          </a:p>
          <a:p>
            <a:r>
              <a:rPr lang="en-GB" b="1" dirty="0">
                <a:solidFill>
                  <a:srgbClr val="990099"/>
                </a:solidFill>
                <a:latin typeface="+mj-lt"/>
              </a:rPr>
              <a:t>However, the disadvantages of using cloud storage include:</a:t>
            </a:r>
          </a:p>
          <a:p>
            <a:r>
              <a:rPr lang="en-GB" dirty="0">
                <a:latin typeface="+mj-lt"/>
              </a:rPr>
              <a:t>•	On-going costs of paying for this service.</a:t>
            </a:r>
          </a:p>
          <a:p>
            <a:r>
              <a:rPr lang="en-GB" dirty="0">
                <a:latin typeface="+mj-lt"/>
              </a:rPr>
              <a:t>•	Security concerns about possibility of hacking </a:t>
            </a:r>
            <a:r>
              <a:rPr lang="en-GB" dirty="0" smtClean="0">
                <a:latin typeface="+mj-lt"/>
              </a:rPr>
              <a:t>of</a:t>
            </a:r>
          </a:p>
          <a:p>
            <a:r>
              <a:rPr lang="en-GB" dirty="0">
                <a:latin typeface="+mj-lt"/>
              </a:rPr>
              <a:t>	</a:t>
            </a:r>
            <a:r>
              <a:rPr lang="en-GB" dirty="0" smtClean="0">
                <a:latin typeface="+mj-lt"/>
              </a:rPr>
              <a:t>important data</a:t>
            </a:r>
            <a:r>
              <a:rPr lang="en-GB" dirty="0">
                <a:latin typeface="+mj-lt"/>
              </a:rPr>
              <a:t>.</a:t>
            </a:r>
          </a:p>
          <a:p>
            <a:endParaRPr lang="en-GB" dirty="0">
              <a:latin typeface="+mj-lt"/>
            </a:endParaRPr>
          </a:p>
        </p:txBody>
      </p:sp>
      <p:pic>
        <p:nvPicPr>
          <p:cNvPr id="3" name="Picture 2"/>
          <p:cNvPicPr>
            <a:picLocks noChangeAspect="1"/>
          </p:cNvPicPr>
          <p:nvPr/>
        </p:nvPicPr>
        <p:blipFill>
          <a:blip r:embed="rId4"/>
          <a:stretch>
            <a:fillRect/>
          </a:stretch>
        </p:blipFill>
        <p:spPr>
          <a:xfrm>
            <a:off x="7452320" y="4653136"/>
            <a:ext cx="1390008" cy="1390008"/>
          </a:xfrm>
          <a:prstGeom prst="rect">
            <a:avLst/>
          </a:prstGeom>
        </p:spPr>
      </p:pic>
    </p:spTree>
    <p:extLst>
      <p:ext uri="{BB962C8B-B14F-4D97-AF65-F5344CB8AC3E}">
        <p14:creationId xmlns:p14="http://schemas.microsoft.com/office/powerpoint/2010/main" val="36424829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27075" y="188640"/>
            <a:ext cx="7772400" cy="1143000"/>
          </a:xfrm>
          <a:ln>
            <a:solidFill>
              <a:schemeClr val="accent2"/>
            </a:solidFill>
            <a:miter lim="800000"/>
            <a:headEnd/>
            <a:tailEnd/>
          </a:ln>
        </p:spPr>
        <p:txBody>
          <a:bodyPr/>
          <a:lstStyle/>
          <a:p>
            <a:r>
              <a:rPr lang="en-GB" dirty="0"/>
              <a:t>HARDWARE</a:t>
            </a:r>
            <a:br>
              <a:rPr lang="en-GB" dirty="0"/>
            </a:br>
            <a:r>
              <a:rPr lang="en-GB" dirty="0"/>
              <a:t>Backing Storage Devices</a:t>
            </a:r>
          </a:p>
        </p:txBody>
      </p:sp>
      <p:sp>
        <p:nvSpPr>
          <p:cNvPr id="8195" name="Rectangle 3"/>
          <p:cNvSpPr>
            <a:spLocks noGrp="1" noChangeArrowheads="1"/>
          </p:cNvSpPr>
          <p:nvPr>
            <p:ph type="body" sz="half" idx="1"/>
          </p:nvPr>
        </p:nvSpPr>
        <p:spPr>
          <a:xfrm>
            <a:off x="1043608" y="2924944"/>
            <a:ext cx="4639710" cy="4114800"/>
          </a:xfrm>
        </p:spPr>
        <p:txBody>
          <a:bodyPr/>
          <a:lstStyle/>
          <a:p>
            <a:pPr>
              <a:buFontTx/>
              <a:buNone/>
            </a:pPr>
            <a:r>
              <a:rPr lang="en-GB" sz="2400" dirty="0"/>
              <a:t>	</a:t>
            </a:r>
            <a:r>
              <a:rPr lang="en-GB" sz="2400" b="1" dirty="0">
                <a:solidFill>
                  <a:srgbClr val="D60093"/>
                </a:solidFill>
                <a:latin typeface="+mj-lt"/>
              </a:rPr>
              <a:t>Backing Storage</a:t>
            </a:r>
            <a:r>
              <a:rPr lang="en-GB" sz="2400" dirty="0">
                <a:solidFill>
                  <a:srgbClr val="D60093"/>
                </a:solidFill>
                <a:latin typeface="+mj-lt"/>
              </a:rPr>
              <a:t> </a:t>
            </a:r>
            <a:r>
              <a:rPr lang="en-GB" sz="2400" b="1" dirty="0">
                <a:solidFill>
                  <a:srgbClr val="D60093"/>
                </a:solidFill>
                <a:latin typeface="+mj-lt"/>
              </a:rPr>
              <a:t>Devices</a:t>
            </a:r>
            <a:r>
              <a:rPr lang="en-GB" sz="2400" dirty="0">
                <a:latin typeface="+mj-lt"/>
              </a:rPr>
              <a:t> include </a:t>
            </a:r>
            <a:r>
              <a:rPr lang="en-GB" dirty="0" smtClean="0">
                <a:latin typeface="+mj-lt"/>
              </a:rPr>
              <a:t>devices</a:t>
            </a:r>
            <a:r>
              <a:rPr lang="en-GB" sz="2400" dirty="0" smtClean="0">
                <a:latin typeface="+mj-lt"/>
              </a:rPr>
              <a:t> </a:t>
            </a:r>
            <a:r>
              <a:rPr lang="en-GB" sz="2400" dirty="0">
                <a:latin typeface="+mj-lt"/>
              </a:rPr>
              <a:t>such as:</a:t>
            </a:r>
          </a:p>
          <a:p>
            <a:pPr>
              <a:buClr>
                <a:srgbClr val="FF0000"/>
              </a:buClr>
              <a:buFont typeface="Symbol" pitchFamily="18" charset="2"/>
              <a:buChar char="*"/>
            </a:pPr>
            <a:r>
              <a:rPr lang="en-GB" sz="2400" dirty="0">
                <a:latin typeface="+mj-lt"/>
              </a:rPr>
              <a:t>Hard </a:t>
            </a:r>
            <a:r>
              <a:rPr lang="en-GB" sz="2400" dirty="0" smtClean="0">
                <a:latin typeface="+mj-lt"/>
              </a:rPr>
              <a:t>Drives</a:t>
            </a:r>
            <a:endParaRPr lang="en-GB" sz="2400" dirty="0">
              <a:latin typeface="+mj-lt"/>
            </a:endParaRPr>
          </a:p>
          <a:p>
            <a:pPr>
              <a:buClr>
                <a:srgbClr val="FF0000"/>
              </a:buClr>
              <a:buFont typeface="Symbol" pitchFamily="18" charset="2"/>
              <a:buChar char="*"/>
            </a:pPr>
            <a:r>
              <a:rPr lang="en-GB" sz="2400" dirty="0">
                <a:latin typeface="+mj-lt"/>
              </a:rPr>
              <a:t>CD / DVD Drives</a:t>
            </a:r>
          </a:p>
          <a:p>
            <a:pPr>
              <a:buClr>
                <a:srgbClr val="FF0000"/>
              </a:buClr>
              <a:buFont typeface="Symbol" pitchFamily="18" charset="2"/>
              <a:buChar char="*"/>
            </a:pPr>
            <a:r>
              <a:rPr lang="en-GB" sz="2400" dirty="0" smtClean="0">
                <a:latin typeface="+mj-lt"/>
              </a:rPr>
              <a:t> Magnetic Tape Drives</a:t>
            </a:r>
            <a:endParaRPr lang="en-GB" sz="2400" dirty="0">
              <a:latin typeface="+mj-lt"/>
            </a:endParaRPr>
          </a:p>
          <a:p>
            <a:pPr>
              <a:buClr>
                <a:srgbClr val="FF0000"/>
              </a:buClr>
              <a:buFont typeface="Symbol" pitchFamily="18" charset="2"/>
              <a:buChar char="*"/>
            </a:pPr>
            <a:r>
              <a:rPr lang="en-GB" sz="2400" dirty="0">
                <a:latin typeface="+mj-lt"/>
              </a:rPr>
              <a:t>USB </a:t>
            </a:r>
            <a:r>
              <a:rPr lang="en-GB" dirty="0" smtClean="0">
                <a:latin typeface="+mj-lt"/>
              </a:rPr>
              <a:t>Flash Drives</a:t>
            </a:r>
            <a:endParaRPr lang="en-GB" sz="2400" dirty="0">
              <a:latin typeface="+mj-lt"/>
            </a:endParaRPr>
          </a:p>
        </p:txBody>
      </p:sp>
      <p:sp>
        <p:nvSpPr>
          <p:cNvPr id="8199" name="AutoShape 7"/>
          <p:cNvSpPr>
            <a:spLocks noChangeArrowheads="1"/>
          </p:cNvSpPr>
          <p:nvPr/>
        </p:nvSpPr>
        <p:spPr bwMode="auto">
          <a:xfrm>
            <a:off x="3314700" y="3933056"/>
            <a:ext cx="1905000" cy="152400"/>
          </a:xfrm>
          <a:prstGeom prst="rightArrow">
            <a:avLst>
              <a:gd name="adj1" fmla="val 50000"/>
              <a:gd name="adj2" fmla="val 312500"/>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3333CC"/>
              </a:solidFill>
            </a:endParaRPr>
          </a:p>
        </p:txBody>
      </p:sp>
      <p:sp>
        <p:nvSpPr>
          <p:cNvPr id="2" name="TextBox 1"/>
          <p:cNvSpPr txBox="1"/>
          <p:nvPr/>
        </p:nvSpPr>
        <p:spPr>
          <a:xfrm>
            <a:off x="574675" y="1556792"/>
            <a:ext cx="7924800" cy="1200329"/>
          </a:xfrm>
          <a:prstGeom prst="rect">
            <a:avLst/>
          </a:prstGeom>
          <a:noFill/>
        </p:spPr>
        <p:txBody>
          <a:bodyPr wrap="square" rtlCol="0">
            <a:spAutoFit/>
          </a:bodyPr>
          <a:lstStyle/>
          <a:p>
            <a:r>
              <a:rPr lang="en-GB" sz="2400" b="1" dirty="0" smtClean="0">
                <a:solidFill>
                  <a:srgbClr val="D60093"/>
                </a:solidFill>
                <a:latin typeface="Comic Sans MS"/>
              </a:rPr>
              <a:t>Backing Storage devices </a:t>
            </a:r>
            <a:r>
              <a:rPr lang="en-GB" sz="2400" dirty="0" smtClean="0">
                <a:solidFill>
                  <a:srgbClr val="3333CC"/>
                </a:solidFill>
                <a:latin typeface="Comic Sans MS"/>
              </a:rPr>
              <a:t>are needed to </a:t>
            </a:r>
            <a:r>
              <a:rPr lang="en-GB" sz="2400" b="1" dirty="0" smtClean="0">
                <a:solidFill>
                  <a:srgbClr val="3333CC"/>
                </a:solidFill>
                <a:latin typeface="Comic Sans MS"/>
              </a:rPr>
              <a:t>store data because data held in main memory (RAM) is lost when the computer is turned off.</a:t>
            </a:r>
            <a:endParaRPr lang="en-GB" sz="2400" b="1" dirty="0">
              <a:solidFill>
                <a:srgbClr val="3333CC"/>
              </a:solidFill>
              <a:latin typeface="Comic Sans MS"/>
            </a:endParaRPr>
          </a:p>
        </p:txBody>
      </p:sp>
      <p:pic>
        <p:nvPicPr>
          <p:cNvPr id="4" name="ClipArt Placeholder 3"/>
          <p:cNvPicPr>
            <a:picLocks noGrp="1" noChangeAspect="1"/>
          </p:cNvPicPr>
          <p:nvPr>
            <p:ph type="clipArt" sz="half" idx="2"/>
          </p:nvPr>
        </p:nvPicPr>
        <p:blipFill>
          <a:blip r:embed="rId2">
            <a:extLst>
              <a:ext uri="{28A0092B-C50C-407E-A947-70E740481C1C}">
                <a14:useLocalDpi xmlns:a14="http://schemas.microsoft.com/office/drawing/2010/main" val="0"/>
              </a:ext>
            </a:extLst>
          </a:blip>
          <a:stretch>
            <a:fillRect/>
          </a:stretch>
        </p:blipFill>
        <p:spPr>
          <a:xfrm>
            <a:off x="5414962" y="3033712"/>
            <a:ext cx="2276475" cy="2009775"/>
          </a:xfrm>
          <a:ln w="25400">
            <a:solidFill>
              <a:srgbClr val="D60093"/>
            </a:solidFill>
          </a:ln>
        </p:spPr>
      </p:pic>
      <p:sp>
        <p:nvSpPr>
          <p:cNvPr id="8" name="Action Button: Home 7">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41388664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79512" y="188640"/>
            <a:ext cx="8856983" cy="1143000"/>
          </a:xfrm>
          <a:ln>
            <a:solidFill>
              <a:schemeClr val="accent2"/>
            </a:solidFill>
            <a:miter lim="800000"/>
            <a:headEnd/>
            <a:tailEnd/>
          </a:ln>
        </p:spPr>
        <p:txBody>
          <a:bodyPr/>
          <a:lstStyle/>
          <a:p>
            <a:r>
              <a:rPr lang="en-GB" dirty="0"/>
              <a:t>HARDWARE</a:t>
            </a:r>
            <a:br>
              <a:rPr lang="en-GB" dirty="0"/>
            </a:br>
            <a:r>
              <a:rPr lang="en-GB" dirty="0"/>
              <a:t>Backing Storage </a:t>
            </a:r>
            <a:r>
              <a:rPr lang="en-GB" dirty="0" smtClean="0"/>
              <a:t>Devices – Hard Disk Drive</a:t>
            </a:r>
            <a:endParaRPr lang="en-GB" dirty="0"/>
          </a:p>
        </p:txBody>
      </p:sp>
      <p:sp>
        <p:nvSpPr>
          <p:cNvPr id="8195" name="Rectangle 3"/>
          <p:cNvSpPr>
            <a:spLocks noGrp="1" noChangeArrowheads="1"/>
          </p:cNvSpPr>
          <p:nvPr>
            <p:ph type="body" sz="half" idx="1"/>
          </p:nvPr>
        </p:nvSpPr>
        <p:spPr>
          <a:xfrm>
            <a:off x="395536" y="1556792"/>
            <a:ext cx="4639710" cy="4114800"/>
          </a:xfrm>
        </p:spPr>
        <p:txBody>
          <a:bodyPr/>
          <a:lstStyle/>
          <a:p>
            <a:pPr>
              <a:buFontTx/>
              <a:buNone/>
            </a:pPr>
            <a:r>
              <a:rPr lang="en-GB" sz="2400" dirty="0"/>
              <a:t>	</a:t>
            </a:r>
            <a:endParaRPr lang="en-GB" sz="2400" dirty="0">
              <a:latin typeface="+mj-lt"/>
            </a:endParaRPr>
          </a:p>
        </p:txBody>
      </p:sp>
      <p:pic>
        <p:nvPicPr>
          <p:cNvPr id="4" name="ClipArt Placeholder 3"/>
          <p:cNvPicPr>
            <a:picLocks noGrp="1" noChangeAspect="1"/>
          </p:cNvPicPr>
          <p:nvPr>
            <p:ph type="clipArt" sz="half" idx="2"/>
          </p:nvPr>
        </p:nvPicPr>
        <p:blipFill>
          <a:blip r:embed="rId2">
            <a:extLst>
              <a:ext uri="{28A0092B-C50C-407E-A947-70E740481C1C}">
                <a14:useLocalDpi xmlns:a14="http://schemas.microsoft.com/office/drawing/2010/main" val="0"/>
              </a:ext>
            </a:extLst>
          </a:blip>
          <a:stretch>
            <a:fillRect/>
          </a:stretch>
        </p:blipFill>
        <p:spPr>
          <a:xfrm>
            <a:off x="6660232" y="2276872"/>
            <a:ext cx="2276475" cy="2009775"/>
          </a:xfrm>
          <a:ln w="25400">
            <a:solidFill>
              <a:srgbClr val="D60093"/>
            </a:solidFill>
          </a:ln>
        </p:spPr>
      </p:pic>
      <p:sp>
        <p:nvSpPr>
          <p:cNvPr id="3" name="TextBox 2"/>
          <p:cNvSpPr txBox="1"/>
          <p:nvPr/>
        </p:nvSpPr>
        <p:spPr>
          <a:xfrm>
            <a:off x="179512" y="1456955"/>
            <a:ext cx="6408712" cy="4524315"/>
          </a:xfrm>
          <a:prstGeom prst="rect">
            <a:avLst/>
          </a:prstGeom>
          <a:noFill/>
        </p:spPr>
        <p:txBody>
          <a:bodyPr wrap="square" rtlCol="0">
            <a:spAutoFit/>
          </a:bodyPr>
          <a:lstStyle/>
          <a:p>
            <a:r>
              <a:rPr lang="en-GB" sz="2400" b="1" dirty="0" smtClean="0">
                <a:solidFill>
                  <a:srgbClr val="D60093"/>
                </a:solidFill>
                <a:latin typeface="Comic Sans MS"/>
              </a:rPr>
              <a:t>Hard Disk Drives </a:t>
            </a:r>
            <a:r>
              <a:rPr lang="en-GB" sz="2400" b="1" dirty="0" smtClean="0">
                <a:solidFill>
                  <a:srgbClr val="3333CC"/>
                </a:solidFill>
                <a:latin typeface="Comic Sans MS"/>
              </a:rPr>
              <a:t>use random/direct access and are an example of magnetic storage.  </a:t>
            </a:r>
            <a:r>
              <a:rPr lang="en-GB" sz="2400" b="1" dirty="0" smtClean="0">
                <a:solidFill>
                  <a:srgbClr val="D60093"/>
                </a:solidFill>
                <a:latin typeface="Comic Sans MS"/>
              </a:rPr>
              <a:t>You get fastest access to data stored on a hard disc than any other backing storage medium. </a:t>
            </a:r>
            <a:r>
              <a:rPr lang="en-GB" sz="2400" dirty="0" smtClean="0">
                <a:solidFill>
                  <a:srgbClr val="3333CC"/>
                </a:solidFill>
                <a:latin typeface="Comic Sans MS"/>
              </a:rPr>
              <a:t>The</a:t>
            </a:r>
            <a:r>
              <a:rPr lang="en-GB" sz="2400" b="1" dirty="0" smtClean="0">
                <a:solidFill>
                  <a:srgbClr val="3333CC"/>
                </a:solidFill>
                <a:latin typeface="Comic Sans MS"/>
              </a:rPr>
              <a:t> </a:t>
            </a:r>
            <a:r>
              <a:rPr lang="en-GB" sz="2400" b="1" dirty="0" smtClean="0">
                <a:solidFill>
                  <a:srgbClr val="D60093"/>
                </a:solidFill>
                <a:latin typeface="Comic Sans MS"/>
              </a:rPr>
              <a:t>storage capacity </a:t>
            </a:r>
            <a:r>
              <a:rPr lang="en-GB" sz="2400" b="1" dirty="0" smtClean="0">
                <a:solidFill>
                  <a:srgbClr val="3333CC"/>
                </a:solidFill>
                <a:latin typeface="Comic Sans MS"/>
              </a:rPr>
              <a:t>of a hard disk is also very large, currently about 1 terabyte.</a:t>
            </a:r>
            <a:r>
              <a:rPr lang="en-GB" sz="2400" dirty="0" smtClean="0">
                <a:solidFill>
                  <a:srgbClr val="3333CC"/>
                </a:solidFill>
                <a:latin typeface="Comic Sans MS"/>
              </a:rPr>
              <a:t> </a:t>
            </a:r>
            <a:r>
              <a:rPr lang="en-GB" sz="2400" b="1" dirty="0" smtClean="0">
                <a:solidFill>
                  <a:srgbClr val="D60093"/>
                </a:solidFill>
                <a:latin typeface="Comic Sans MS"/>
              </a:rPr>
              <a:t>Hard disks </a:t>
            </a:r>
            <a:r>
              <a:rPr lang="en-GB" sz="2400" dirty="0" smtClean="0">
                <a:solidFill>
                  <a:srgbClr val="3333CC"/>
                </a:solidFill>
                <a:latin typeface="Comic Sans MS"/>
              </a:rPr>
              <a:t>are usually sealed inside the  </a:t>
            </a:r>
            <a:r>
              <a:rPr lang="en-GB" sz="2400" b="1" dirty="0" smtClean="0">
                <a:solidFill>
                  <a:srgbClr val="D60093"/>
                </a:solidFill>
                <a:latin typeface="Comic Sans MS"/>
              </a:rPr>
              <a:t>hard disk drive </a:t>
            </a:r>
            <a:r>
              <a:rPr lang="en-GB" sz="2400" dirty="0" smtClean="0">
                <a:solidFill>
                  <a:srgbClr val="3333CC"/>
                </a:solidFill>
                <a:latin typeface="Comic Sans MS"/>
              </a:rPr>
              <a:t>within the systems box, however </a:t>
            </a:r>
            <a:r>
              <a:rPr lang="en-GB" sz="2400" b="1" dirty="0" smtClean="0">
                <a:solidFill>
                  <a:srgbClr val="D60093"/>
                </a:solidFill>
                <a:latin typeface="Comic Sans MS"/>
              </a:rPr>
              <a:t>external hard disks </a:t>
            </a:r>
            <a:r>
              <a:rPr lang="en-GB" sz="2400" dirty="0" smtClean="0">
                <a:solidFill>
                  <a:srgbClr val="3333CC"/>
                </a:solidFill>
                <a:latin typeface="Comic Sans MS"/>
              </a:rPr>
              <a:t>can be plugged into the computer via a USB port – making it easy to transport large </a:t>
            </a:r>
            <a:r>
              <a:rPr lang="en-GB" sz="2400" dirty="0">
                <a:solidFill>
                  <a:srgbClr val="3333CC"/>
                </a:solidFill>
                <a:latin typeface="Comic Sans MS"/>
              </a:rPr>
              <a:t>q</a:t>
            </a:r>
            <a:r>
              <a:rPr lang="en-GB" sz="2400" dirty="0" smtClean="0">
                <a:solidFill>
                  <a:srgbClr val="3333CC"/>
                </a:solidFill>
                <a:latin typeface="Comic Sans MS"/>
              </a:rPr>
              <a:t>uantities of data.</a:t>
            </a:r>
            <a:endParaRPr lang="en-GB" sz="2400" dirty="0">
              <a:solidFill>
                <a:srgbClr val="3333CC"/>
              </a:solidFill>
              <a:latin typeface="Comic Sans MS"/>
            </a:endParaRPr>
          </a:p>
        </p:txBody>
      </p:sp>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8936864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7504" y="188640"/>
            <a:ext cx="9036496" cy="1143000"/>
          </a:xfrm>
          <a:ln>
            <a:solidFill>
              <a:schemeClr val="accent2"/>
            </a:solidFill>
            <a:miter lim="800000"/>
            <a:headEnd/>
            <a:tailEnd/>
          </a:ln>
        </p:spPr>
        <p:txBody>
          <a:bodyPr/>
          <a:lstStyle/>
          <a:p>
            <a:r>
              <a:rPr lang="en-GB" dirty="0"/>
              <a:t>HARDWARE</a:t>
            </a:r>
            <a:br>
              <a:rPr lang="en-GB" dirty="0"/>
            </a:br>
            <a:r>
              <a:rPr lang="en-GB" dirty="0"/>
              <a:t>Backing Storage </a:t>
            </a:r>
            <a:r>
              <a:rPr lang="en-GB" dirty="0" smtClean="0"/>
              <a:t>Devices – CD/DVD Drives</a:t>
            </a:r>
            <a:endParaRPr lang="en-GB" dirty="0"/>
          </a:p>
        </p:txBody>
      </p:sp>
      <p:sp>
        <p:nvSpPr>
          <p:cNvPr id="8195" name="Rectangle 3"/>
          <p:cNvSpPr>
            <a:spLocks noGrp="1" noChangeArrowheads="1"/>
          </p:cNvSpPr>
          <p:nvPr>
            <p:ph type="body" sz="half" idx="1"/>
          </p:nvPr>
        </p:nvSpPr>
        <p:spPr>
          <a:xfrm>
            <a:off x="395536" y="1556792"/>
            <a:ext cx="4639710" cy="4114800"/>
          </a:xfrm>
        </p:spPr>
        <p:txBody>
          <a:bodyPr/>
          <a:lstStyle/>
          <a:p>
            <a:pPr>
              <a:buFontTx/>
              <a:buNone/>
            </a:pPr>
            <a:r>
              <a:rPr lang="en-GB" sz="2400" dirty="0"/>
              <a:t>	</a:t>
            </a:r>
            <a:endParaRPr lang="en-GB" sz="2400" dirty="0">
              <a:latin typeface="+mj-lt"/>
            </a:endParaRPr>
          </a:p>
        </p:txBody>
      </p:sp>
      <p:sp>
        <p:nvSpPr>
          <p:cNvPr id="3" name="TextBox 2"/>
          <p:cNvSpPr txBox="1"/>
          <p:nvPr/>
        </p:nvSpPr>
        <p:spPr>
          <a:xfrm>
            <a:off x="179512" y="1456955"/>
            <a:ext cx="8784976" cy="3785652"/>
          </a:xfrm>
          <a:prstGeom prst="rect">
            <a:avLst/>
          </a:prstGeom>
          <a:noFill/>
        </p:spPr>
        <p:txBody>
          <a:bodyPr wrap="square" rtlCol="0">
            <a:spAutoFit/>
          </a:bodyPr>
          <a:lstStyle/>
          <a:p>
            <a:r>
              <a:rPr lang="en-GB" sz="2400" b="1" dirty="0" smtClean="0">
                <a:solidFill>
                  <a:srgbClr val="D60093"/>
                </a:solidFill>
                <a:latin typeface="Comic Sans MS"/>
              </a:rPr>
              <a:t>Compact Disk (CD) &amp; Digital Versatile Disk (DVD) Drives </a:t>
            </a:r>
            <a:r>
              <a:rPr lang="en-GB" sz="2400" b="1" dirty="0" smtClean="0">
                <a:solidFill>
                  <a:srgbClr val="3333CC"/>
                </a:solidFill>
                <a:latin typeface="Comic Sans MS"/>
              </a:rPr>
              <a:t>use random/direct access and are an example of optical storage – meaning data is written to the disk using a laser beam. </a:t>
            </a:r>
            <a:r>
              <a:rPr lang="en-GB" sz="2400" b="1" dirty="0" smtClean="0">
                <a:solidFill>
                  <a:srgbClr val="D60093"/>
                </a:solidFill>
                <a:latin typeface="Comic Sans MS"/>
              </a:rPr>
              <a:t>The storage capacity of a CD-R (Recordable) &amp; CD-RW (Rewriteable) is up to 700 Megabytes. </a:t>
            </a:r>
            <a:r>
              <a:rPr lang="en-GB" sz="2400" b="1" dirty="0" smtClean="0">
                <a:solidFill>
                  <a:srgbClr val="3333CC"/>
                </a:solidFill>
                <a:latin typeface="Comic Sans MS"/>
              </a:rPr>
              <a:t> For a DVD-R or DVD-RW it is between 4.7 and 17 Gigabytes.  </a:t>
            </a:r>
            <a:r>
              <a:rPr lang="en-GB" sz="2400" dirty="0" smtClean="0">
                <a:solidFill>
                  <a:srgbClr val="3333CC"/>
                </a:solidFill>
                <a:latin typeface="Comic Sans MS"/>
              </a:rPr>
              <a:t>The cost of both is relatively cheap, they are very portable and the large storage capacity makes them very suitable for storing large multimedia files – such as sound, video &amp; graphics. </a:t>
            </a:r>
            <a:endParaRPr lang="en-GB" sz="2400" b="1" dirty="0">
              <a:solidFill>
                <a:srgbClr val="3333CC"/>
              </a:solidFill>
              <a:latin typeface="Comic Sans MS"/>
            </a:endParaRPr>
          </a:p>
        </p:txBody>
      </p:sp>
      <p:pic>
        <p:nvPicPr>
          <p:cNvPr id="4" name="ClipArt Placeholder 3"/>
          <p:cNvPicPr>
            <a:picLocks noGrp="1" noChangeAspect="1"/>
          </p:cNvPicPr>
          <p:nvPr>
            <p:ph type="clipArt" sz="half" idx="2"/>
          </p:nvPr>
        </p:nvPicPr>
        <p:blipFill rotWithShape="1">
          <a:blip r:embed="rId2">
            <a:extLst>
              <a:ext uri="{28A0092B-C50C-407E-A947-70E740481C1C}">
                <a14:useLocalDpi xmlns:a14="http://schemas.microsoft.com/office/drawing/2010/main" val="0"/>
              </a:ext>
            </a:extLst>
          </a:blip>
          <a:srcRect t="9726" b="21633"/>
          <a:stretch/>
        </p:blipFill>
        <p:spPr>
          <a:xfrm>
            <a:off x="5364088" y="4971184"/>
            <a:ext cx="2142857" cy="1470891"/>
          </a:xfrm>
          <a:ln w="25400">
            <a:solidFill>
              <a:srgbClr val="D60093"/>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81344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1178" y="13542"/>
            <a:ext cx="8208912" cy="369332"/>
          </a:xfrm>
          <a:prstGeom prst="rect">
            <a:avLst/>
          </a:prstGeom>
          <a:noFill/>
        </p:spPr>
        <p:txBody>
          <a:bodyPr wrap="square" rtlCol="0">
            <a:spAutoFit/>
          </a:bodyPr>
          <a:lstStyle/>
          <a:p>
            <a:r>
              <a:rPr lang="en-GB" b="1" dirty="0" smtClean="0">
                <a:solidFill>
                  <a:prstClr val="white"/>
                </a:solidFill>
                <a:effectLst>
                  <a:outerShdw blurRad="38100" dist="38100" dir="2700000" algn="tl">
                    <a:srgbClr val="000000">
                      <a:alpha val="43137"/>
                    </a:srgbClr>
                  </a:outerShdw>
                </a:effectLst>
              </a:rPr>
              <a:t>		</a:t>
            </a:r>
          </a:p>
        </p:txBody>
      </p:sp>
      <p:sp>
        <p:nvSpPr>
          <p:cNvPr id="5" name="Action Button: Back or Previous 4">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 name="Action Button: Forward or Next 2">
            <a:hlinkClick r:id="" action="ppaction://hlinkshowjump?jump=nextslide" highlightClick="1"/>
          </p:cNvPr>
          <p:cNvSpPr/>
          <p:nvPr/>
        </p:nvSpPr>
        <p:spPr>
          <a:xfrm>
            <a:off x="8520090" y="6285058"/>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Rectangle 6"/>
          <p:cNvSpPr/>
          <p:nvPr/>
        </p:nvSpPr>
        <p:spPr>
          <a:xfrm>
            <a:off x="581178" y="476672"/>
            <a:ext cx="4572000" cy="369332"/>
          </a:xfrm>
          <a:prstGeom prst="rect">
            <a:avLst/>
          </a:prstGeom>
        </p:spPr>
        <p:txBody>
          <a:bodyPr>
            <a:spAutoFit/>
          </a:bodyPr>
          <a:lstStyle/>
          <a:p>
            <a:r>
              <a:rPr lang="en-GB" dirty="0" smtClean="0"/>
              <a:t>REVISION QUESTIONS</a:t>
            </a:r>
            <a:endParaRPr lang="en-GB" dirty="0"/>
          </a:p>
        </p:txBody>
      </p:sp>
      <p:sp>
        <p:nvSpPr>
          <p:cNvPr id="9" name="TextBox 8"/>
          <p:cNvSpPr txBox="1"/>
          <p:nvPr/>
        </p:nvSpPr>
        <p:spPr>
          <a:xfrm>
            <a:off x="453068" y="1041170"/>
            <a:ext cx="6567203" cy="5355312"/>
          </a:xfrm>
          <a:prstGeom prst="rect">
            <a:avLst/>
          </a:prstGeom>
          <a:noFill/>
        </p:spPr>
        <p:txBody>
          <a:bodyPr wrap="square" rtlCol="0">
            <a:spAutoFit/>
          </a:bodyPr>
          <a:lstStyle/>
          <a:p>
            <a:r>
              <a:rPr lang="en-GB" dirty="0" smtClean="0">
                <a:hlinkClick r:id="rId2" action="ppaction://hlinksldjump"/>
              </a:rPr>
              <a:t>Backing Storage</a:t>
            </a:r>
            <a:endParaRPr lang="en-GB" dirty="0" smtClean="0"/>
          </a:p>
          <a:p>
            <a:r>
              <a:rPr lang="en-GB" dirty="0" smtClean="0">
                <a:hlinkClick r:id="rId3" action="ppaction://hlinksldjump"/>
              </a:rPr>
              <a:t>Bit-Mapped Graphics</a:t>
            </a:r>
            <a:endParaRPr lang="en-GB" dirty="0" smtClean="0"/>
          </a:p>
          <a:p>
            <a:r>
              <a:rPr lang="en-GB" dirty="0" smtClean="0">
                <a:hlinkClick r:id="rId4" action="ppaction://hlinksldjump"/>
              </a:rPr>
              <a:t>Computer Related Laws</a:t>
            </a:r>
            <a:endParaRPr lang="en-GB" dirty="0" smtClean="0"/>
          </a:p>
          <a:p>
            <a:r>
              <a:rPr lang="en-GB" dirty="0" smtClean="0">
                <a:hlinkClick r:id="rId5" action="ppaction://hlinksldjump"/>
              </a:rPr>
              <a:t>Computer Software</a:t>
            </a:r>
            <a:endParaRPr lang="en-GB" dirty="0" smtClean="0"/>
          </a:p>
          <a:p>
            <a:r>
              <a:rPr lang="en-GB" dirty="0" smtClean="0">
                <a:hlinkClick r:id="rId6" action="ppaction://hlinksldjump"/>
              </a:rPr>
              <a:t>Converging Technologies</a:t>
            </a:r>
            <a:endParaRPr lang="en-GB" dirty="0" smtClean="0"/>
          </a:p>
          <a:p>
            <a:r>
              <a:rPr lang="en-GB" dirty="0" smtClean="0">
                <a:hlinkClick r:id="rId7" action="ppaction://hlinksldjump"/>
              </a:rPr>
              <a:t>CPU (Central Processing Unit)</a:t>
            </a:r>
            <a:endParaRPr lang="en-GB" dirty="0" smtClean="0"/>
          </a:p>
          <a:p>
            <a:r>
              <a:rPr lang="en-GB" dirty="0" smtClean="0">
                <a:hlinkClick r:id="rId8" action="ppaction://hlinksldjump"/>
              </a:rPr>
              <a:t>Data Representation</a:t>
            </a:r>
            <a:endParaRPr lang="en-GB" dirty="0" smtClean="0"/>
          </a:p>
          <a:p>
            <a:r>
              <a:rPr lang="en-GB" dirty="0" smtClean="0">
                <a:hlinkClick r:id="rId9" action="ppaction://hlinksldjump"/>
              </a:rPr>
              <a:t>Development Process for Information Solutions</a:t>
            </a:r>
            <a:endParaRPr lang="en-GB" dirty="0" smtClean="0"/>
          </a:p>
          <a:p>
            <a:r>
              <a:rPr lang="en-GB" dirty="0" smtClean="0">
                <a:hlinkClick r:id="rId10" action="ppaction://hlinksldjump"/>
              </a:rPr>
              <a:t>High Level Language (HLL) Programming</a:t>
            </a:r>
            <a:endParaRPr lang="en-GB" dirty="0" smtClean="0"/>
          </a:p>
          <a:p>
            <a:r>
              <a:rPr lang="en-GB" dirty="0" smtClean="0">
                <a:hlinkClick r:id="rId11" action="ppaction://hlinksldjump"/>
              </a:rPr>
              <a:t>Input Devices</a:t>
            </a:r>
            <a:endParaRPr lang="en-GB" dirty="0" smtClean="0"/>
          </a:p>
          <a:p>
            <a:r>
              <a:rPr lang="en-GB" dirty="0" smtClean="0">
                <a:hlinkClick r:id="rId12" action="ppaction://hlinksldjump"/>
              </a:rPr>
              <a:t>Interfaces</a:t>
            </a:r>
            <a:endParaRPr lang="en-GB" dirty="0" smtClean="0"/>
          </a:p>
          <a:p>
            <a:r>
              <a:rPr lang="en-GB" dirty="0" smtClean="0">
                <a:hlinkClick r:id="rId13" action="ppaction://hlinksldjump"/>
              </a:rPr>
              <a:t>Networks</a:t>
            </a:r>
            <a:endParaRPr lang="en-GB" dirty="0" smtClean="0"/>
          </a:p>
          <a:p>
            <a:r>
              <a:rPr lang="en-GB" dirty="0" smtClean="0">
                <a:hlinkClick r:id="rId14" action="ppaction://hlinksldjump"/>
              </a:rPr>
              <a:t>Output Devices</a:t>
            </a:r>
            <a:endParaRPr lang="en-GB" dirty="0" smtClean="0"/>
          </a:p>
          <a:p>
            <a:r>
              <a:rPr lang="en-GB" dirty="0" smtClean="0">
                <a:hlinkClick r:id="rId15" action="ppaction://hlinksldjump"/>
              </a:rPr>
              <a:t>Types of Computers</a:t>
            </a:r>
            <a:endParaRPr lang="en-GB" dirty="0" smtClean="0"/>
          </a:p>
          <a:p>
            <a:r>
              <a:rPr lang="en-GB" dirty="0" smtClean="0">
                <a:hlinkClick r:id="rId16" action="ppaction://hlinksldjump"/>
              </a:rPr>
              <a:t>Vector Graphics</a:t>
            </a:r>
            <a:endParaRPr lang="en-GB" dirty="0" smtClean="0"/>
          </a:p>
          <a:p>
            <a:r>
              <a:rPr lang="en-GB" dirty="0" smtClean="0">
                <a:hlinkClick r:id="rId17" action="ppaction://hlinksldjump"/>
              </a:rPr>
              <a:t>Video Data</a:t>
            </a:r>
            <a:endParaRPr lang="en-GB" dirty="0" smtClean="0"/>
          </a:p>
          <a:p>
            <a:r>
              <a:rPr lang="en-GB" dirty="0" smtClean="0">
                <a:hlinkClick r:id="rId18" action="ppaction://hlinksldjump"/>
              </a:rPr>
              <a:t>WWW, Internet &amp; E-Mail</a:t>
            </a:r>
            <a:endParaRPr lang="en-GB" dirty="0" smtClean="0"/>
          </a:p>
          <a:p>
            <a:endParaRPr lang="en-GB" dirty="0" smtClean="0"/>
          </a:p>
          <a:p>
            <a:endParaRPr lang="en-GB" dirty="0"/>
          </a:p>
        </p:txBody>
      </p:sp>
      <p:pic>
        <p:nvPicPr>
          <p:cNvPr id="10" name="Picture 9"/>
          <p:cNvPicPr>
            <a:picLocks noChangeAspect="1"/>
          </p:cNvPicPr>
          <p:nvPr/>
        </p:nvPicPr>
        <p:blipFill>
          <a:blip r:embed="rId19"/>
          <a:stretch>
            <a:fillRect/>
          </a:stretch>
        </p:blipFill>
        <p:spPr>
          <a:xfrm>
            <a:off x="5580112" y="792703"/>
            <a:ext cx="1901656" cy="1901656"/>
          </a:xfrm>
          <a:prstGeom prst="rect">
            <a:avLst/>
          </a:prstGeom>
        </p:spPr>
      </p:pic>
    </p:spTree>
    <p:extLst>
      <p:ext uri="{BB962C8B-B14F-4D97-AF65-F5344CB8AC3E}">
        <p14:creationId xmlns:p14="http://schemas.microsoft.com/office/powerpoint/2010/main" val="5270775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3153" y="18474"/>
            <a:ext cx="9036496" cy="1456954"/>
          </a:xfrm>
          <a:ln>
            <a:solidFill>
              <a:schemeClr val="accent2"/>
            </a:solidFill>
            <a:miter lim="800000"/>
            <a:headEnd/>
            <a:tailEnd/>
          </a:ln>
        </p:spPr>
        <p:txBody>
          <a:bodyPr/>
          <a:lstStyle/>
          <a:p>
            <a:r>
              <a:rPr lang="en-GB" dirty="0"/>
              <a:t>HARDWARE</a:t>
            </a:r>
            <a:br>
              <a:rPr lang="en-GB" dirty="0"/>
            </a:br>
            <a:r>
              <a:rPr lang="en-GB" dirty="0"/>
              <a:t>Backing Storage </a:t>
            </a:r>
            <a:r>
              <a:rPr lang="en-GB" dirty="0" smtClean="0"/>
              <a:t>Devices</a:t>
            </a:r>
            <a:br>
              <a:rPr lang="en-GB" dirty="0" smtClean="0"/>
            </a:br>
            <a:r>
              <a:rPr lang="en-GB" dirty="0" smtClean="0"/>
              <a:t> – Magnetic Tape Drive</a:t>
            </a:r>
            <a:endParaRPr lang="en-GB" dirty="0"/>
          </a:p>
        </p:txBody>
      </p:sp>
      <p:sp>
        <p:nvSpPr>
          <p:cNvPr id="8195" name="Rectangle 3"/>
          <p:cNvSpPr>
            <a:spLocks noGrp="1" noChangeArrowheads="1"/>
          </p:cNvSpPr>
          <p:nvPr>
            <p:ph type="body" sz="half" idx="1"/>
          </p:nvPr>
        </p:nvSpPr>
        <p:spPr>
          <a:xfrm>
            <a:off x="395536" y="1556792"/>
            <a:ext cx="4639710" cy="4114800"/>
          </a:xfrm>
        </p:spPr>
        <p:txBody>
          <a:bodyPr/>
          <a:lstStyle/>
          <a:p>
            <a:pPr>
              <a:buFontTx/>
              <a:buNone/>
            </a:pPr>
            <a:r>
              <a:rPr lang="en-GB" sz="2400" dirty="0"/>
              <a:t>	</a:t>
            </a:r>
            <a:endParaRPr lang="en-GB" sz="2400" dirty="0">
              <a:latin typeface="+mj-lt"/>
            </a:endParaRPr>
          </a:p>
        </p:txBody>
      </p:sp>
      <p:sp>
        <p:nvSpPr>
          <p:cNvPr id="3" name="TextBox 2"/>
          <p:cNvSpPr txBox="1"/>
          <p:nvPr/>
        </p:nvSpPr>
        <p:spPr>
          <a:xfrm>
            <a:off x="179512" y="1578531"/>
            <a:ext cx="6768752" cy="4524315"/>
          </a:xfrm>
          <a:prstGeom prst="rect">
            <a:avLst/>
          </a:prstGeom>
          <a:noFill/>
        </p:spPr>
        <p:txBody>
          <a:bodyPr wrap="square" rtlCol="0">
            <a:spAutoFit/>
          </a:bodyPr>
          <a:lstStyle/>
          <a:p>
            <a:r>
              <a:rPr lang="en-GB" sz="2400" b="1" dirty="0" smtClean="0">
                <a:solidFill>
                  <a:srgbClr val="D60093"/>
                </a:solidFill>
                <a:latin typeface="Comic Sans MS"/>
              </a:rPr>
              <a:t>Magnetic Tape Drives </a:t>
            </a:r>
            <a:r>
              <a:rPr lang="en-GB" sz="2400" b="1" dirty="0" smtClean="0">
                <a:solidFill>
                  <a:srgbClr val="3333CC"/>
                </a:solidFill>
                <a:latin typeface="Comic Sans MS"/>
              </a:rPr>
              <a:t>use sequential/serial access – meaning that you have to go through the files in order to teach the one you want. They are an example of magnetic storage. </a:t>
            </a:r>
            <a:r>
              <a:rPr lang="en-GB" sz="2400" b="1" dirty="0" smtClean="0">
                <a:solidFill>
                  <a:srgbClr val="D60093"/>
                </a:solidFill>
                <a:latin typeface="Comic Sans MS"/>
              </a:rPr>
              <a:t>The storage capacity of a Magnetic Tape can be anything from 10 to 100 Gigabytes.</a:t>
            </a:r>
            <a:r>
              <a:rPr lang="en-GB" sz="2400" b="1" dirty="0" smtClean="0">
                <a:solidFill>
                  <a:srgbClr val="3333CC"/>
                </a:solidFill>
                <a:latin typeface="Comic Sans MS"/>
              </a:rPr>
              <a:t> Magnetic Tape is now used mainly for backing up data held on computer systems – it is always important that data is backed up (extra copies kept), in case the original data is lost or damaged.  </a:t>
            </a:r>
            <a:endParaRPr lang="en-GB" sz="2400" b="1" dirty="0">
              <a:solidFill>
                <a:srgbClr val="3333CC"/>
              </a:solidFill>
              <a:latin typeface="Comic Sans MS"/>
            </a:endParaRPr>
          </a:p>
        </p:txBody>
      </p:sp>
      <p:pic>
        <p:nvPicPr>
          <p:cNvPr id="5" name="ClipArt Placeholder 4"/>
          <p:cNvPicPr>
            <a:picLocks noGrp="1" noChangeAspect="1"/>
          </p:cNvPicPr>
          <p:nvPr>
            <p:ph type="clipArt" sz="half" idx="2"/>
          </p:nvPr>
        </p:nvPicPr>
        <p:blipFill rotWithShape="1">
          <a:blip r:embed="rId2">
            <a:extLst>
              <a:ext uri="{28A0092B-C50C-407E-A947-70E740481C1C}">
                <a14:useLocalDpi xmlns:a14="http://schemas.microsoft.com/office/drawing/2010/main" val="0"/>
              </a:ext>
            </a:extLst>
          </a:blip>
          <a:srcRect l="7835" r="3632"/>
          <a:stretch/>
        </p:blipFill>
        <p:spPr>
          <a:xfrm>
            <a:off x="7102763" y="1988840"/>
            <a:ext cx="1932583" cy="3024336"/>
          </a:xfrm>
          <a:ln w="25400">
            <a:solidFill>
              <a:srgbClr val="D60093"/>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9351018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3153" y="18474"/>
            <a:ext cx="9036496" cy="1456954"/>
          </a:xfrm>
          <a:ln>
            <a:solidFill>
              <a:schemeClr val="accent2"/>
            </a:solidFill>
            <a:miter lim="800000"/>
            <a:headEnd/>
            <a:tailEnd/>
          </a:ln>
        </p:spPr>
        <p:txBody>
          <a:bodyPr/>
          <a:lstStyle/>
          <a:p>
            <a:r>
              <a:rPr lang="en-GB" dirty="0"/>
              <a:t>HARDWARE</a:t>
            </a:r>
            <a:br>
              <a:rPr lang="en-GB" dirty="0"/>
            </a:br>
            <a:r>
              <a:rPr lang="en-GB" dirty="0"/>
              <a:t>Backing Storage </a:t>
            </a:r>
            <a:r>
              <a:rPr lang="en-GB" dirty="0" smtClean="0"/>
              <a:t>Devices – ZIP Drive</a:t>
            </a:r>
            <a:endParaRPr lang="en-GB" dirty="0"/>
          </a:p>
        </p:txBody>
      </p:sp>
      <p:sp>
        <p:nvSpPr>
          <p:cNvPr id="8195" name="Rectangle 3"/>
          <p:cNvSpPr>
            <a:spLocks noGrp="1" noChangeArrowheads="1"/>
          </p:cNvSpPr>
          <p:nvPr>
            <p:ph type="body" sz="half" idx="1"/>
          </p:nvPr>
        </p:nvSpPr>
        <p:spPr>
          <a:xfrm>
            <a:off x="395536" y="1556792"/>
            <a:ext cx="4639710" cy="4114800"/>
          </a:xfrm>
        </p:spPr>
        <p:txBody>
          <a:bodyPr/>
          <a:lstStyle/>
          <a:p>
            <a:pPr>
              <a:buFontTx/>
              <a:buNone/>
            </a:pPr>
            <a:r>
              <a:rPr lang="en-GB" sz="2400" dirty="0"/>
              <a:t>	</a:t>
            </a:r>
            <a:endParaRPr lang="en-GB" sz="2400" dirty="0">
              <a:latin typeface="+mj-lt"/>
            </a:endParaRPr>
          </a:p>
        </p:txBody>
      </p:sp>
      <p:sp>
        <p:nvSpPr>
          <p:cNvPr id="3" name="TextBox 2"/>
          <p:cNvSpPr txBox="1"/>
          <p:nvPr/>
        </p:nvSpPr>
        <p:spPr>
          <a:xfrm>
            <a:off x="3275856" y="1480577"/>
            <a:ext cx="5688632" cy="4893647"/>
          </a:xfrm>
          <a:prstGeom prst="rect">
            <a:avLst/>
          </a:prstGeom>
          <a:noFill/>
        </p:spPr>
        <p:txBody>
          <a:bodyPr wrap="square" rtlCol="0">
            <a:spAutoFit/>
          </a:bodyPr>
          <a:lstStyle/>
          <a:p>
            <a:r>
              <a:rPr lang="en-GB" sz="2400" b="1" dirty="0" smtClean="0">
                <a:solidFill>
                  <a:srgbClr val="D60093"/>
                </a:solidFill>
                <a:latin typeface="Comic Sans MS"/>
              </a:rPr>
              <a:t>ZIP Drives </a:t>
            </a:r>
            <a:r>
              <a:rPr lang="en-GB" sz="2400" b="1" dirty="0" smtClean="0">
                <a:solidFill>
                  <a:srgbClr val="3333CC"/>
                </a:solidFill>
                <a:latin typeface="Comic Sans MS"/>
              </a:rPr>
              <a:t>use random/direct access. They are an example of magnetic storage. </a:t>
            </a:r>
            <a:r>
              <a:rPr lang="en-GB" sz="2400" b="1" dirty="0" smtClean="0">
                <a:solidFill>
                  <a:srgbClr val="D60093"/>
                </a:solidFill>
                <a:latin typeface="Comic Sans MS"/>
              </a:rPr>
              <a:t>The storage capacity of a ZIP Disk was either 100 Megabytes (MB), 250 Mb or 750 Mb. </a:t>
            </a:r>
            <a:r>
              <a:rPr lang="en-GB" sz="2400" b="1" dirty="0" smtClean="0">
                <a:solidFill>
                  <a:srgbClr val="3333CC"/>
                </a:solidFill>
                <a:latin typeface="Comic Sans MS"/>
              </a:rPr>
              <a:t>Although they have a fairly high storage capacity, the major disadvantage is that the data stored on </a:t>
            </a:r>
            <a:r>
              <a:rPr lang="en-GB" sz="2400" b="1" dirty="0" smtClean="0">
                <a:solidFill>
                  <a:srgbClr val="D60093"/>
                </a:solidFill>
                <a:latin typeface="Comic Sans MS"/>
              </a:rPr>
              <a:t>ZIP disks </a:t>
            </a:r>
            <a:r>
              <a:rPr lang="en-GB" sz="2400" b="1" dirty="0" smtClean="0">
                <a:solidFill>
                  <a:srgbClr val="3333CC"/>
                </a:solidFill>
                <a:latin typeface="Comic Sans MS"/>
              </a:rPr>
              <a:t>is not very portable as the disks can only be read by machines with the same disk drive – they are therefore not very commonly used nowadays.</a:t>
            </a:r>
            <a:endParaRPr lang="en-GB" sz="2400" b="1" dirty="0">
              <a:solidFill>
                <a:srgbClr val="3333CC"/>
              </a:solidFill>
              <a:latin typeface="Comic Sans MS"/>
            </a:endParaRPr>
          </a:p>
        </p:txBody>
      </p:sp>
      <p:pic>
        <p:nvPicPr>
          <p:cNvPr id="4" name="ClipArt Placeholder 3"/>
          <p:cNvPicPr>
            <a:picLocks noGrp="1" noChangeAspect="1"/>
          </p:cNvPicPr>
          <p:nvPr>
            <p:ph type="clipArt" sz="half" idx="2"/>
          </p:nvPr>
        </p:nvPicPr>
        <p:blipFill>
          <a:blip r:embed="rId2">
            <a:extLst>
              <a:ext uri="{28A0092B-C50C-407E-A947-70E740481C1C}">
                <a14:useLocalDpi xmlns:a14="http://schemas.microsoft.com/office/drawing/2010/main" val="0"/>
              </a:ext>
            </a:extLst>
          </a:blip>
          <a:stretch>
            <a:fillRect/>
          </a:stretch>
        </p:blipFill>
        <p:spPr>
          <a:xfrm>
            <a:off x="179512" y="2636912"/>
            <a:ext cx="2819400" cy="1619250"/>
          </a:xfrm>
          <a:ln w="25400">
            <a:solidFill>
              <a:srgbClr val="D60093"/>
            </a:solidFill>
          </a:ln>
        </p:spPr>
      </p:pic>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ction Button: Home 9">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35955655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3153" y="18474"/>
            <a:ext cx="9036496" cy="1456954"/>
          </a:xfrm>
          <a:ln>
            <a:solidFill>
              <a:schemeClr val="accent2"/>
            </a:solidFill>
            <a:miter lim="800000"/>
            <a:headEnd/>
            <a:tailEnd/>
          </a:ln>
        </p:spPr>
        <p:txBody>
          <a:bodyPr/>
          <a:lstStyle/>
          <a:p>
            <a:r>
              <a:rPr lang="en-GB" dirty="0"/>
              <a:t>HARDWARE</a:t>
            </a:r>
            <a:br>
              <a:rPr lang="en-GB" dirty="0"/>
            </a:br>
            <a:r>
              <a:rPr lang="en-GB" dirty="0"/>
              <a:t>Backing Storage </a:t>
            </a:r>
            <a:r>
              <a:rPr lang="en-GB" dirty="0" smtClean="0"/>
              <a:t>Devices – USB Flash Drive</a:t>
            </a:r>
            <a:endParaRPr lang="en-GB" dirty="0"/>
          </a:p>
        </p:txBody>
      </p:sp>
      <p:sp>
        <p:nvSpPr>
          <p:cNvPr id="8195" name="Rectangle 3"/>
          <p:cNvSpPr>
            <a:spLocks noGrp="1" noChangeArrowheads="1"/>
          </p:cNvSpPr>
          <p:nvPr>
            <p:ph type="body" sz="half" idx="1"/>
          </p:nvPr>
        </p:nvSpPr>
        <p:spPr>
          <a:xfrm>
            <a:off x="395536" y="1556792"/>
            <a:ext cx="4639710" cy="4114800"/>
          </a:xfrm>
        </p:spPr>
        <p:txBody>
          <a:bodyPr/>
          <a:lstStyle/>
          <a:p>
            <a:pPr>
              <a:buFontTx/>
              <a:buNone/>
            </a:pPr>
            <a:r>
              <a:rPr lang="en-GB" sz="2400" dirty="0"/>
              <a:t>	</a:t>
            </a:r>
            <a:endParaRPr lang="en-GB" sz="2400" dirty="0">
              <a:latin typeface="+mj-lt"/>
            </a:endParaRPr>
          </a:p>
        </p:txBody>
      </p:sp>
      <p:sp>
        <p:nvSpPr>
          <p:cNvPr id="3" name="TextBox 2"/>
          <p:cNvSpPr txBox="1"/>
          <p:nvPr/>
        </p:nvSpPr>
        <p:spPr>
          <a:xfrm>
            <a:off x="301034" y="1480577"/>
            <a:ext cx="5688632" cy="4154984"/>
          </a:xfrm>
          <a:prstGeom prst="rect">
            <a:avLst/>
          </a:prstGeom>
          <a:noFill/>
        </p:spPr>
        <p:txBody>
          <a:bodyPr wrap="square" rtlCol="0">
            <a:spAutoFit/>
          </a:bodyPr>
          <a:lstStyle/>
          <a:p>
            <a:r>
              <a:rPr lang="en-GB" sz="2400" b="1" dirty="0" smtClean="0">
                <a:solidFill>
                  <a:srgbClr val="D60093"/>
                </a:solidFill>
                <a:latin typeface="Comic Sans MS"/>
              </a:rPr>
              <a:t>USB (Universal Serial Bus) Drives </a:t>
            </a:r>
            <a:r>
              <a:rPr lang="en-GB" sz="2400" b="1" dirty="0" smtClean="0">
                <a:solidFill>
                  <a:srgbClr val="3333CC"/>
                </a:solidFill>
                <a:latin typeface="Comic Sans MS"/>
              </a:rPr>
              <a:t>use random/direct access. They are an example of </a:t>
            </a:r>
            <a:r>
              <a:rPr lang="en-GB" sz="2400" b="1" dirty="0" smtClean="0">
                <a:solidFill>
                  <a:srgbClr val="990099"/>
                </a:solidFill>
                <a:latin typeface="Comic Sans MS"/>
              </a:rPr>
              <a:t>solid state storage </a:t>
            </a:r>
            <a:r>
              <a:rPr lang="en-GB" sz="2400" b="1" dirty="0" smtClean="0">
                <a:solidFill>
                  <a:srgbClr val="3333CC"/>
                </a:solidFill>
                <a:latin typeface="Comic Sans MS"/>
              </a:rPr>
              <a:t>– solid state meaning they have no moving parts, which makes them very robust.  They are also very portable – being compatible with most computer systems. </a:t>
            </a:r>
            <a:r>
              <a:rPr lang="en-GB" sz="2400" b="1" dirty="0" smtClean="0">
                <a:solidFill>
                  <a:srgbClr val="D60093"/>
                </a:solidFill>
                <a:latin typeface="Comic Sans MS"/>
              </a:rPr>
              <a:t>The storage capacity of a USB Flash Drive ranges from 1 Gigabyte upwards to 128 Gigabytes.</a:t>
            </a:r>
            <a:endParaRPr lang="en-GB" sz="2400" b="1" dirty="0">
              <a:solidFill>
                <a:srgbClr val="3333CC"/>
              </a:solidFill>
              <a:latin typeface="Comic Sans MS"/>
            </a:endParaRPr>
          </a:p>
        </p:txBody>
      </p:sp>
      <p:pic>
        <p:nvPicPr>
          <p:cNvPr id="5" name="ClipArt Placeholder 4"/>
          <p:cNvPicPr>
            <a:picLocks noGrp="1" noChangeAspect="1"/>
          </p:cNvPicPr>
          <p:nvPr>
            <p:ph type="clipArt" sz="half" idx="2"/>
          </p:nvPr>
        </p:nvPicPr>
        <p:blipFill>
          <a:blip r:embed="rId2">
            <a:extLst>
              <a:ext uri="{28A0092B-C50C-407E-A947-70E740481C1C}">
                <a14:useLocalDpi xmlns:a14="http://schemas.microsoft.com/office/drawing/2010/main" val="0"/>
              </a:ext>
            </a:extLst>
          </a:blip>
          <a:stretch>
            <a:fillRect/>
          </a:stretch>
        </p:blipFill>
        <p:spPr>
          <a:xfrm>
            <a:off x="6228184" y="2276872"/>
            <a:ext cx="2143125" cy="2143125"/>
          </a:xfrm>
          <a:ln w="25400">
            <a:solidFill>
              <a:srgbClr val="D60093"/>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31979843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3153" y="18474"/>
            <a:ext cx="9036496" cy="1456954"/>
          </a:xfrm>
          <a:ln>
            <a:solidFill>
              <a:schemeClr val="accent2"/>
            </a:solidFill>
            <a:miter lim="800000"/>
            <a:headEnd/>
            <a:tailEnd/>
          </a:ln>
        </p:spPr>
        <p:txBody>
          <a:bodyPr/>
          <a:lstStyle/>
          <a:p>
            <a:r>
              <a:rPr lang="en-GB" dirty="0"/>
              <a:t>HARDWARE</a:t>
            </a:r>
            <a:br>
              <a:rPr lang="en-GB" dirty="0"/>
            </a:br>
            <a:r>
              <a:rPr lang="en-GB" dirty="0"/>
              <a:t>Backing Storage </a:t>
            </a:r>
            <a:r>
              <a:rPr lang="en-GB" dirty="0" smtClean="0"/>
              <a:t>Devices – Blu-ray Drive</a:t>
            </a:r>
            <a:endParaRPr lang="en-GB" dirty="0"/>
          </a:p>
        </p:txBody>
      </p:sp>
      <p:sp>
        <p:nvSpPr>
          <p:cNvPr id="8195" name="Rectangle 3"/>
          <p:cNvSpPr>
            <a:spLocks noGrp="1" noChangeArrowheads="1"/>
          </p:cNvSpPr>
          <p:nvPr>
            <p:ph type="body" sz="half" idx="1"/>
          </p:nvPr>
        </p:nvSpPr>
        <p:spPr>
          <a:xfrm>
            <a:off x="395536" y="1556792"/>
            <a:ext cx="4639710" cy="4114800"/>
          </a:xfrm>
        </p:spPr>
        <p:txBody>
          <a:bodyPr/>
          <a:lstStyle/>
          <a:p>
            <a:pPr>
              <a:buFontTx/>
              <a:buNone/>
            </a:pPr>
            <a:r>
              <a:rPr lang="en-GB" sz="2400" dirty="0"/>
              <a:t>	</a:t>
            </a:r>
            <a:endParaRPr lang="en-GB" sz="2400" dirty="0">
              <a:latin typeface="+mj-lt"/>
            </a:endParaRPr>
          </a:p>
        </p:txBody>
      </p:sp>
      <p:sp>
        <p:nvSpPr>
          <p:cNvPr id="3" name="TextBox 2"/>
          <p:cNvSpPr txBox="1"/>
          <p:nvPr/>
        </p:nvSpPr>
        <p:spPr>
          <a:xfrm>
            <a:off x="301034" y="1480577"/>
            <a:ext cx="5927150" cy="4493538"/>
          </a:xfrm>
          <a:prstGeom prst="rect">
            <a:avLst/>
          </a:prstGeom>
          <a:noFill/>
        </p:spPr>
        <p:txBody>
          <a:bodyPr wrap="square" rtlCol="0">
            <a:spAutoFit/>
          </a:bodyPr>
          <a:lstStyle/>
          <a:p>
            <a:r>
              <a:rPr lang="en-GB" sz="2200" b="1" dirty="0" smtClean="0">
                <a:solidFill>
                  <a:srgbClr val="D60093"/>
                </a:solidFill>
                <a:latin typeface="Comic Sans MS"/>
              </a:rPr>
              <a:t>Blue-ray Drives </a:t>
            </a:r>
            <a:r>
              <a:rPr lang="en-GB" sz="2200" b="1" dirty="0" smtClean="0">
                <a:solidFill>
                  <a:srgbClr val="3333CC"/>
                </a:solidFill>
                <a:latin typeface="Comic Sans MS"/>
              </a:rPr>
              <a:t>use random/direct access. They are an example of optical storage.  </a:t>
            </a:r>
            <a:r>
              <a:rPr lang="en-GB" sz="2200" b="1" dirty="0" smtClean="0">
                <a:solidFill>
                  <a:srgbClr val="D60093"/>
                </a:solidFill>
                <a:latin typeface="Comic Sans MS"/>
              </a:rPr>
              <a:t>The storage capacity of a Blu-ray disk ranges from 23.3 Gigabyte (Gb) – 27 Gb for a single-layer disk to 46.6 Gb to 54 Gb for a dual-layer disk. </a:t>
            </a:r>
            <a:r>
              <a:rPr lang="en-GB" sz="2200" dirty="0" smtClean="0">
                <a:solidFill>
                  <a:srgbClr val="3333CC"/>
                </a:solidFill>
                <a:latin typeface="Comic Sans MS"/>
              </a:rPr>
              <a:t>Although</a:t>
            </a:r>
            <a:r>
              <a:rPr lang="en-GB" sz="2200" dirty="0" smtClean="0">
                <a:solidFill>
                  <a:srgbClr val="D60093"/>
                </a:solidFill>
                <a:latin typeface="Comic Sans MS"/>
              </a:rPr>
              <a:t> </a:t>
            </a:r>
            <a:r>
              <a:rPr lang="en-GB" sz="2200" dirty="0" smtClean="0">
                <a:solidFill>
                  <a:srgbClr val="3333CC"/>
                </a:solidFill>
                <a:latin typeface="Comic Sans MS"/>
              </a:rPr>
              <a:t>a </a:t>
            </a:r>
            <a:r>
              <a:rPr lang="en-GB" sz="2200" b="1" dirty="0" smtClean="0">
                <a:solidFill>
                  <a:srgbClr val="D60093"/>
                </a:solidFill>
                <a:latin typeface="Comic Sans MS"/>
              </a:rPr>
              <a:t>blue-ray disk </a:t>
            </a:r>
            <a:r>
              <a:rPr lang="en-GB" sz="2200" dirty="0" smtClean="0">
                <a:solidFill>
                  <a:srgbClr val="3333CC"/>
                </a:solidFill>
                <a:latin typeface="Comic Sans MS"/>
              </a:rPr>
              <a:t>is the same physical size as a DVD - </a:t>
            </a:r>
            <a:r>
              <a:rPr lang="en-GB" sz="2200" b="1" dirty="0" smtClean="0">
                <a:solidFill>
                  <a:srgbClr val="3333CC"/>
                </a:solidFill>
                <a:latin typeface="Comic Sans MS"/>
              </a:rPr>
              <a:t>the increased storage capacity on the </a:t>
            </a:r>
            <a:r>
              <a:rPr lang="en-GB" sz="2200" b="1" dirty="0" err="1" smtClean="0">
                <a:solidFill>
                  <a:srgbClr val="3333CC"/>
                </a:solidFill>
                <a:latin typeface="Comic Sans MS"/>
              </a:rPr>
              <a:t>blu-ray</a:t>
            </a:r>
            <a:r>
              <a:rPr lang="en-GB" sz="2200" b="1" dirty="0" smtClean="0">
                <a:solidFill>
                  <a:srgbClr val="3333CC"/>
                </a:solidFill>
                <a:latin typeface="Comic Sans MS"/>
              </a:rPr>
              <a:t> comes from  the laser beam being used to write data being blue and having a shorter wavelength and narrower beam than the red laser used to write to DVDs.  </a:t>
            </a:r>
            <a:endParaRPr lang="en-GB" sz="2200" b="1" dirty="0">
              <a:solidFill>
                <a:srgbClr val="3333CC"/>
              </a:solidFill>
              <a:latin typeface="Comic Sans MS"/>
            </a:endParaRPr>
          </a:p>
        </p:txBody>
      </p:sp>
      <p:pic>
        <p:nvPicPr>
          <p:cNvPr id="4" name="ClipArt Placeholder 3"/>
          <p:cNvPicPr>
            <a:picLocks noGrp="1" noChangeAspect="1"/>
          </p:cNvPicPr>
          <p:nvPr>
            <p:ph type="clipArt" sz="half" idx="2"/>
          </p:nvPr>
        </p:nvPicPr>
        <p:blipFill>
          <a:blip r:embed="rId2">
            <a:extLst>
              <a:ext uri="{28A0092B-C50C-407E-A947-70E740481C1C}">
                <a14:useLocalDpi xmlns:a14="http://schemas.microsoft.com/office/drawing/2010/main" val="0"/>
              </a:ext>
            </a:extLst>
          </a:blip>
          <a:stretch>
            <a:fillRect/>
          </a:stretch>
        </p:blipFill>
        <p:spPr>
          <a:xfrm>
            <a:off x="6084168" y="2276872"/>
            <a:ext cx="2628900" cy="1743075"/>
          </a:xfrm>
          <a:ln w="25400">
            <a:solidFill>
              <a:srgbClr val="D60093"/>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34341624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3153" y="18474"/>
            <a:ext cx="9036496" cy="1456954"/>
          </a:xfrm>
          <a:ln>
            <a:solidFill>
              <a:schemeClr val="accent2"/>
            </a:solidFill>
            <a:miter lim="800000"/>
            <a:headEnd/>
            <a:tailEnd/>
          </a:ln>
        </p:spPr>
        <p:txBody>
          <a:bodyPr/>
          <a:lstStyle/>
          <a:p>
            <a:r>
              <a:rPr lang="en-GB" dirty="0"/>
              <a:t>HARDWARE</a:t>
            </a:r>
            <a:br>
              <a:rPr lang="en-GB" dirty="0"/>
            </a:br>
            <a:r>
              <a:rPr lang="en-GB" dirty="0" smtClean="0"/>
              <a:t>Flash Memory Cards</a:t>
            </a:r>
            <a:endParaRPr lang="en-GB" dirty="0"/>
          </a:p>
        </p:txBody>
      </p:sp>
      <p:sp>
        <p:nvSpPr>
          <p:cNvPr id="8195" name="Rectangle 3"/>
          <p:cNvSpPr>
            <a:spLocks noGrp="1" noChangeArrowheads="1"/>
          </p:cNvSpPr>
          <p:nvPr>
            <p:ph type="body" sz="half" idx="1"/>
          </p:nvPr>
        </p:nvSpPr>
        <p:spPr>
          <a:xfrm>
            <a:off x="395536" y="1556792"/>
            <a:ext cx="4639710" cy="4114800"/>
          </a:xfrm>
        </p:spPr>
        <p:txBody>
          <a:bodyPr/>
          <a:lstStyle/>
          <a:p>
            <a:pPr>
              <a:buFontTx/>
              <a:buNone/>
            </a:pPr>
            <a:r>
              <a:rPr lang="en-GB" sz="2400" dirty="0"/>
              <a:t>	</a:t>
            </a:r>
            <a:endParaRPr lang="en-GB" sz="2400" dirty="0">
              <a:latin typeface="+mj-lt"/>
            </a:endParaRPr>
          </a:p>
        </p:txBody>
      </p:sp>
      <p:sp>
        <p:nvSpPr>
          <p:cNvPr id="3" name="TextBox 2"/>
          <p:cNvSpPr txBox="1"/>
          <p:nvPr/>
        </p:nvSpPr>
        <p:spPr>
          <a:xfrm>
            <a:off x="301034" y="1480577"/>
            <a:ext cx="8447430" cy="3816429"/>
          </a:xfrm>
          <a:prstGeom prst="rect">
            <a:avLst/>
          </a:prstGeom>
          <a:noFill/>
        </p:spPr>
        <p:txBody>
          <a:bodyPr wrap="square" rtlCol="0">
            <a:spAutoFit/>
          </a:bodyPr>
          <a:lstStyle/>
          <a:p>
            <a:r>
              <a:rPr lang="en-GB" sz="2200" b="1">
                <a:solidFill>
                  <a:srgbClr val="3333CC"/>
                </a:solidFill>
                <a:latin typeface="Comic Sans MS"/>
              </a:rPr>
              <a:t>Flash memory cards are used by many small devices such as smartphones, MP3 players and digital cameras to store data. A USB card reader attached to a computer allows data files to be transferred on to backing storage on a computer for editing, printing or storage.  The flash memory card can then be wiped clean and used over and over again.  Flash memory cards use random/direct access and are an example of solid state storage.  Because they are very small and light, they are extremely portable, but can still hold many gigabytes of data.  A reasonable data transfer speed would be around 90 Mbps.</a:t>
            </a:r>
            <a:endParaRPr lang="en-GB" sz="2200" b="1" dirty="0">
              <a:solidFill>
                <a:srgbClr val="3333CC"/>
              </a:solidFill>
              <a:latin typeface="Comic Sans MS"/>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pic>
        <p:nvPicPr>
          <p:cNvPr id="5" name="Picture 4"/>
          <p:cNvPicPr>
            <a:picLocks noChangeAspect="1"/>
          </p:cNvPicPr>
          <p:nvPr/>
        </p:nvPicPr>
        <p:blipFill>
          <a:blip r:embed="rId3"/>
          <a:stretch>
            <a:fillRect/>
          </a:stretch>
        </p:blipFill>
        <p:spPr>
          <a:xfrm>
            <a:off x="6180223" y="5167914"/>
            <a:ext cx="1426588" cy="1121761"/>
          </a:xfrm>
          <a:prstGeom prst="rect">
            <a:avLst/>
          </a:prstGeom>
          <a:ln w="25400">
            <a:solidFill>
              <a:srgbClr val="990099"/>
            </a:solidFill>
          </a:ln>
        </p:spPr>
      </p:pic>
    </p:spTree>
    <p:extLst>
      <p:ext uri="{BB962C8B-B14F-4D97-AF65-F5344CB8AC3E}">
        <p14:creationId xmlns:p14="http://schemas.microsoft.com/office/powerpoint/2010/main" val="23244631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3153" y="18474"/>
            <a:ext cx="9036496" cy="1456954"/>
          </a:xfrm>
          <a:ln>
            <a:solidFill>
              <a:schemeClr val="accent2"/>
            </a:solidFill>
            <a:miter lim="800000"/>
            <a:headEnd/>
            <a:tailEnd/>
          </a:ln>
        </p:spPr>
        <p:txBody>
          <a:bodyPr/>
          <a:lstStyle/>
          <a:p>
            <a:r>
              <a:rPr lang="en-GB" dirty="0" smtClean="0"/>
              <a:t>Data Transfer Speed &amp; Interface Types</a:t>
            </a:r>
            <a:endParaRPr lang="en-GB" dirty="0"/>
          </a:p>
        </p:txBody>
      </p:sp>
      <p:sp>
        <p:nvSpPr>
          <p:cNvPr id="8195" name="Rectangle 3"/>
          <p:cNvSpPr>
            <a:spLocks noGrp="1" noChangeArrowheads="1"/>
          </p:cNvSpPr>
          <p:nvPr>
            <p:ph type="body" sz="half" idx="1"/>
          </p:nvPr>
        </p:nvSpPr>
        <p:spPr>
          <a:xfrm>
            <a:off x="395536" y="1556792"/>
            <a:ext cx="4639710" cy="4114800"/>
          </a:xfrm>
        </p:spPr>
        <p:txBody>
          <a:bodyPr/>
          <a:lstStyle/>
          <a:p>
            <a:pPr>
              <a:buFontTx/>
              <a:buNone/>
            </a:pPr>
            <a:r>
              <a:rPr lang="en-GB" sz="2400" dirty="0"/>
              <a:t>	</a:t>
            </a:r>
            <a:endParaRPr lang="en-GB" sz="2400" dirty="0">
              <a:latin typeface="+mj-lt"/>
            </a:endParaRPr>
          </a:p>
        </p:txBody>
      </p:sp>
      <p:sp>
        <p:nvSpPr>
          <p:cNvPr id="3" name="TextBox 2"/>
          <p:cNvSpPr txBox="1"/>
          <p:nvPr/>
        </p:nvSpPr>
        <p:spPr>
          <a:xfrm>
            <a:off x="301034" y="1480577"/>
            <a:ext cx="8447430" cy="4093428"/>
          </a:xfrm>
          <a:prstGeom prst="rect">
            <a:avLst/>
          </a:prstGeom>
          <a:noFill/>
        </p:spPr>
        <p:txBody>
          <a:bodyPr wrap="square" rtlCol="0">
            <a:spAutoFit/>
          </a:bodyPr>
          <a:lstStyle/>
          <a:p>
            <a:r>
              <a:rPr lang="en-GB" sz="2000" b="1" dirty="0">
                <a:solidFill>
                  <a:srgbClr val="990099"/>
                </a:solidFill>
                <a:latin typeface="Comic Sans MS"/>
              </a:rPr>
              <a:t>Data Transfer </a:t>
            </a:r>
            <a:r>
              <a:rPr lang="en-GB" sz="2000" b="1" dirty="0" smtClean="0">
                <a:solidFill>
                  <a:srgbClr val="990099"/>
                </a:solidFill>
                <a:latin typeface="Comic Sans MS"/>
              </a:rPr>
              <a:t>Speed: </a:t>
            </a:r>
            <a:r>
              <a:rPr lang="en-GB" sz="2000" dirty="0" smtClean="0">
                <a:solidFill>
                  <a:srgbClr val="3333CC"/>
                </a:solidFill>
                <a:latin typeface="Comic Sans MS"/>
              </a:rPr>
              <a:t>The </a:t>
            </a:r>
            <a:r>
              <a:rPr lang="en-GB" sz="2000" b="1" dirty="0">
                <a:solidFill>
                  <a:srgbClr val="3333CC"/>
                </a:solidFill>
                <a:latin typeface="Comic Sans MS"/>
              </a:rPr>
              <a:t>speed with which data can be transmitted from one device to another is called the </a:t>
            </a:r>
            <a:r>
              <a:rPr lang="en-GB" sz="2000" b="1" dirty="0">
                <a:solidFill>
                  <a:srgbClr val="990099"/>
                </a:solidFill>
                <a:latin typeface="Comic Sans MS"/>
              </a:rPr>
              <a:t>data transfer speed.</a:t>
            </a:r>
            <a:r>
              <a:rPr lang="en-GB" sz="2000" b="1" dirty="0">
                <a:solidFill>
                  <a:srgbClr val="3333CC"/>
                </a:solidFill>
                <a:latin typeface="Comic Sans MS"/>
              </a:rPr>
              <a:t>  </a:t>
            </a:r>
            <a:r>
              <a:rPr lang="en-GB" sz="2000" dirty="0">
                <a:solidFill>
                  <a:srgbClr val="3333CC"/>
                </a:solidFill>
                <a:latin typeface="Comic Sans MS"/>
              </a:rPr>
              <a:t>Data rates are often measured in megabits (million bits) or megabytes (million bytes) per second. These are usually abbreviated to Mbps.</a:t>
            </a:r>
          </a:p>
          <a:p>
            <a:endParaRPr lang="en-GB" sz="2000" b="1" dirty="0">
              <a:solidFill>
                <a:srgbClr val="3333CC"/>
              </a:solidFill>
              <a:latin typeface="Comic Sans MS"/>
            </a:endParaRPr>
          </a:p>
          <a:p>
            <a:r>
              <a:rPr lang="en-GB" sz="2000" b="1" dirty="0">
                <a:solidFill>
                  <a:srgbClr val="990099"/>
                </a:solidFill>
                <a:latin typeface="Comic Sans MS"/>
              </a:rPr>
              <a:t>Interface </a:t>
            </a:r>
            <a:r>
              <a:rPr lang="en-GB" sz="2000" b="1" dirty="0" smtClean="0">
                <a:solidFill>
                  <a:srgbClr val="990099"/>
                </a:solidFill>
                <a:latin typeface="Comic Sans MS"/>
              </a:rPr>
              <a:t>Type: </a:t>
            </a:r>
            <a:r>
              <a:rPr lang="en-GB" sz="2000" b="1" dirty="0" smtClean="0">
                <a:solidFill>
                  <a:srgbClr val="3333CC"/>
                </a:solidFill>
                <a:latin typeface="Comic Sans MS"/>
              </a:rPr>
              <a:t>An </a:t>
            </a:r>
            <a:r>
              <a:rPr lang="en-GB" sz="2000" b="1" dirty="0">
                <a:solidFill>
                  <a:srgbClr val="3333CC"/>
                </a:solidFill>
                <a:latin typeface="Comic Sans MS"/>
              </a:rPr>
              <a:t>interface is how a peripheral device communicates with the processor. </a:t>
            </a:r>
            <a:r>
              <a:rPr lang="en-GB" sz="2000" dirty="0">
                <a:solidFill>
                  <a:srgbClr val="3333CC"/>
                </a:solidFill>
                <a:latin typeface="Comic Sans MS"/>
              </a:rPr>
              <a:t>  A </a:t>
            </a:r>
            <a:r>
              <a:rPr lang="en-GB" sz="2000" b="1" dirty="0">
                <a:solidFill>
                  <a:srgbClr val="990099"/>
                </a:solidFill>
                <a:latin typeface="Comic Sans MS"/>
              </a:rPr>
              <a:t>USB is the most common interface</a:t>
            </a:r>
            <a:r>
              <a:rPr lang="en-GB" sz="2000" dirty="0">
                <a:solidFill>
                  <a:srgbClr val="990099"/>
                </a:solidFill>
                <a:latin typeface="Comic Sans MS"/>
              </a:rPr>
              <a:t> </a:t>
            </a:r>
            <a:r>
              <a:rPr lang="en-GB" sz="2000" dirty="0">
                <a:solidFill>
                  <a:srgbClr val="3333CC"/>
                </a:solidFill>
                <a:latin typeface="Comic Sans MS"/>
              </a:rPr>
              <a:t>would have a typical data transfer speed of around 480 Mbps upwards, depending on the model type.</a:t>
            </a:r>
          </a:p>
          <a:p>
            <a:endParaRPr lang="en-GB" sz="2000" dirty="0">
              <a:solidFill>
                <a:srgbClr val="3333CC"/>
              </a:solidFill>
              <a:latin typeface="Comic Sans MS"/>
            </a:endParaRPr>
          </a:p>
          <a:p>
            <a:r>
              <a:rPr lang="en-GB" sz="2000" b="1" dirty="0">
                <a:solidFill>
                  <a:srgbClr val="990099"/>
                </a:solidFill>
                <a:latin typeface="Comic Sans MS"/>
              </a:rPr>
              <a:t>Firewire </a:t>
            </a:r>
            <a:r>
              <a:rPr lang="en-GB" sz="2000" dirty="0">
                <a:solidFill>
                  <a:srgbClr val="3333CC"/>
                </a:solidFill>
                <a:latin typeface="Comic Sans MS"/>
              </a:rPr>
              <a:t>is another interface often used and would have a data transfer of around 800 Mbps.</a:t>
            </a:r>
          </a:p>
        </p:txBody>
      </p:sp>
      <p:sp>
        <p:nvSpPr>
          <p:cNvPr id="7" name="Action Button: Home 6">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301938618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ln>
            <a:solidFill>
              <a:schemeClr val="bg2"/>
            </a:solidFill>
          </a:ln>
        </p:spPr>
        <p:txBody>
          <a:bodyPr>
            <a:normAutofit fontScale="90000"/>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HARDWARE USED TO CAPTURE BIT-MAPPED GRAPHICS</a:t>
            </a:r>
            <a:endParaRPr lang="en-GB" sz="3200" b="1" dirty="0">
              <a:solidFill>
                <a:srgbClr val="D60093"/>
              </a:solidFill>
              <a:effectLst>
                <a:outerShdw blurRad="38100" dist="38100" dir="2700000" algn="tl">
                  <a:srgbClr val="000000">
                    <a:alpha val="43137"/>
                  </a:srgbClr>
                </a:outerShdw>
              </a:effectLst>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1587167"/>
            <a:ext cx="2114957" cy="1584176"/>
          </a:xfrm>
          <a:prstGeom prst="rect">
            <a:avLst/>
          </a:prstGeom>
          <a:ln w="25400">
            <a:solidFill>
              <a:schemeClr val="bg1"/>
            </a:solidFill>
          </a:ln>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3152" y="3573016"/>
            <a:ext cx="3163476" cy="2792859"/>
          </a:xfrm>
          <a:prstGeom prst="rect">
            <a:avLst/>
          </a:prstGeom>
          <a:ln w="25400">
            <a:solidFill>
              <a:schemeClr val="bg1"/>
            </a:solidFill>
          </a:ln>
        </p:spPr>
      </p:pic>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3"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
        <p:nvSpPr>
          <p:cNvPr id="14" name="Action Button: Home 13">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2" name="TextBox 1"/>
          <p:cNvSpPr txBox="1"/>
          <p:nvPr/>
        </p:nvSpPr>
        <p:spPr>
          <a:xfrm>
            <a:off x="381000" y="1602462"/>
            <a:ext cx="4479032" cy="4493538"/>
          </a:xfrm>
          <a:prstGeom prst="rect">
            <a:avLst/>
          </a:prstGeom>
          <a:noFill/>
        </p:spPr>
        <p:txBody>
          <a:bodyPr wrap="square" rtlCol="0">
            <a:spAutoFit/>
          </a:bodyPr>
          <a:lstStyle/>
          <a:p>
            <a:r>
              <a:rPr lang="en-GB" sz="2200" b="1" dirty="0">
                <a:solidFill>
                  <a:srgbClr val="D60093"/>
                </a:solidFill>
              </a:rPr>
              <a:t>Digital cameras </a:t>
            </a:r>
            <a:r>
              <a:rPr lang="en-GB" sz="2200" dirty="0">
                <a:solidFill>
                  <a:srgbClr val="1F497D"/>
                </a:solidFill>
              </a:rPr>
              <a:t>can be used to capture still images.  Within a digital camera is an electronic circuit called a </a:t>
            </a:r>
            <a:r>
              <a:rPr lang="en-GB" sz="2200" b="1" dirty="0">
                <a:solidFill>
                  <a:srgbClr val="D60093"/>
                </a:solidFill>
              </a:rPr>
              <a:t>Charged Coupled Device (CCD). </a:t>
            </a:r>
            <a:r>
              <a:rPr lang="en-GB" sz="2200" dirty="0">
                <a:solidFill>
                  <a:srgbClr val="1F497D"/>
                </a:solidFill>
              </a:rPr>
              <a:t>  The </a:t>
            </a:r>
            <a:r>
              <a:rPr lang="en-GB" sz="2200" b="1" dirty="0">
                <a:solidFill>
                  <a:srgbClr val="D60093"/>
                </a:solidFill>
              </a:rPr>
              <a:t>CCD</a:t>
            </a:r>
            <a:r>
              <a:rPr lang="en-GB" sz="2200" dirty="0">
                <a:solidFill>
                  <a:srgbClr val="1F497D"/>
                </a:solidFill>
              </a:rPr>
              <a:t> uses sensors to capture an image projected by the lens which opens when a photograph is taken.  The </a:t>
            </a:r>
            <a:r>
              <a:rPr lang="en-GB" sz="2200" b="1" dirty="0">
                <a:solidFill>
                  <a:srgbClr val="D60093"/>
                </a:solidFill>
              </a:rPr>
              <a:t>CCD</a:t>
            </a:r>
            <a:r>
              <a:rPr lang="en-GB" sz="2200" dirty="0">
                <a:solidFill>
                  <a:srgbClr val="1F497D"/>
                </a:solidFill>
              </a:rPr>
              <a:t> turns the light into analogue signals that are passed to a processor which samples them and turns them into digital data.</a:t>
            </a:r>
          </a:p>
        </p:txBody>
      </p:sp>
    </p:spTree>
    <p:extLst>
      <p:ext uri="{BB962C8B-B14F-4D97-AF65-F5344CB8AC3E}">
        <p14:creationId xmlns:p14="http://schemas.microsoft.com/office/powerpoint/2010/main" val="256390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ln>
            <a:solidFill>
              <a:schemeClr val="bg2"/>
            </a:solidFill>
          </a:ln>
        </p:spPr>
        <p:txBody>
          <a:bodyPr>
            <a:normAutofit/>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STORING THE IMAGES IN A DIGITAL CAMERA</a:t>
            </a:r>
            <a:endParaRPr lang="en-GB" sz="3200" b="1" dirty="0">
              <a:solidFill>
                <a:srgbClr val="D60093"/>
              </a:solidFill>
              <a:effectLst>
                <a:outerShdw blurRad="38100" dist="38100" dir="2700000" algn="tl">
                  <a:srgbClr val="000000">
                    <a:alpha val="43137"/>
                  </a:srgbClr>
                </a:outerShdw>
              </a:effectLst>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628800"/>
            <a:ext cx="1533128" cy="1533128"/>
          </a:xfrm>
          <a:prstGeom prst="rect">
            <a:avLst/>
          </a:prstGeom>
          <a:ln w="25400">
            <a:solidFill>
              <a:schemeClr val="bg1"/>
            </a:solidFill>
          </a:ln>
        </p:spPr>
      </p:pic>
      <p:sp>
        <p:nvSpPr>
          <p:cNvPr id="10" name="TextBox 9"/>
          <p:cNvSpPr txBox="1"/>
          <p:nvPr/>
        </p:nvSpPr>
        <p:spPr>
          <a:xfrm>
            <a:off x="2325401" y="1628800"/>
            <a:ext cx="6439123" cy="3139321"/>
          </a:xfrm>
          <a:prstGeom prst="rect">
            <a:avLst/>
          </a:prstGeom>
          <a:noFill/>
        </p:spPr>
        <p:txBody>
          <a:bodyPr wrap="square" rtlCol="0">
            <a:spAutoFit/>
          </a:bodyPr>
          <a:lstStyle/>
          <a:p>
            <a:r>
              <a:rPr lang="en-GB" sz="2200" dirty="0" smtClean="0">
                <a:solidFill>
                  <a:srgbClr val="1F497D"/>
                </a:solidFill>
              </a:rPr>
              <a:t>Once images have been captured by the </a:t>
            </a:r>
            <a:r>
              <a:rPr lang="en-GB" sz="2200" b="1" dirty="0" smtClean="0">
                <a:solidFill>
                  <a:srgbClr val="D60093"/>
                </a:solidFill>
              </a:rPr>
              <a:t>digital camera</a:t>
            </a:r>
            <a:r>
              <a:rPr lang="en-GB" sz="2200" dirty="0" smtClean="0">
                <a:solidFill>
                  <a:srgbClr val="1F497D"/>
                </a:solidFill>
              </a:rPr>
              <a:t> and converted into digital format, they are stored in the </a:t>
            </a:r>
            <a:r>
              <a:rPr lang="en-GB" sz="2200" b="1" dirty="0" smtClean="0">
                <a:solidFill>
                  <a:srgbClr val="D60093"/>
                </a:solidFill>
              </a:rPr>
              <a:t>digital camera on removable backing storage called flash memory. </a:t>
            </a:r>
            <a:r>
              <a:rPr lang="en-GB" sz="2200" dirty="0" smtClean="0">
                <a:solidFill>
                  <a:srgbClr val="1F497D"/>
                </a:solidFill>
              </a:rPr>
              <a:t> </a:t>
            </a:r>
            <a:r>
              <a:rPr lang="en-GB" sz="2200" b="1" dirty="0" smtClean="0">
                <a:solidFill>
                  <a:srgbClr val="1F497D"/>
                </a:solidFill>
              </a:rPr>
              <a:t>A card reader attached to a computer allows data files to be transferred on to backing storage on a computer for editing, printing or storage.  </a:t>
            </a:r>
            <a:r>
              <a:rPr lang="en-GB" sz="2200" dirty="0" smtClean="0">
                <a:solidFill>
                  <a:srgbClr val="1F497D"/>
                </a:solidFill>
              </a:rPr>
              <a:t>The </a:t>
            </a:r>
            <a:r>
              <a:rPr lang="en-GB" sz="2200" b="1" dirty="0" smtClean="0">
                <a:solidFill>
                  <a:srgbClr val="D60093"/>
                </a:solidFill>
              </a:rPr>
              <a:t>flash memory card </a:t>
            </a:r>
            <a:r>
              <a:rPr lang="en-GB" sz="2200" dirty="0" smtClean="0">
                <a:solidFill>
                  <a:srgbClr val="1F497D"/>
                </a:solidFill>
              </a:rPr>
              <a:t>can then be wiped clean and used over and over again.</a:t>
            </a:r>
            <a:endParaRPr lang="en-GB" sz="2200" dirty="0">
              <a:solidFill>
                <a:srgbClr val="1F497D"/>
              </a:solidFill>
            </a:endParaRPr>
          </a:p>
        </p:txBody>
      </p:sp>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Home 11">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234737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ln>
            <a:solidFill>
              <a:schemeClr val="bg2"/>
            </a:solidFill>
          </a:ln>
        </p:spPr>
        <p:txBody>
          <a:bodyPr>
            <a:normAutofit/>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CAPTURING IMAGES USING A SCANNER</a:t>
            </a:r>
            <a:endParaRPr lang="en-GB" sz="3200" b="1" dirty="0">
              <a:solidFill>
                <a:srgbClr val="D60093"/>
              </a:solidFill>
              <a:effectLst>
                <a:outerShdw blurRad="38100" dist="38100" dir="2700000" algn="tl">
                  <a:srgbClr val="000000">
                    <a:alpha val="43137"/>
                  </a:srgbClr>
                </a:outerShdw>
              </a:effectLst>
            </a:endParaRPr>
          </a:p>
        </p:txBody>
      </p:sp>
      <p:sp>
        <p:nvSpPr>
          <p:cNvPr id="4" name="TextBox 3"/>
          <p:cNvSpPr txBox="1"/>
          <p:nvPr/>
        </p:nvSpPr>
        <p:spPr>
          <a:xfrm>
            <a:off x="539552" y="1556792"/>
            <a:ext cx="4896544" cy="3816429"/>
          </a:xfrm>
          <a:prstGeom prst="rect">
            <a:avLst/>
          </a:prstGeom>
          <a:noFill/>
        </p:spPr>
        <p:txBody>
          <a:bodyPr wrap="square" rtlCol="0">
            <a:spAutoFit/>
          </a:bodyPr>
          <a:lstStyle/>
          <a:p>
            <a:r>
              <a:rPr lang="en-GB" sz="2200" b="1" dirty="0" smtClean="0">
                <a:solidFill>
                  <a:srgbClr val="D60093"/>
                </a:solidFill>
              </a:rPr>
              <a:t>Scanners</a:t>
            </a:r>
            <a:r>
              <a:rPr lang="en-GB" sz="2200" dirty="0" smtClean="0">
                <a:solidFill>
                  <a:srgbClr val="1F497D"/>
                </a:solidFill>
              </a:rPr>
              <a:t> also use </a:t>
            </a:r>
            <a:r>
              <a:rPr lang="en-GB" sz="2200" b="1" dirty="0" smtClean="0">
                <a:solidFill>
                  <a:srgbClr val="D60093"/>
                </a:solidFill>
              </a:rPr>
              <a:t>CCDs</a:t>
            </a:r>
            <a:r>
              <a:rPr lang="en-GB" sz="2200" dirty="0" smtClean="0">
                <a:solidFill>
                  <a:srgbClr val="1F497D"/>
                </a:solidFill>
              </a:rPr>
              <a:t> to capture the image of documents. There is a </a:t>
            </a:r>
            <a:r>
              <a:rPr lang="en-GB" sz="2200" b="1" dirty="0" smtClean="0">
                <a:solidFill>
                  <a:srgbClr val="D60093"/>
                </a:solidFill>
              </a:rPr>
              <a:t>CCD </a:t>
            </a:r>
            <a:r>
              <a:rPr lang="en-GB" sz="2200" dirty="0" smtClean="0">
                <a:solidFill>
                  <a:srgbClr val="1F497D"/>
                </a:solidFill>
              </a:rPr>
              <a:t>in the moveable scan head which passes over the document.  </a:t>
            </a:r>
            <a:r>
              <a:rPr lang="en-GB" sz="2200" b="1" dirty="0" smtClean="0">
                <a:solidFill>
                  <a:srgbClr val="1F497D"/>
                </a:solidFill>
              </a:rPr>
              <a:t>The light which is reflected back of the document is captured by the </a:t>
            </a:r>
            <a:r>
              <a:rPr lang="en-GB" sz="2200" b="1" dirty="0" smtClean="0">
                <a:solidFill>
                  <a:srgbClr val="D60093"/>
                </a:solidFill>
              </a:rPr>
              <a:t>CCD</a:t>
            </a:r>
            <a:r>
              <a:rPr lang="en-GB" sz="2200" b="1" dirty="0" smtClean="0">
                <a:solidFill>
                  <a:srgbClr val="1F497D"/>
                </a:solidFill>
              </a:rPr>
              <a:t> as an analogue signal which is then converted into a binary digital signal and stored on backing storage in the computer system attached to the scanner.</a:t>
            </a:r>
            <a:endParaRPr lang="en-GB" sz="2200" b="1" dirty="0">
              <a:solidFill>
                <a:srgbClr val="1F497D"/>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8156" y="1772816"/>
            <a:ext cx="2805658" cy="3678847"/>
          </a:xfrm>
          <a:prstGeom prst="rect">
            <a:avLst/>
          </a:prstGeom>
          <a:ln w="25400">
            <a:solidFill>
              <a:schemeClr val="bg1"/>
            </a:solidFill>
          </a:ln>
        </p:spPr>
      </p:pic>
      <p:sp>
        <p:nvSpPr>
          <p:cNvPr id="10" name="Action Button: Forward or Next 9">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Home 11">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341682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ln>
            <a:solidFill>
              <a:schemeClr val="bg2"/>
            </a:solidFill>
          </a:ln>
        </p:spPr>
        <p:txBody>
          <a:bodyPr>
            <a:normAutofit/>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STORAGE OF GRAPHICS DATA</a:t>
            </a:r>
            <a:endParaRPr lang="en-GB" sz="3200" b="1" dirty="0">
              <a:solidFill>
                <a:srgbClr val="D60093"/>
              </a:solidFill>
              <a:effectLst>
                <a:outerShdw blurRad="38100" dist="38100" dir="2700000" algn="tl">
                  <a:srgbClr val="000000">
                    <a:alpha val="43137"/>
                  </a:srgbClr>
                </a:outerShdw>
              </a:effectLst>
            </a:endParaRPr>
          </a:p>
        </p:txBody>
      </p:sp>
      <p:sp>
        <p:nvSpPr>
          <p:cNvPr id="2" name="TextBox 1"/>
          <p:cNvSpPr txBox="1"/>
          <p:nvPr/>
        </p:nvSpPr>
        <p:spPr>
          <a:xfrm>
            <a:off x="196993" y="1484784"/>
            <a:ext cx="5760640" cy="4493538"/>
          </a:xfrm>
          <a:prstGeom prst="rect">
            <a:avLst/>
          </a:prstGeom>
          <a:noFill/>
        </p:spPr>
        <p:txBody>
          <a:bodyPr wrap="square" rtlCol="0">
            <a:spAutoFit/>
          </a:bodyPr>
          <a:lstStyle/>
          <a:p>
            <a:r>
              <a:rPr lang="en-GB" sz="2200" dirty="0" smtClean="0">
                <a:solidFill>
                  <a:srgbClr val="1F497D"/>
                </a:solidFill>
              </a:rPr>
              <a:t>A </a:t>
            </a:r>
            <a:r>
              <a:rPr lang="en-GB" sz="2200" b="1" dirty="0" smtClean="0">
                <a:solidFill>
                  <a:srgbClr val="D60093"/>
                </a:solidFill>
              </a:rPr>
              <a:t>bitmap file format </a:t>
            </a:r>
            <a:r>
              <a:rPr lang="en-GB" sz="2200" dirty="0" smtClean="0">
                <a:solidFill>
                  <a:srgbClr val="1F497D"/>
                </a:solidFill>
              </a:rPr>
              <a:t>(file extension </a:t>
            </a:r>
            <a:r>
              <a:rPr lang="en-GB" sz="2200" b="1" dirty="0" smtClean="0">
                <a:solidFill>
                  <a:srgbClr val="D60093"/>
                </a:solidFill>
              </a:rPr>
              <a:t>.BMP</a:t>
            </a:r>
            <a:r>
              <a:rPr lang="en-GB" sz="2200" dirty="0" smtClean="0">
                <a:solidFill>
                  <a:srgbClr val="1F497D"/>
                </a:solidFill>
              </a:rPr>
              <a:t>), is an </a:t>
            </a:r>
            <a:r>
              <a:rPr lang="en-GB" sz="2200" b="1" dirty="0" smtClean="0">
                <a:solidFill>
                  <a:srgbClr val="1F497D"/>
                </a:solidFill>
              </a:rPr>
              <a:t>uncompressed file format where the </a:t>
            </a:r>
            <a:r>
              <a:rPr lang="en-GB" sz="2200" b="1" dirty="0" smtClean="0">
                <a:solidFill>
                  <a:srgbClr val="D60093"/>
                </a:solidFill>
              </a:rPr>
              <a:t>bit-map file </a:t>
            </a:r>
            <a:r>
              <a:rPr lang="en-GB" sz="2200" b="1" dirty="0" smtClean="0">
                <a:solidFill>
                  <a:srgbClr val="1F497D"/>
                </a:solidFill>
              </a:rPr>
              <a:t>contains data about each pixel used to make up the image.</a:t>
            </a:r>
            <a:r>
              <a:rPr lang="en-GB" sz="2200" dirty="0" smtClean="0">
                <a:solidFill>
                  <a:srgbClr val="1F497D"/>
                </a:solidFill>
              </a:rPr>
              <a:t>  For a </a:t>
            </a:r>
            <a:r>
              <a:rPr lang="en-GB" sz="2200" b="1" dirty="0" smtClean="0">
                <a:solidFill>
                  <a:srgbClr val="D60093"/>
                </a:solidFill>
              </a:rPr>
              <a:t>black and white image 1 bit is needed to store each pixel.</a:t>
            </a:r>
            <a:r>
              <a:rPr lang="en-GB" sz="2200" b="1" dirty="0" smtClean="0">
                <a:solidFill>
                  <a:srgbClr val="1F497D"/>
                </a:solidFill>
              </a:rPr>
              <a:t>  </a:t>
            </a:r>
            <a:r>
              <a:rPr lang="en-GB" sz="2200" dirty="0" smtClean="0">
                <a:solidFill>
                  <a:srgbClr val="1F497D"/>
                </a:solidFill>
              </a:rPr>
              <a:t>For an image using </a:t>
            </a:r>
            <a:r>
              <a:rPr lang="en-GB" sz="2200" b="1" dirty="0" smtClean="0">
                <a:solidFill>
                  <a:srgbClr val="D60093"/>
                </a:solidFill>
              </a:rPr>
              <a:t>256 colours 1 byte of storage is needed for every pixel</a:t>
            </a:r>
            <a:r>
              <a:rPr lang="en-GB" sz="2200" dirty="0" smtClean="0">
                <a:solidFill>
                  <a:srgbClr val="1F497D"/>
                </a:solidFill>
              </a:rPr>
              <a:t> and with an image using </a:t>
            </a:r>
            <a:r>
              <a:rPr lang="en-GB" sz="2200" b="1" dirty="0" smtClean="0">
                <a:solidFill>
                  <a:srgbClr val="D60093"/>
                </a:solidFill>
              </a:rPr>
              <a:t>True Colour this rises to 3 bytes of storage for every pixel.  </a:t>
            </a:r>
            <a:r>
              <a:rPr lang="en-GB" sz="2200" dirty="0" smtClean="0">
                <a:solidFill>
                  <a:srgbClr val="1F497D"/>
                </a:solidFill>
              </a:rPr>
              <a:t>This means that an uncompressed bit-map file can take up a very large amount of storage. </a:t>
            </a:r>
            <a:endParaRPr lang="en-GB" sz="2200" dirty="0">
              <a:solidFill>
                <a:srgbClr val="1F497D"/>
              </a:solidFill>
            </a:endParaRPr>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15496"/>
          <a:stretch/>
        </p:blipFill>
        <p:spPr>
          <a:xfrm>
            <a:off x="6084168" y="1988840"/>
            <a:ext cx="2863955" cy="2129726"/>
          </a:xfrm>
          <a:prstGeom prst="rect">
            <a:avLst/>
          </a:prstGeom>
          <a:ln w="25400">
            <a:solidFill>
              <a:schemeClr val="bg1"/>
            </a:solidFill>
          </a:ln>
        </p:spPr>
      </p:pic>
      <p:sp>
        <p:nvSpPr>
          <p:cNvPr id="10" name="Action Button: Forward or Next 9">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Home 11">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27131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1200329"/>
          </a:xfrm>
          <a:prstGeom prst="rect">
            <a:avLst/>
          </a:prstGeom>
          <a:noFill/>
        </p:spPr>
        <p:txBody>
          <a:bodyPr wrap="square" rtlCol="0">
            <a:spAutoFit/>
          </a:bodyPr>
          <a:lstStyle/>
          <a:p>
            <a:r>
              <a:rPr lang="en-GB" b="1" dirty="0" smtClean="0">
                <a:solidFill>
                  <a:prstClr val="white"/>
                </a:solidFill>
              </a:rPr>
              <a:t>Index</a:t>
            </a:r>
          </a:p>
          <a:p>
            <a:endParaRPr lang="en-GB" b="1" dirty="0">
              <a:solidFill>
                <a:prstClr val="white"/>
              </a:solidFill>
            </a:endParaRPr>
          </a:p>
          <a:p>
            <a:endParaRPr lang="en-GB" b="1" dirty="0" smtClean="0">
              <a:solidFill>
                <a:prstClr val="white"/>
              </a:solidFill>
            </a:endParaRPr>
          </a:p>
          <a:p>
            <a:pPr marL="285750" indent="-285750">
              <a:buFont typeface="Arial" pitchFamily="34" charset="0"/>
              <a:buChar char="•"/>
            </a:pPr>
            <a:endParaRPr lang="en-GB" b="1" dirty="0">
              <a:solidFill>
                <a:prstClr val="white"/>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086913832"/>
              </p:ext>
            </p:extLst>
          </p:nvPr>
        </p:nvGraphicFramePr>
        <p:xfrm>
          <a:off x="1187625" y="1887671"/>
          <a:ext cx="6090110" cy="2737510"/>
        </p:xfrm>
        <a:graphic>
          <a:graphicData uri="http://schemas.openxmlformats.org/drawingml/2006/table">
            <a:tbl>
              <a:tblPr firstRow="1" firstCol="1" bandRow="1"/>
              <a:tblGrid>
                <a:gridCol w="1217736"/>
                <a:gridCol w="1217736"/>
                <a:gridCol w="1217736"/>
                <a:gridCol w="1218451"/>
                <a:gridCol w="1218451"/>
              </a:tblGrid>
              <a:tr h="547502">
                <a:tc>
                  <a:txBody>
                    <a:bodyPr/>
                    <a:lstStyle/>
                    <a:p>
                      <a:pPr algn="ctr">
                        <a:spcAft>
                          <a:spcPts val="0"/>
                        </a:spcAft>
                      </a:pPr>
                      <a:r>
                        <a:rPr lang="en-GB" sz="2000" b="1" dirty="0">
                          <a:solidFill>
                            <a:srgbClr val="EEECE1"/>
                          </a:solidFill>
                          <a:effectLst>
                            <a:outerShdw blurRad="38100" dist="38100" dir="2700000" algn="tl">
                              <a:srgbClr val="000000">
                                <a:alpha val="43137"/>
                              </a:srgbClr>
                            </a:outerShdw>
                          </a:effectLst>
                          <a:latin typeface="Comic Sans MS"/>
                          <a:ea typeface="Times New Roman"/>
                          <a:cs typeface="Times New Roman"/>
                          <a:hlinkClick r:id="rId2" action="ppaction://hlinksldjump"/>
                        </a:rPr>
                        <a:t>A</a:t>
                      </a:r>
                      <a:endParaRPr lang="en-GB" sz="1200" dirty="0">
                        <a:effectLst>
                          <a:outerShdw blurRad="38100" dist="38100" dir="2700000" algn="tl">
                            <a:srgbClr val="000000">
                              <a:alpha val="43137"/>
                            </a:srgbClr>
                          </a:outerShdw>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outerShdw blurRad="38100" dist="38100" dir="2700000" algn="tl">
                              <a:srgbClr val="000000">
                                <a:alpha val="43137"/>
                              </a:srgbClr>
                            </a:outerShdw>
                          </a:effectLst>
                          <a:latin typeface="Comic Sans MS"/>
                          <a:ea typeface="Times New Roman"/>
                          <a:cs typeface="Times New Roman"/>
                          <a:hlinkClick r:id="rId3" action="ppaction://hlinksldjump"/>
                        </a:rPr>
                        <a:t>F</a:t>
                      </a:r>
                      <a:endParaRPr lang="en-GB" sz="1200" dirty="0">
                        <a:effectLst>
                          <a:outerShdw blurRad="38100" dist="38100" dir="2700000" algn="tl">
                            <a:srgbClr val="000000">
                              <a:alpha val="43137"/>
                            </a:srgbClr>
                          </a:outerShdw>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outerShdw blurRad="38100" dist="38100" dir="2700000" algn="tl">
                              <a:srgbClr val="000000">
                                <a:alpha val="43137"/>
                              </a:srgbClr>
                            </a:outerShdw>
                          </a:effectLst>
                          <a:latin typeface="Comic Sans MS"/>
                          <a:ea typeface="Times New Roman"/>
                          <a:cs typeface="Times New Roman"/>
                          <a:hlinkClick r:id="rId4" action="ppaction://hlinksldjump"/>
                        </a:rPr>
                        <a:t>K</a:t>
                      </a:r>
                      <a:endParaRPr lang="en-GB" sz="1200" dirty="0">
                        <a:effectLst>
                          <a:outerShdw blurRad="38100" dist="38100" dir="2700000" algn="tl">
                            <a:srgbClr val="000000">
                              <a:alpha val="43137"/>
                            </a:srgbClr>
                          </a:outerShdw>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5" action="ppaction://hlinksldjump"/>
                        </a:rPr>
                        <a:t>P</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6" action="ppaction://hlinksldjump"/>
                        </a:rPr>
                        <a:t>U</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r>
              <a:tr h="547502">
                <a:tc>
                  <a:txBody>
                    <a:bodyPr/>
                    <a:lstStyle/>
                    <a:p>
                      <a:pPr algn="ctr">
                        <a:spcAft>
                          <a:spcPts val="0"/>
                        </a:spcAft>
                      </a:pPr>
                      <a:r>
                        <a:rPr lang="en-GB" sz="2000" b="1" dirty="0">
                          <a:solidFill>
                            <a:srgbClr val="EEECE1"/>
                          </a:solidFill>
                          <a:effectLst>
                            <a:outerShdw blurRad="38100" dist="38100" dir="2700000" algn="tl">
                              <a:srgbClr val="000000">
                                <a:alpha val="43137"/>
                              </a:srgbClr>
                            </a:outerShdw>
                          </a:effectLst>
                          <a:latin typeface="Comic Sans MS"/>
                          <a:ea typeface="Times New Roman"/>
                          <a:cs typeface="Times New Roman"/>
                          <a:hlinkClick r:id="rId7" action="ppaction://hlinksldjump"/>
                        </a:rPr>
                        <a:t>B</a:t>
                      </a:r>
                      <a:endParaRPr lang="en-GB" sz="1200" dirty="0">
                        <a:effectLst>
                          <a:outerShdw blurRad="38100" dist="38100" dir="2700000" algn="tl">
                            <a:srgbClr val="000000">
                              <a:alpha val="43137"/>
                            </a:srgbClr>
                          </a:outerShdw>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outerShdw blurRad="38100" dist="38100" dir="2700000" algn="tl">
                              <a:srgbClr val="000000">
                                <a:alpha val="43137"/>
                              </a:srgbClr>
                            </a:outerShdw>
                          </a:effectLst>
                          <a:latin typeface="Comic Sans MS"/>
                          <a:ea typeface="Times New Roman"/>
                          <a:cs typeface="Times New Roman"/>
                          <a:hlinkClick r:id="rId8" action="ppaction://hlinksldjump"/>
                        </a:rPr>
                        <a:t>G</a:t>
                      </a:r>
                      <a:endParaRPr lang="en-GB" sz="1200" dirty="0">
                        <a:effectLst>
                          <a:outerShdw blurRad="38100" dist="38100" dir="2700000" algn="tl">
                            <a:srgbClr val="000000">
                              <a:alpha val="43137"/>
                            </a:srgbClr>
                          </a:outerShdw>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outerShdw blurRad="38100" dist="38100" dir="2700000" algn="tl">
                              <a:srgbClr val="000000">
                                <a:alpha val="43137"/>
                              </a:srgbClr>
                            </a:outerShdw>
                          </a:effectLst>
                          <a:latin typeface="Comic Sans MS"/>
                          <a:ea typeface="Times New Roman"/>
                          <a:cs typeface="Times New Roman"/>
                          <a:hlinkClick r:id="rId9" action="ppaction://hlinksldjump"/>
                        </a:rPr>
                        <a:t>L</a:t>
                      </a:r>
                      <a:endParaRPr lang="en-GB" sz="1200" dirty="0">
                        <a:effectLst>
                          <a:outerShdw blurRad="38100" dist="38100" dir="2700000" algn="tl">
                            <a:srgbClr val="000000">
                              <a:alpha val="43137"/>
                            </a:srgbClr>
                          </a:outerShdw>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10" action="ppaction://hlinksldjump"/>
                        </a:rPr>
                        <a:t>Q</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11" action="ppaction://hlinksldjump"/>
                        </a:rPr>
                        <a:t>V</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r>
              <a:tr h="547502">
                <a:tc>
                  <a:txBody>
                    <a:bodyPr/>
                    <a:lstStyle/>
                    <a:p>
                      <a:pPr algn="ctr">
                        <a:spcAft>
                          <a:spcPts val="0"/>
                        </a:spcAft>
                      </a:pPr>
                      <a:r>
                        <a:rPr lang="en-GB" sz="2000" b="1" dirty="0">
                          <a:solidFill>
                            <a:srgbClr val="EEECE1"/>
                          </a:solidFill>
                          <a:effectLst>
                            <a:outerShdw blurRad="38100" dist="38100" dir="2700000" algn="tl">
                              <a:srgbClr val="000000">
                                <a:alpha val="43137"/>
                              </a:srgbClr>
                            </a:outerShdw>
                          </a:effectLst>
                          <a:latin typeface="Comic Sans MS"/>
                          <a:ea typeface="Times New Roman"/>
                          <a:cs typeface="Times New Roman"/>
                          <a:hlinkClick r:id="rId12" action="ppaction://hlinksldjump"/>
                        </a:rPr>
                        <a:t>C</a:t>
                      </a:r>
                      <a:endParaRPr lang="en-GB" sz="1200" dirty="0">
                        <a:effectLst>
                          <a:outerShdw blurRad="38100" dist="38100" dir="2700000" algn="tl">
                            <a:srgbClr val="000000">
                              <a:alpha val="43137"/>
                            </a:srgbClr>
                          </a:outerShdw>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outerShdw blurRad="38100" dist="38100" dir="2700000" algn="tl">
                              <a:srgbClr val="000000">
                                <a:alpha val="43137"/>
                              </a:srgbClr>
                            </a:outerShdw>
                          </a:effectLst>
                          <a:latin typeface="Comic Sans MS"/>
                          <a:ea typeface="Times New Roman"/>
                          <a:cs typeface="Times New Roman"/>
                          <a:hlinkClick r:id="rId13" action="ppaction://hlinksldjump"/>
                        </a:rPr>
                        <a:t>H</a:t>
                      </a:r>
                      <a:endParaRPr lang="en-GB" sz="1200" dirty="0">
                        <a:effectLst>
                          <a:outerShdw blurRad="38100" dist="38100" dir="2700000" algn="tl">
                            <a:srgbClr val="000000">
                              <a:alpha val="43137"/>
                            </a:srgbClr>
                          </a:outerShdw>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outerShdw blurRad="38100" dist="38100" dir="2700000" algn="tl">
                              <a:srgbClr val="000000">
                                <a:alpha val="43137"/>
                              </a:srgbClr>
                            </a:outerShdw>
                          </a:effectLst>
                          <a:latin typeface="Comic Sans MS"/>
                          <a:ea typeface="Times New Roman"/>
                          <a:cs typeface="Times New Roman"/>
                          <a:hlinkClick r:id="rId14" action="ppaction://hlinksldjump"/>
                        </a:rPr>
                        <a:t>M</a:t>
                      </a:r>
                      <a:endParaRPr lang="en-GB" sz="1200" dirty="0">
                        <a:effectLst>
                          <a:outerShdw blurRad="38100" dist="38100" dir="2700000" algn="tl">
                            <a:srgbClr val="000000">
                              <a:alpha val="43137"/>
                            </a:srgbClr>
                          </a:outerShdw>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15" action="ppaction://hlinksldjump"/>
                        </a:rPr>
                        <a:t>R</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16" action="ppaction://hlinksldjump"/>
                        </a:rPr>
                        <a:t>W</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r>
              <a:tr h="547502">
                <a:tc>
                  <a:txBody>
                    <a:bodyPr/>
                    <a:lstStyle/>
                    <a:p>
                      <a:pPr algn="ctr">
                        <a:spcAft>
                          <a:spcPts val="0"/>
                        </a:spcAft>
                      </a:pPr>
                      <a:r>
                        <a:rPr lang="en-GB" sz="2000" b="1" dirty="0">
                          <a:solidFill>
                            <a:srgbClr val="EEECE1"/>
                          </a:solidFill>
                          <a:effectLst/>
                          <a:latin typeface="Comic Sans MS"/>
                          <a:ea typeface="Times New Roman"/>
                          <a:cs typeface="Times New Roman"/>
                          <a:hlinkClick r:id="rId17" action="ppaction://hlinksldjump"/>
                        </a:rPr>
                        <a:t>D</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18" action="ppaction://hlinksldjump"/>
                        </a:rPr>
                        <a:t>I</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19" action="ppaction://hlinksldjump"/>
                        </a:rPr>
                        <a:t>N</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20" action="ppaction://hlinksldjump"/>
                        </a:rPr>
                        <a:t>S</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21" action="ppaction://hlinksldjump"/>
                        </a:rPr>
                        <a:t>X</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r>
              <a:tr h="547502">
                <a:tc>
                  <a:txBody>
                    <a:bodyPr/>
                    <a:lstStyle/>
                    <a:p>
                      <a:pPr algn="ctr">
                        <a:spcAft>
                          <a:spcPts val="0"/>
                        </a:spcAft>
                      </a:pPr>
                      <a:r>
                        <a:rPr lang="en-GB" sz="2000" b="1" dirty="0">
                          <a:solidFill>
                            <a:srgbClr val="EEECE1"/>
                          </a:solidFill>
                          <a:effectLst/>
                          <a:latin typeface="Comic Sans MS"/>
                          <a:ea typeface="Times New Roman"/>
                          <a:cs typeface="Times New Roman"/>
                          <a:hlinkClick r:id="rId22" action="ppaction://hlinksldjump"/>
                        </a:rPr>
                        <a:t>E</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23" action="ppaction://hlinksldjump"/>
                        </a:rPr>
                        <a:t>J</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24" action="ppaction://hlinksldjump"/>
                        </a:rPr>
                        <a:t>O</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25" action="ppaction://hlinksldjump"/>
                        </a:rPr>
                        <a:t>T</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c>
                  <a:txBody>
                    <a:bodyPr/>
                    <a:lstStyle/>
                    <a:p>
                      <a:pPr algn="ctr">
                        <a:spcAft>
                          <a:spcPts val="0"/>
                        </a:spcAft>
                      </a:pPr>
                      <a:r>
                        <a:rPr lang="en-GB" sz="2000" b="1" dirty="0">
                          <a:solidFill>
                            <a:srgbClr val="EEECE1"/>
                          </a:solidFill>
                          <a:effectLst/>
                          <a:latin typeface="Comic Sans MS"/>
                          <a:ea typeface="Times New Roman"/>
                          <a:cs typeface="Times New Roman"/>
                          <a:hlinkClick r:id="rId26" action="ppaction://hlinksldjump"/>
                        </a:rPr>
                        <a:t>Y-Z</a:t>
                      </a:r>
                      <a:endParaRPr lang="en-GB" sz="1200" dirty="0">
                        <a:effectLst/>
                        <a:latin typeface="Comic Sans MS"/>
                        <a:ea typeface="Times New Roman"/>
                        <a:cs typeface="Times New Roman"/>
                      </a:endParaRPr>
                    </a:p>
                  </a:txBody>
                  <a:tcPr marL="68580" marR="68580" marT="0" marB="0">
                    <a:lnL w="28575" cap="flat" cmpd="sng" algn="ctr">
                      <a:solidFill>
                        <a:srgbClr val="1F497D"/>
                      </a:solidFill>
                      <a:prstDash val="solid"/>
                      <a:round/>
                      <a:headEnd type="none" w="med" len="med"/>
                      <a:tailEnd type="none" w="med" len="med"/>
                    </a:lnL>
                    <a:lnR w="28575" cap="flat" cmpd="sng" algn="ctr">
                      <a:solidFill>
                        <a:srgbClr val="1F497D"/>
                      </a:solidFill>
                      <a:prstDash val="solid"/>
                      <a:round/>
                      <a:headEnd type="none" w="med" len="med"/>
                      <a:tailEnd type="none" w="med" len="med"/>
                    </a:lnR>
                    <a:lnT w="28575" cap="flat" cmpd="sng" algn="ctr">
                      <a:solidFill>
                        <a:srgbClr val="1F497D"/>
                      </a:solidFill>
                      <a:prstDash val="solid"/>
                      <a:round/>
                      <a:headEnd type="none" w="med" len="med"/>
                      <a:tailEnd type="none" w="med" len="med"/>
                    </a:lnT>
                    <a:lnB w="28575" cap="flat" cmpd="sng" algn="ctr">
                      <a:solidFill>
                        <a:srgbClr val="1F497D"/>
                      </a:solidFill>
                      <a:prstDash val="solid"/>
                      <a:round/>
                      <a:headEnd type="none" w="med" len="med"/>
                      <a:tailEnd type="none" w="med" len="med"/>
                    </a:lnB>
                  </a:tcPr>
                </a:tc>
              </a:tr>
            </a:tbl>
          </a:graphicData>
        </a:graphic>
      </p:graphicFrame>
      <p:sp>
        <p:nvSpPr>
          <p:cNvPr id="4" name="Action Button: Home 3">
            <a:hlinkClick r:id="rId27" action="ppaction://hlinksldjump" highlightClick="1"/>
          </p:cNvPr>
          <p:cNvSpPr/>
          <p:nvPr/>
        </p:nvSpPr>
        <p:spPr>
          <a:xfrm>
            <a:off x="4183037" y="6147271"/>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Forward or Next 6">
            <a:hlinkClick r:id="" action="ppaction://hlinkshowjump?jump=nextslide" highlightClick="1"/>
          </p:cNvPr>
          <p:cNvSpPr/>
          <p:nvPr/>
        </p:nvSpPr>
        <p:spPr>
          <a:xfrm>
            <a:off x="8520090" y="6285058"/>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Action Button: Back or Previous 7">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7822835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ln>
            <a:solidFill>
              <a:schemeClr val="bg2"/>
            </a:solidFill>
          </a:ln>
        </p:spPr>
        <p:txBody>
          <a:bodyPr>
            <a:normAutofit/>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COMPRESSION OF BIT-MAP GRAPHICS</a:t>
            </a:r>
            <a:endParaRPr lang="en-GB" sz="3200" b="1" dirty="0">
              <a:solidFill>
                <a:srgbClr val="D60093"/>
              </a:solidFill>
              <a:effectLst>
                <a:outerShdw blurRad="38100" dist="38100" dir="2700000" algn="tl">
                  <a:srgbClr val="000000">
                    <a:alpha val="43137"/>
                  </a:srgbClr>
                </a:outerShdw>
              </a:effectLst>
            </a:endParaRPr>
          </a:p>
        </p:txBody>
      </p:sp>
      <p:sp>
        <p:nvSpPr>
          <p:cNvPr id="4" name="TextBox 3"/>
          <p:cNvSpPr txBox="1"/>
          <p:nvPr/>
        </p:nvSpPr>
        <p:spPr>
          <a:xfrm>
            <a:off x="539552" y="1772816"/>
            <a:ext cx="7969448" cy="3816429"/>
          </a:xfrm>
          <a:prstGeom prst="rect">
            <a:avLst/>
          </a:prstGeom>
          <a:noFill/>
        </p:spPr>
        <p:txBody>
          <a:bodyPr wrap="square" rtlCol="0">
            <a:spAutoFit/>
          </a:bodyPr>
          <a:lstStyle/>
          <a:p>
            <a:r>
              <a:rPr lang="en-GB" sz="2200" dirty="0" smtClean="0">
                <a:solidFill>
                  <a:srgbClr val="1F497D"/>
                </a:solidFill>
              </a:rPr>
              <a:t>Since </a:t>
            </a:r>
            <a:r>
              <a:rPr lang="en-GB" sz="2200" b="1" dirty="0" smtClean="0">
                <a:solidFill>
                  <a:srgbClr val="D60093"/>
                </a:solidFill>
              </a:rPr>
              <a:t>bit-map</a:t>
            </a:r>
            <a:r>
              <a:rPr lang="en-GB" sz="2200" dirty="0" smtClean="0">
                <a:solidFill>
                  <a:srgbClr val="1F497D"/>
                </a:solidFill>
              </a:rPr>
              <a:t> </a:t>
            </a:r>
            <a:r>
              <a:rPr lang="en-GB" sz="2200" b="1" dirty="0" smtClean="0">
                <a:solidFill>
                  <a:srgbClr val="1F497D"/>
                </a:solidFill>
              </a:rPr>
              <a:t>files are so very large they need to be compressed to make the file sizes smaller to reduce the demands on backing storage and the time it takes to transmit these files across networks. </a:t>
            </a:r>
            <a:r>
              <a:rPr lang="en-GB" sz="2200" dirty="0" smtClean="0">
                <a:solidFill>
                  <a:srgbClr val="1F497D"/>
                </a:solidFill>
              </a:rPr>
              <a:t> Two main methods of compression are used:</a:t>
            </a:r>
          </a:p>
          <a:p>
            <a:endParaRPr lang="en-GB" sz="2200" dirty="0">
              <a:solidFill>
                <a:srgbClr val="1F497D"/>
              </a:solidFill>
            </a:endParaRPr>
          </a:p>
          <a:p>
            <a:r>
              <a:rPr lang="en-GB" sz="2200" dirty="0" smtClean="0">
                <a:solidFill>
                  <a:srgbClr val="1F497D"/>
                </a:solidFill>
              </a:rPr>
              <a:t>.</a:t>
            </a:r>
            <a:r>
              <a:rPr lang="en-GB" sz="2200" b="1" dirty="0" smtClean="0">
                <a:solidFill>
                  <a:srgbClr val="D60093"/>
                </a:solidFill>
              </a:rPr>
              <a:t>GIF</a:t>
            </a:r>
            <a:r>
              <a:rPr lang="en-GB" sz="2200" dirty="0" smtClean="0">
                <a:solidFill>
                  <a:srgbClr val="1F497D"/>
                </a:solidFill>
              </a:rPr>
              <a:t> (Graphics Interchange Format) which uses </a:t>
            </a:r>
            <a:r>
              <a:rPr lang="en-GB" sz="2200" b="1" dirty="0" smtClean="0">
                <a:solidFill>
                  <a:srgbClr val="D60093"/>
                </a:solidFill>
              </a:rPr>
              <a:t>lossless compression.</a:t>
            </a:r>
          </a:p>
          <a:p>
            <a:endParaRPr lang="en-GB" sz="2200" dirty="0">
              <a:solidFill>
                <a:srgbClr val="1F497D"/>
              </a:solidFill>
            </a:endParaRPr>
          </a:p>
          <a:p>
            <a:r>
              <a:rPr lang="en-GB" sz="2200" b="1" dirty="0" smtClean="0">
                <a:solidFill>
                  <a:srgbClr val="D60093"/>
                </a:solidFill>
              </a:rPr>
              <a:t>.JPEG </a:t>
            </a:r>
            <a:r>
              <a:rPr lang="en-GB" sz="2200" dirty="0" smtClean="0">
                <a:solidFill>
                  <a:srgbClr val="1F497D"/>
                </a:solidFill>
              </a:rPr>
              <a:t>(Joint Photographic Experts Groups) which uses </a:t>
            </a:r>
            <a:r>
              <a:rPr lang="en-GB" sz="2200" b="1" dirty="0" err="1" smtClean="0">
                <a:solidFill>
                  <a:srgbClr val="D60093"/>
                </a:solidFill>
              </a:rPr>
              <a:t>lossy</a:t>
            </a:r>
            <a:r>
              <a:rPr lang="en-GB" sz="2200" b="1" dirty="0" smtClean="0">
                <a:solidFill>
                  <a:srgbClr val="D60093"/>
                </a:solidFill>
              </a:rPr>
              <a:t> compression.</a:t>
            </a:r>
            <a:endParaRPr lang="en-GB" sz="2200" b="1" dirty="0">
              <a:solidFill>
                <a:srgbClr val="D60093"/>
              </a:solidFill>
            </a:endParaRPr>
          </a:p>
        </p:txBody>
      </p:sp>
      <p:sp>
        <p:nvSpPr>
          <p:cNvPr id="7" name="Action Button: Forward or Next 6">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ction Button: Home 9">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9"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43668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67544" y="116632"/>
            <a:ext cx="8229600" cy="1143000"/>
          </a:xfrm>
          <a:ln>
            <a:solidFill>
              <a:schemeClr val="bg2"/>
            </a:solidFill>
          </a:ln>
        </p:spPr>
        <p:txBody>
          <a:bodyPr>
            <a:normAutofit/>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GIF (Graphics Interchange Format) FILE FORMAT</a:t>
            </a:r>
            <a:endParaRPr lang="en-GB" sz="3200" b="1" dirty="0">
              <a:solidFill>
                <a:srgbClr val="D60093"/>
              </a:solidFill>
              <a:effectLst>
                <a:outerShdw blurRad="38100" dist="38100" dir="2700000" algn="tl">
                  <a:srgbClr val="000000">
                    <a:alpha val="43137"/>
                  </a:srgbClr>
                </a:outerShdw>
              </a:effectLst>
            </a:endParaRPr>
          </a:p>
        </p:txBody>
      </p:sp>
      <p:sp>
        <p:nvSpPr>
          <p:cNvPr id="2" name="TextBox 1"/>
          <p:cNvSpPr txBox="1"/>
          <p:nvPr/>
        </p:nvSpPr>
        <p:spPr>
          <a:xfrm>
            <a:off x="251520" y="1340768"/>
            <a:ext cx="8712968" cy="3477875"/>
          </a:xfrm>
          <a:prstGeom prst="rect">
            <a:avLst/>
          </a:prstGeom>
          <a:noFill/>
        </p:spPr>
        <p:txBody>
          <a:bodyPr wrap="square" rtlCol="0">
            <a:spAutoFit/>
          </a:bodyPr>
          <a:lstStyle/>
          <a:p>
            <a:r>
              <a:rPr lang="en-GB" sz="2200" b="1" dirty="0" smtClean="0">
                <a:solidFill>
                  <a:srgbClr val="D60093"/>
                </a:solidFill>
              </a:rPr>
              <a:t>GIFs use lossless compression </a:t>
            </a:r>
            <a:r>
              <a:rPr lang="en-GB" sz="2200" dirty="0" smtClean="0">
                <a:solidFill>
                  <a:srgbClr val="1F497D"/>
                </a:solidFill>
              </a:rPr>
              <a:t>which works by </a:t>
            </a:r>
            <a:r>
              <a:rPr lang="en-GB" sz="2200" b="1" dirty="0" smtClean="0">
                <a:solidFill>
                  <a:srgbClr val="1F497D"/>
                </a:solidFill>
              </a:rPr>
              <a:t>using a code to store patterns of bits that occur repeatedly throughout the graphics file. </a:t>
            </a:r>
            <a:r>
              <a:rPr lang="en-GB" sz="2200" dirty="0" smtClean="0">
                <a:solidFill>
                  <a:srgbClr val="1F497D"/>
                </a:solidFill>
              </a:rPr>
              <a:t> Because the </a:t>
            </a:r>
            <a:r>
              <a:rPr lang="en-GB" sz="2200" b="1" dirty="0" smtClean="0">
                <a:solidFill>
                  <a:srgbClr val="D60093"/>
                </a:solidFill>
              </a:rPr>
              <a:t>GIF format is based on an 8-bit colour code – files stored in this format are limited to 256 colours</a:t>
            </a:r>
            <a:r>
              <a:rPr lang="en-GB" sz="2200" dirty="0" smtClean="0">
                <a:solidFill>
                  <a:srgbClr val="1F497D"/>
                </a:solidFill>
              </a:rPr>
              <a:t>, meaning that the GIF format is best suited for storage of drawings, charts and diagrams and is not suited for the storage of photographs.  However, an advantage of </a:t>
            </a:r>
            <a:r>
              <a:rPr lang="en-GB" sz="2200" b="1" dirty="0" smtClean="0">
                <a:solidFill>
                  <a:srgbClr val="D60093"/>
                </a:solidFill>
              </a:rPr>
              <a:t>GIF is that colours can be set as transparent</a:t>
            </a:r>
            <a:r>
              <a:rPr lang="en-GB" sz="2200" dirty="0" smtClean="0">
                <a:solidFill>
                  <a:srgbClr val="1F497D"/>
                </a:solidFill>
              </a:rPr>
              <a:t> which is useful when displaying a </a:t>
            </a:r>
            <a:r>
              <a:rPr lang="en-GB" sz="2200" b="1" dirty="0" smtClean="0">
                <a:solidFill>
                  <a:srgbClr val="D60093"/>
                </a:solidFill>
              </a:rPr>
              <a:t>GIF </a:t>
            </a:r>
            <a:r>
              <a:rPr lang="en-GB" sz="2200" dirty="0" smtClean="0">
                <a:solidFill>
                  <a:srgbClr val="1F497D"/>
                </a:solidFill>
              </a:rPr>
              <a:t>image in a multimedia document, as it does not then obscure the underlying screen pattern.</a:t>
            </a:r>
            <a:endParaRPr lang="en-GB" sz="2200" dirty="0">
              <a:solidFill>
                <a:srgbClr val="1F497D"/>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4797482"/>
            <a:ext cx="3816424" cy="1568393"/>
          </a:xfrm>
          <a:prstGeom prst="rect">
            <a:avLst/>
          </a:prstGeom>
          <a:ln w="25400">
            <a:solidFill>
              <a:schemeClr val="bg1"/>
            </a:solidFill>
          </a:ln>
        </p:spPr>
      </p:pic>
      <p:sp>
        <p:nvSpPr>
          <p:cNvPr id="10" name="Action Button: Forward or Next 9">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Home 11">
            <a:hlinkClick r:id="rId3" action="ppaction://hlinksldjump" highlightClick="1"/>
          </p:cNvPr>
          <p:cNvSpPr/>
          <p:nvPr/>
        </p:nvSpPr>
        <p:spPr>
          <a:xfrm>
            <a:off x="5076056" y="6163596"/>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71225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67544" y="116632"/>
            <a:ext cx="8229600" cy="1143000"/>
          </a:xfrm>
          <a:ln>
            <a:solidFill>
              <a:schemeClr val="bg2"/>
            </a:solidFill>
          </a:ln>
        </p:spPr>
        <p:txBody>
          <a:bodyPr>
            <a:normAutofit fontScale="90000"/>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JPEG (Joint Photographic Experts Group) FILE FORMAT</a:t>
            </a:r>
            <a:endParaRPr lang="en-GB" sz="3200" b="1" dirty="0">
              <a:solidFill>
                <a:srgbClr val="D60093"/>
              </a:solidFill>
              <a:effectLst>
                <a:outerShdw blurRad="38100" dist="38100" dir="2700000" algn="tl">
                  <a:srgbClr val="000000">
                    <a:alpha val="43137"/>
                  </a:srgbClr>
                </a:outerShdw>
              </a:effectLst>
            </a:endParaRPr>
          </a:p>
        </p:txBody>
      </p:sp>
      <p:sp>
        <p:nvSpPr>
          <p:cNvPr id="4" name="TextBox 3"/>
          <p:cNvSpPr txBox="1"/>
          <p:nvPr/>
        </p:nvSpPr>
        <p:spPr>
          <a:xfrm>
            <a:off x="251520" y="1263908"/>
            <a:ext cx="6408712" cy="4832092"/>
          </a:xfrm>
          <a:prstGeom prst="rect">
            <a:avLst/>
          </a:prstGeom>
          <a:noFill/>
        </p:spPr>
        <p:txBody>
          <a:bodyPr wrap="square" rtlCol="0">
            <a:spAutoFit/>
          </a:bodyPr>
          <a:lstStyle/>
          <a:p>
            <a:r>
              <a:rPr lang="en-GB" sz="2200" b="1" dirty="0" smtClean="0">
                <a:solidFill>
                  <a:srgbClr val="D60093"/>
                </a:solidFill>
              </a:rPr>
              <a:t>JPEGs use </a:t>
            </a:r>
            <a:r>
              <a:rPr lang="en-GB" sz="2200" b="1" dirty="0" err="1" smtClean="0">
                <a:solidFill>
                  <a:srgbClr val="D60093"/>
                </a:solidFill>
              </a:rPr>
              <a:t>lossy</a:t>
            </a:r>
            <a:r>
              <a:rPr lang="en-GB" sz="2200" b="1" dirty="0" smtClean="0">
                <a:solidFill>
                  <a:srgbClr val="D60093"/>
                </a:solidFill>
              </a:rPr>
              <a:t> compression </a:t>
            </a:r>
            <a:r>
              <a:rPr lang="en-GB" sz="2200" dirty="0" smtClean="0">
                <a:solidFill>
                  <a:srgbClr val="1F497D"/>
                </a:solidFill>
              </a:rPr>
              <a:t>to reduce the file size.  </a:t>
            </a:r>
            <a:r>
              <a:rPr lang="en-GB" sz="2200" b="1" dirty="0" smtClean="0">
                <a:solidFill>
                  <a:srgbClr val="D60093"/>
                </a:solidFill>
              </a:rPr>
              <a:t>Which works by cutting out the parts of the graphics which won’t be noticed by the human eye.</a:t>
            </a:r>
            <a:r>
              <a:rPr lang="en-GB" sz="2200" dirty="0" smtClean="0">
                <a:solidFill>
                  <a:srgbClr val="1F497D"/>
                </a:solidFill>
              </a:rPr>
              <a:t>  As </a:t>
            </a:r>
            <a:r>
              <a:rPr lang="en-GB" sz="2200" b="1" dirty="0" smtClean="0">
                <a:solidFill>
                  <a:srgbClr val="D60093"/>
                </a:solidFill>
              </a:rPr>
              <a:t>JPEGs</a:t>
            </a:r>
            <a:r>
              <a:rPr lang="en-GB" sz="2200" b="1" dirty="0" smtClean="0">
                <a:solidFill>
                  <a:srgbClr val="1F497D"/>
                </a:solidFill>
              </a:rPr>
              <a:t> use True Colour with 16,777,216 colours available </a:t>
            </a:r>
            <a:r>
              <a:rPr lang="en-GB" sz="2200" dirty="0" smtClean="0">
                <a:solidFill>
                  <a:srgbClr val="1F497D"/>
                </a:solidFill>
              </a:rPr>
              <a:t>– </a:t>
            </a:r>
            <a:r>
              <a:rPr lang="en-GB" sz="2200" b="1" dirty="0" smtClean="0">
                <a:solidFill>
                  <a:srgbClr val="1F497D"/>
                </a:solidFill>
              </a:rPr>
              <a:t>the </a:t>
            </a:r>
            <a:r>
              <a:rPr lang="en-GB" sz="2200" b="1" dirty="0" err="1" smtClean="0">
                <a:solidFill>
                  <a:srgbClr val="1F497D"/>
                </a:solidFill>
              </a:rPr>
              <a:t>lossy</a:t>
            </a:r>
            <a:r>
              <a:rPr lang="en-GB" sz="2200" b="1" dirty="0" smtClean="0">
                <a:solidFill>
                  <a:srgbClr val="1F497D"/>
                </a:solidFill>
              </a:rPr>
              <a:t> compression cuts out some of the very subtle variations in colour.</a:t>
            </a:r>
            <a:r>
              <a:rPr lang="en-GB" sz="2200" dirty="0" smtClean="0">
                <a:solidFill>
                  <a:srgbClr val="1F497D"/>
                </a:solidFill>
              </a:rPr>
              <a:t>  </a:t>
            </a:r>
            <a:r>
              <a:rPr lang="en-GB" sz="2200" b="1" dirty="0" smtClean="0">
                <a:solidFill>
                  <a:srgbClr val="D60093"/>
                </a:solidFill>
              </a:rPr>
              <a:t>JPEGS </a:t>
            </a:r>
            <a:r>
              <a:rPr lang="en-GB" sz="2200" b="1" dirty="0" smtClean="0">
                <a:solidFill>
                  <a:srgbClr val="1F497D"/>
                </a:solidFill>
              </a:rPr>
              <a:t>are the most suitable file format for storing photographs </a:t>
            </a:r>
            <a:r>
              <a:rPr lang="en-GB" sz="2200" dirty="0" smtClean="0">
                <a:solidFill>
                  <a:srgbClr val="1F497D"/>
                </a:solidFill>
              </a:rPr>
              <a:t>but are not suitable for storing line drawings as the loss of data would be noticeable here.  </a:t>
            </a:r>
            <a:r>
              <a:rPr lang="en-GB" sz="2200" b="1" dirty="0" smtClean="0">
                <a:solidFill>
                  <a:srgbClr val="D60093"/>
                </a:solidFill>
              </a:rPr>
              <a:t>JPEGs</a:t>
            </a:r>
            <a:r>
              <a:rPr lang="en-GB" sz="2200" dirty="0" smtClean="0">
                <a:solidFill>
                  <a:srgbClr val="1F497D"/>
                </a:solidFill>
              </a:rPr>
              <a:t> can vary the level of compression – the higher the compression, the smaller the file size but the greater loss of data.</a:t>
            </a:r>
            <a:endParaRPr lang="en-GB" sz="2200" dirty="0">
              <a:solidFill>
                <a:srgbClr val="1F497D"/>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5056" y="1556792"/>
            <a:ext cx="1528345" cy="1528345"/>
          </a:xfrm>
          <a:prstGeom prst="rect">
            <a:avLst/>
          </a:prstGeom>
          <a:ln w="25400">
            <a:solidFill>
              <a:schemeClr val="bg1"/>
            </a:solidFill>
          </a:ln>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648" y="2924944"/>
            <a:ext cx="1512168" cy="1512168"/>
          </a:xfrm>
          <a:prstGeom prst="rect">
            <a:avLst/>
          </a:prstGeom>
          <a:ln w="25400">
            <a:solidFill>
              <a:schemeClr val="bg1"/>
            </a:solidFill>
          </a:ln>
        </p:spPr>
      </p:pic>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Action Button: Home 13">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355394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67544" y="116632"/>
            <a:ext cx="8229600" cy="1143000"/>
          </a:xfrm>
          <a:ln>
            <a:solidFill>
              <a:schemeClr val="bg2"/>
            </a:solidFill>
          </a:ln>
        </p:spPr>
        <p:txBody>
          <a:bodyPr>
            <a:normAutofit/>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RESOLUTION AND COLOUR DEPTH</a:t>
            </a:r>
            <a:endParaRPr lang="en-GB" sz="3200" b="1" dirty="0">
              <a:solidFill>
                <a:srgbClr val="D60093"/>
              </a:solidFill>
              <a:effectLst>
                <a:outerShdw blurRad="38100" dist="38100" dir="2700000" algn="tl">
                  <a:srgbClr val="000000">
                    <a:alpha val="43137"/>
                  </a:srgbClr>
                </a:outerShdw>
              </a:effectLst>
            </a:endParaRPr>
          </a:p>
        </p:txBody>
      </p:sp>
      <p:sp>
        <p:nvSpPr>
          <p:cNvPr id="2" name="TextBox 1"/>
          <p:cNvSpPr txBox="1"/>
          <p:nvPr/>
        </p:nvSpPr>
        <p:spPr>
          <a:xfrm>
            <a:off x="107504" y="1412776"/>
            <a:ext cx="8784975" cy="4493538"/>
          </a:xfrm>
          <a:prstGeom prst="rect">
            <a:avLst/>
          </a:prstGeom>
          <a:noFill/>
        </p:spPr>
        <p:txBody>
          <a:bodyPr wrap="square" rtlCol="0">
            <a:spAutoFit/>
          </a:bodyPr>
          <a:lstStyle/>
          <a:p>
            <a:r>
              <a:rPr lang="en-GB" sz="2200" b="1" dirty="0" smtClean="0">
                <a:solidFill>
                  <a:srgbClr val="D60093"/>
                </a:solidFill>
              </a:rPr>
              <a:t>Resolution refers to the number of pixels used to represent a graphic. </a:t>
            </a:r>
            <a:r>
              <a:rPr lang="en-GB" sz="2200" dirty="0" smtClean="0">
                <a:solidFill>
                  <a:srgbClr val="1F497D"/>
                </a:solidFill>
              </a:rPr>
              <a:t> If you increase the resolution the quality of the graphic will increase, but so will the file size.  Reducing the resolution decreases both the quality and the file size.</a:t>
            </a:r>
          </a:p>
          <a:p>
            <a:endParaRPr lang="en-GB" sz="2200" dirty="0">
              <a:solidFill>
                <a:srgbClr val="1F497D"/>
              </a:solidFill>
            </a:endParaRPr>
          </a:p>
          <a:p>
            <a:r>
              <a:rPr lang="en-GB" sz="2200" b="1" dirty="0" smtClean="0">
                <a:solidFill>
                  <a:srgbClr val="D60093"/>
                </a:solidFill>
              </a:rPr>
              <a:t>Colour Depth refers to the number of bits used to represent the colour of each pixel in a graphic.  </a:t>
            </a:r>
            <a:r>
              <a:rPr lang="en-GB" sz="2200" dirty="0" smtClean="0">
                <a:solidFill>
                  <a:srgbClr val="1F497D"/>
                </a:solidFill>
              </a:rPr>
              <a:t>The higher the colour depth, the greater the file size will be.</a:t>
            </a:r>
          </a:p>
          <a:p>
            <a:endParaRPr lang="en-GB" sz="2200" dirty="0">
              <a:solidFill>
                <a:srgbClr val="1F497D"/>
              </a:solidFill>
            </a:endParaRPr>
          </a:p>
          <a:p>
            <a:endParaRPr lang="en-GB" sz="2200" dirty="0" smtClean="0">
              <a:solidFill>
                <a:srgbClr val="1F497D"/>
              </a:solidFill>
            </a:endParaRPr>
          </a:p>
          <a:p>
            <a:endParaRPr lang="en-GB" sz="2200" dirty="0">
              <a:solidFill>
                <a:srgbClr val="1F497D"/>
              </a:solidFill>
            </a:endParaRPr>
          </a:p>
          <a:p>
            <a:endParaRPr lang="en-GB" sz="2200" dirty="0" smtClean="0">
              <a:solidFill>
                <a:srgbClr val="1F497D"/>
              </a:solidFill>
            </a:endParaRPr>
          </a:p>
          <a:p>
            <a:endParaRPr lang="en-GB" sz="2200" dirty="0">
              <a:solidFill>
                <a:srgbClr val="1F497D"/>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359005478"/>
              </p:ext>
            </p:extLst>
          </p:nvPr>
        </p:nvGraphicFramePr>
        <p:xfrm>
          <a:off x="1331640" y="4365104"/>
          <a:ext cx="5816843" cy="1368152"/>
        </p:xfrm>
        <a:graphic>
          <a:graphicData uri="http://schemas.openxmlformats.org/drawingml/2006/table">
            <a:tbl>
              <a:tblPr firstRow="1" firstCol="1" bandRow="1"/>
              <a:tblGrid>
                <a:gridCol w="1565762"/>
                <a:gridCol w="4251081"/>
              </a:tblGrid>
              <a:tr h="251978">
                <a:tc>
                  <a:txBody>
                    <a:bodyPr/>
                    <a:lstStyle/>
                    <a:p>
                      <a:pPr>
                        <a:spcAft>
                          <a:spcPts val="0"/>
                        </a:spcAft>
                      </a:pPr>
                      <a:r>
                        <a:rPr lang="en-GB" sz="1200" b="1" dirty="0">
                          <a:solidFill>
                            <a:srgbClr val="D60093"/>
                          </a:solidFill>
                          <a:effectLst/>
                          <a:latin typeface="Comic Sans MS"/>
                          <a:ea typeface="Times New Roman"/>
                          <a:cs typeface="Times New Roman"/>
                        </a:rPr>
                        <a:t>COLOUR DEPTH</a:t>
                      </a:r>
                      <a:endParaRPr lang="en-GB" sz="1200" dirty="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spcAft>
                          <a:spcPts val="0"/>
                        </a:spcAft>
                      </a:pPr>
                      <a:r>
                        <a:rPr lang="en-GB" sz="1200" b="1">
                          <a:solidFill>
                            <a:srgbClr val="D60093"/>
                          </a:solidFill>
                          <a:effectLst/>
                          <a:latin typeface="Comic Sans MS"/>
                          <a:ea typeface="Times New Roman"/>
                          <a:cs typeface="Times New Roman"/>
                        </a:rPr>
                        <a:t>NUMBER OF POSSIBLE COLOURS PER PIXEL</a:t>
                      </a:r>
                      <a:endParaRPr lang="en-GB" sz="12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r>
              <a:tr h="372058">
                <a:tc>
                  <a:txBody>
                    <a:bodyPr/>
                    <a:lstStyle/>
                    <a:p>
                      <a:pPr>
                        <a:spcAft>
                          <a:spcPts val="0"/>
                        </a:spcAft>
                      </a:pPr>
                      <a:r>
                        <a:rPr lang="en-GB" sz="1200" dirty="0">
                          <a:solidFill>
                            <a:srgbClr val="1F497D"/>
                          </a:solidFill>
                          <a:effectLst/>
                          <a:latin typeface="Comic Sans MS"/>
                          <a:ea typeface="Times New Roman"/>
                          <a:cs typeface="Times New Roman"/>
                        </a:rPr>
                        <a:t>1 bit</a:t>
                      </a:r>
                      <a:endParaRPr lang="en-GB" sz="1200" dirty="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1F497D"/>
                          </a:solidFill>
                          <a:effectLst/>
                          <a:latin typeface="Comic Sans MS"/>
                          <a:ea typeface="Times New Roman"/>
                          <a:cs typeface="Times New Roman"/>
                        </a:rPr>
                        <a:t>2 – black or white</a:t>
                      </a:r>
                      <a:endParaRPr lang="en-GB" sz="12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058">
                <a:tc>
                  <a:txBody>
                    <a:bodyPr/>
                    <a:lstStyle/>
                    <a:p>
                      <a:pPr>
                        <a:spcAft>
                          <a:spcPts val="0"/>
                        </a:spcAft>
                      </a:pPr>
                      <a:r>
                        <a:rPr lang="en-GB" sz="1200">
                          <a:solidFill>
                            <a:srgbClr val="1F497D"/>
                          </a:solidFill>
                          <a:effectLst/>
                          <a:latin typeface="Comic Sans MS"/>
                          <a:ea typeface="Times New Roman"/>
                          <a:cs typeface="Times New Roman"/>
                        </a:rPr>
                        <a:t>8 bits</a:t>
                      </a:r>
                      <a:endParaRPr lang="en-GB" sz="12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a:solidFill>
                            <a:srgbClr val="1F497D"/>
                          </a:solidFill>
                          <a:effectLst/>
                          <a:latin typeface="Comic Sans MS"/>
                          <a:ea typeface="Times New Roman"/>
                          <a:cs typeface="Times New Roman"/>
                        </a:rPr>
                        <a:t>256 colours</a:t>
                      </a:r>
                      <a:endParaRPr lang="en-GB" sz="12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058">
                <a:tc>
                  <a:txBody>
                    <a:bodyPr/>
                    <a:lstStyle/>
                    <a:p>
                      <a:pPr>
                        <a:spcAft>
                          <a:spcPts val="0"/>
                        </a:spcAft>
                      </a:pPr>
                      <a:r>
                        <a:rPr lang="en-GB" sz="1200">
                          <a:solidFill>
                            <a:srgbClr val="1F497D"/>
                          </a:solidFill>
                          <a:effectLst/>
                          <a:latin typeface="Comic Sans MS"/>
                          <a:ea typeface="Times New Roman"/>
                          <a:cs typeface="Times New Roman"/>
                        </a:rPr>
                        <a:t>24 bits</a:t>
                      </a:r>
                      <a:endParaRPr lang="en-GB" sz="12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200" dirty="0">
                          <a:solidFill>
                            <a:srgbClr val="1F497D"/>
                          </a:solidFill>
                          <a:effectLst/>
                          <a:latin typeface="Comic Sans MS"/>
                          <a:ea typeface="Times New Roman"/>
                          <a:cs typeface="Times New Roman"/>
                        </a:rPr>
                        <a:t>16 million + True Colour</a:t>
                      </a:r>
                      <a:endParaRPr lang="en-GB" sz="1200" dirty="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Home 11">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561148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67544" y="116632"/>
            <a:ext cx="8229600" cy="1143000"/>
          </a:xfrm>
          <a:ln>
            <a:solidFill>
              <a:schemeClr val="bg2"/>
            </a:solidFill>
          </a:ln>
        </p:spPr>
        <p:txBody>
          <a:bodyPr>
            <a:normAutofit/>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HARDWARE REQUIRED TO DISPLAY GRAPHICS</a:t>
            </a:r>
            <a:endParaRPr lang="en-GB" sz="3200" b="1" dirty="0">
              <a:solidFill>
                <a:srgbClr val="D60093"/>
              </a:solidFill>
              <a:effectLst>
                <a:outerShdw blurRad="38100" dist="38100" dir="2700000" algn="tl">
                  <a:srgbClr val="000000">
                    <a:alpha val="43137"/>
                  </a:srgbClr>
                </a:outerShdw>
              </a:effectLst>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9166"/>
          <a:stretch/>
        </p:blipFill>
        <p:spPr>
          <a:xfrm>
            <a:off x="187756" y="1340768"/>
            <a:ext cx="4623048" cy="2389609"/>
          </a:xfrm>
          <a:prstGeom prst="rect">
            <a:avLst/>
          </a:prstGeom>
          <a:ln w="25400">
            <a:solidFill>
              <a:schemeClr val="bg1"/>
            </a:solidFill>
          </a:ln>
        </p:spPr>
      </p:pic>
      <p:sp>
        <p:nvSpPr>
          <p:cNvPr id="8" name="TextBox 7"/>
          <p:cNvSpPr txBox="1"/>
          <p:nvPr/>
        </p:nvSpPr>
        <p:spPr>
          <a:xfrm>
            <a:off x="5004048" y="1473743"/>
            <a:ext cx="3528392" cy="2123658"/>
          </a:xfrm>
          <a:prstGeom prst="rect">
            <a:avLst/>
          </a:prstGeom>
          <a:noFill/>
        </p:spPr>
        <p:txBody>
          <a:bodyPr wrap="square" rtlCol="0">
            <a:spAutoFit/>
          </a:bodyPr>
          <a:lstStyle/>
          <a:p>
            <a:r>
              <a:rPr lang="en-GB" sz="2200" dirty="0" smtClean="0">
                <a:solidFill>
                  <a:srgbClr val="1F497D"/>
                </a:solidFill>
              </a:rPr>
              <a:t>A </a:t>
            </a:r>
            <a:r>
              <a:rPr lang="en-GB" sz="2200" b="1" dirty="0" smtClean="0">
                <a:solidFill>
                  <a:srgbClr val="D60093"/>
                </a:solidFill>
              </a:rPr>
              <a:t>graphics card </a:t>
            </a:r>
            <a:r>
              <a:rPr lang="en-GB" sz="2200" dirty="0" smtClean="0">
                <a:solidFill>
                  <a:srgbClr val="1F497D"/>
                </a:solidFill>
              </a:rPr>
              <a:t>is a circuit board inside the computer system which manages the screen display for the computer system.  </a:t>
            </a:r>
            <a:endParaRPr lang="en-GB" sz="2200" dirty="0">
              <a:solidFill>
                <a:srgbClr val="1F497D"/>
              </a:solidFill>
            </a:endParaRPr>
          </a:p>
        </p:txBody>
      </p:sp>
      <p:sp>
        <p:nvSpPr>
          <p:cNvPr id="9" name="TextBox 8"/>
          <p:cNvSpPr txBox="1"/>
          <p:nvPr/>
        </p:nvSpPr>
        <p:spPr>
          <a:xfrm>
            <a:off x="399651" y="3730377"/>
            <a:ext cx="8208912" cy="2123658"/>
          </a:xfrm>
          <a:prstGeom prst="rect">
            <a:avLst/>
          </a:prstGeom>
          <a:noFill/>
        </p:spPr>
        <p:txBody>
          <a:bodyPr wrap="square" rtlCol="0">
            <a:spAutoFit/>
          </a:bodyPr>
          <a:lstStyle/>
          <a:p>
            <a:r>
              <a:rPr lang="en-GB" sz="2200" dirty="0">
                <a:solidFill>
                  <a:srgbClr val="1F497D"/>
                </a:solidFill>
              </a:rPr>
              <a:t>The </a:t>
            </a:r>
            <a:r>
              <a:rPr lang="en-GB" sz="2200" b="1" dirty="0">
                <a:solidFill>
                  <a:srgbClr val="D60093"/>
                </a:solidFill>
              </a:rPr>
              <a:t>graphics card </a:t>
            </a:r>
            <a:r>
              <a:rPr lang="en-GB" sz="2200" b="1" dirty="0">
                <a:solidFill>
                  <a:srgbClr val="1F497D"/>
                </a:solidFill>
              </a:rPr>
              <a:t>has its own processor and </a:t>
            </a:r>
            <a:r>
              <a:rPr lang="en-GB" sz="2200" b="1" dirty="0" smtClean="0">
                <a:solidFill>
                  <a:srgbClr val="1F497D"/>
                </a:solidFill>
              </a:rPr>
              <a:t>memory </a:t>
            </a:r>
            <a:r>
              <a:rPr lang="en-GB" sz="2200" b="1" dirty="0">
                <a:solidFill>
                  <a:srgbClr val="1F497D"/>
                </a:solidFill>
              </a:rPr>
              <a:t>to store and process </a:t>
            </a:r>
            <a:r>
              <a:rPr lang="en-GB" sz="2200" b="1" dirty="0" smtClean="0">
                <a:solidFill>
                  <a:srgbClr val="1F497D"/>
                </a:solidFill>
              </a:rPr>
              <a:t>the graphics data, which takes pressure of the computer’s memory and main processor.</a:t>
            </a:r>
          </a:p>
          <a:p>
            <a:endParaRPr lang="en-GB" sz="2200" dirty="0">
              <a:solidFill>
                <a:srgbClr val="1F497D"/>
              </a:solidFill>
            </a:endParaRPr>
          </a:p>
          <a:p>
            <a:r>
              <a:rPr lang="en-GB" sz="2200" b="1" dirty="0" smtClean="0">
                <a:solidFill>
                  <a:srgbClr val="D60093"/>
                </a:solidFill>
              </a:rPr>
              <a:t>High resolution LCD or TFT screens </a:t>
            </a:r>
            <a:r>
              <a:rPr lang="en-GB" sz="2200" dirty="0" smtClean="0">
                <a:solidFill>
                  <a:srgbClr val="1F497D"/>
                </a:solidFill>
              </a:rPr>
              <a:t>are also needed to display high quality images.</a:t>
            </a:r>
            <a:endParaRPr lang="en-GB" sz="2200" dirty="0">
              <a:solidFill>
                <a:srgbClr val="1F497D"/>
              </a:solidFill>
            </a:endParaRP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 name="Action Button: Home 13">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196746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67544" y="116632"/>
            <a:ext cx="8229600" cy="1143000"/>
          </a:xfrm>
          <a:ln>
            <a:solidFill>
              <a:schemeClr val="bg2"/>
            </a:solidFill>
          </a:ln>
        </p:spPr>
        <p:txBody>
          <a:bodyPr>
            <a:normAutofit/>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EDITING BIT-MAP GRAPHICS</a:t>
            </a:r>
            <a:endParaRPr lang="en-GB" sz="3200" b="1" dirty="0">
              <a:solidFill>
                <a:srgbClr val="D60093"/>
              </a:solidFill>
              <a:effectLst>
                <a:outerShdw blurRad="38100" dist="38100" dir="2700000" algn="tl">
                  <a:srgbClr val="000000">
                    <a:alpha val="43137"/>
                  </a:srgbClr>
                </a:outerShdw>
              </a:effectLst>
            </a:endParaRPr>
          </a:p>
        </p:txBody>
      </p:sp>
      <p:sp>
        <p:nvSpPr>
          <p:cNvPr id="2" name="TextBox 1"/>
          <p:cNvSpPr txBox="1"/>
          <p:nvPr/>
        </p:nvSpPr>
        <p:spPr>
          <a:xfrm>
            <a:off x="539552" y="1844824"/>
            <a:ext cx="7488832" cy="3477875"/>
          </a:xfrm>
          <a:prstGeom prst="rect">
            <a:avLst/>
          </a:prstGeom>
          <a:noFill/>
        </p:spPr>
        <p:txBody>
          <a:bodyPr wrap="square" rtlCol="0">
            <a:spAutoFit/>
          </a:bodyPr>
          <a:lstStyle/>
          <a:p>
            <a:r>
              <a:rPr lang="en-GB" sz="2200" dirty="0">
                <a:solidFill>
                  <a:srgbClr val="1F497D"/>
                </a:solidFill>
              </a:rPr>
              <a:t>Graphics Packages have features which are specially to help </a:t>
            </a:r>
            <a:r>
              <a:rPr lang="en-GB" sz="2200" b="1" dirty="0" smtClean="0">
                <a:solidFill>
                  <a:srgbClr val="D60093"/>
                </a:solidFill>
              </a:rPr>
              <a:t>create and edit graphics</a:t>
            </a:r>
            <a:r>
              <a:rPr lang="en-GB" sz="2200" dirty="0" smtClean="0">
                <a:solidFill>
                  <a:srgbClr val="1F497D"/>
                </a:solidFill>
              </a:rPr>
              <a:t>. These </a:t>
            </a:r>
            <a:r>
              <a:rPr lang="en-GB" sz="2200" dirty="0">
                <a:solidFill>
                  <a:srgbClr val="1F497D"/>
                </a:solidFill>
              </a:rPr>
              <a:t>special features include</a:t>
            </a:r>
            <a:r>
              <a:rPr lang="en-GB" sz="2200" dirty="0" smtClean="0">
                <a:solidFill>
                  <a:srgbClr val="1F497D"/>
                </a:solidFill>
              </a:rPr>
              <a:t>:</a:t>
            </a:r>
          </a:p>
          <a:p>
            <a:endParaRPr lang="en-GB" sz="2200" dirty="0">
              <a:solidFill>
                <a:srgbClr val="1F497D"/>
              </a:solidFill>
            </a:endParaRPr>
          </a:p>
          <a:p>
            <a:pPr>
              <a:buClr>
                <a:srgbClr val="00CC00"/>
              </a:buClr>
              <a:buFont typeface="Symbol" pitchFamily="18" charset="2"/>
              <a:buChar char="*"/>
            </a:pPr>
            <a:r>
              <a:rPr lang="en-GB" sz="2200" dirty="0">
                <a:solidFill>
                  <a:srgbClr val="D60093"/>
                </a:solidFill>
              </a:rPr>
              <a:t>Enter Text</a:t>
            </a:r>
          </a:p>
          <a:p>
            <a:pPr>
              <a:buClr>
                <a:srgbClr val="00CC00"/>
              </a:buClr>
              <a:buFont typeface="Symbol" pitchFamily="18" charset="2"/>
              <a:buChar char="*"/>
            </a:pPr>
            <a:r>
              <a:rPr lang="en-GB" sz="2200" dirty="0">
                <a:solidFill>
                  <a:srgbClr val="D60093"/>
                </a:solidFill>
              </a:rPr>
              <a:t>Select Tool</a:t>
            </a:r>
          </a:p>
          <a:p>
            <a:pPr>
              <a:buClr>
                <a:srgbClr val="00CC00"/>
              </a:buClr>
              <a:buFont typeface="Symbol" pitchFamily="18" charset="2"/>
              <a:buChar char="*"/>
            </a:pPr>
            <a:r>
              <a:rPr lang="en-GB" sz="2200" dirty="0">
                <a:solidFill>
                  <a:srgbClr val="D60093"/>
                </a:solidFill>
              </a:rPr>
              <a:t>Alter Tool Attributes</a:t>
            </a:r>
          </a:p>
          <a:p>
            <a:pPr>
              <a:buClr>
                <a:srgbClr val="00CC00"/>
              </a:buClr>
              <a:buFont typeface="Symbol" pitchFamily="18" charset="2"/>
              <a:buChar char="*"/>
            </a:pPr>
            <a:r>
              <a:rPr lang="en-GB" sz="2200" dirty="0">
                <a:solidFill>
                  <a:srgbClr val="D60093"/>
                </a:solidFill>
              </a:rPr>
              <a:t>Draw Graphic</a:t>
            </a:r>
          </a:p>
          <a:p>
            <a:pPr>
              <a:buClr>
                <a:srgbClr val="00CC00"/>
              </a:buClr>
              <a:buFont typeface="Symbol" pitchFamily="18" charset="2"/>
              <a:buChar char="*"/>
            </a:pPr>
            <a:r>
              <a:rPr lang="en-GB" sz="2200" dirty="0">
                <a:solidFill>
                  <a:srgbClr val="D60093"/>
                </a:solidFill>
              </a:rPr>
              <a:t>Scale Graphic</a:t>
            </a:r>
          </a:p>
          <a:p>
            <a:pPr>
              <a:buClr>
                <a:srgbClr val="00CC00"/>
              </a:buClr>
              <a:buFont typeface="Symbol" pitchFamily="18" charset="2"/>
              <a:buChar char="*"/>
            </a:pPr>
            <a:r>
              <a:rPr lang="en-GB" sz="2200" dirty="0">
                <a:solidFill>
                  <a:srgbClr val="D60093"/>
                </a:solidFill>
              </a:rPr>
              <a:t>Rotate Graphic</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6695" y="2924944"/>
            <a:ext cx="24384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ction Button: Home 10">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4286860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67544" y="116632"/>
            <a:ext cx="8229600" cy="1143000"/>
          </a:xfrm>
          <a:ln>
            <a:solidFill>
              <a:schemeClr val="bg2"/>
            </a:solidFill>
          </a:ln>
        </p:spPr>
        <p:txBody>
          <a:bodyPr>
            <a:normAutofit/>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EDITING BIT-MAP GRAPHICS - SCALING</a:t>
            </a:r>
            <a:endParaRPr lang="en-GB" sz="3200" b="1" dirty="0">
              <a:solidFill>
                <a:srgbClr val="D60093"/>
              </a:solidFill>
              <a:effectLst>
                <a:outerShdw blurRad="38100" dist="38100" dir="2700000" algn="tl">
                  <a:srgbClr val="000000">
                    <a:alpha val="43137"/>
                  </a:srgbClr>
                </a:outerShdw>
              </a:effectLst>
            </a:endParaRPr>
          </a:p>
        </p:txBody>
      </p:sp>
      <p:sp>
        <p:nvSpPr>
          <p:cNvPr id="8" name="TextBox 7"/>
          <p:cNvSpPr txBox="1"/>
          <p:nvPr/>
        </p:nvSpPr>
        <p:spPr>
          <a:xfrm>
            <a:off x="467544" y="1628800"/>
            <a:ext cx="7488832" cy="2123658"/>
          </a:xfrm>
          <a:prstGeom prst="rect">
            <a:avLst/>
          </a:prstGeom>
          <a:noFill/>
        </p:spPr>
        <p:txBody>
          <a:bodyPr wrap="square" rtlCol="0">
            <a:spAutoFit/>
          </a:bodyPr>
          <a:lstStyle/>
          <a:p>
            <a:pPr eaLnBrk="0" fontAlgn="base" hangingPunct="0">
              <a:spcBef>
                <a:spcPct val="50000"/>
              </a:spcBef>
              <a:spcAft>
                <a:spcPct val="0"/>
              </a:spcAft>
            </a:pPr>
            <a:r>
              <a:rPr lang="en-GB" sz="2200" dirty="0">
                <a:solidFill>
                  <a:srgbClr val="1F497D"/>
                </a:solidFill>
              </a:rPr>
              <a:t>Sometimes it is necessary to change the size of a picture you have - you can do this </a:t>
            </a:r>
            <a:r>
              <a:rPr lang="en-GB" sz="2200" dirty="0" smtClean="0">
                <a:solidFill>
                  <a:srgbClr val="1F497D"/>
                </a:solidFill>
              </a:rPr>
              <a:t>by </a:t>
            </a:r>
            <a:r>
              <a:rPr lang="en-GB" sz="2200" b="1" dirty="0" smtClean="0">
                <a:solidFill>
                  <a:srgbClr val="D60093"/>
                </a:solidFill>
              </a:rPr>
              <a:t>scaling </a:t>
            </a:r>
            <a:r>
              <a:rPr lang="en-GB" sz="2200" dirty="0" smtClean="0">
                <a:solidFill>
                  <a:srgbClr val="1F497D"/>
                </a:solidFill>
              </a:rPr>
              <a:t>the picture.  </a:t>
            </a:r>
            <a:r>
              <a:rPr lang="en-GB" sz="2200" dirty="0">
                <a:solidFill>
                  <a:srgbClr val="1F497D"/>
                </a:solidFill>
              </a:rPr>
              <a:t>By entering a percentage number you can make very precise, very tiny changes or, you can use the selection tools to resize the picture roughly, larger or smaller.</a:t>
            </a:r>
          </a:p>
        </p:txBody>
      </p:sp>
      <p:sp>
        <p:nvSpPr>
          <p:cNvPr id="15" name="AutoShape 7"/>
          <p:cNvSpPr>
            <a:spLocks noChangeArrowheads="1"/>
          </p:cNvSpPr>
          <p:nvPr/>
        </p:nvSpPr>
        <p:spPr bwMode="auto">
          <a:xfrm>
            <a:off x="1981200" y="3752458"/>
            <a:ext cx="1600200" cy="1447800"/>
          </a:xfrm>
          <a:prstGeom prst="can">
            <a:avLst>
              <a:gd name="adj" fmla="val 25000"/>
            </a:avLst>
          </a:prstGeom>
          <a:solidFill>
            <a:srgbClr val="FFFF99"/>
          </a:solidFill>
          <a:ln w="9525">
            <a:solidFill>
              <a:srgbClr val="9900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GB" sz="2400" smtClean="0">
              <a:solidFill>
                <a:srgbClr val="990099"/>
              </a:solidFill>
            </a:endParaRPr>
          </a:p>
        </p:txBody>
      </p:sp>
      <p:sp>
        <p:nvSpPr>
          <p:cNvPr id="16" name="AutoShape 9"/>
          <p:cNvSpPr>
            <a:spLocks noChangeArrowheads="1"/>
          </p:cNvSpPr>
          <p:nvPr/>
        </p:nvSpPr>
        <p:spPr bwMode="auto">
          <a:xfrm>
            <a:off x="5364088" y="3863396"/>
            <a:ext cx="1919288" cy="1152525"/>
          </a:xfrm>
          <a:prstGeom prst="can">
            <a:avLst>
              <a:gd name="adj" fmla="val 25000"/>
            </a:avLst>
          </a:prstGeom>
          <a:solidFill>
            <a:srgbClr val="FFFF99"/>
          </a:solidFill>
          <a:ln w="9525">
            <a:solidFill>
              <a:srgbClr val="990099"/>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GB" sz="2400" smtClean="0">
              <a:solidFill>
                <a:srgbClr val="990099"/>
              </a:solidFill>
            </a:endParaRPr>
          </a:p>
        </p:txBody>
      </p:sp>
      <p:sp>
        <p:nvSpPr>
          <p:cNvPr id="17" name="Text Box 8"/>
          <p:cNvSpPr txBox="1">
            <a:spLocks noChangeArrowheads="1"/>
          </p:cNvSpPr>
          <p:nvPr/>
        </p:nvSpPr>
        <p:spPr bwMode="auto">
          <a:xfrm>
            <a:off x="1617859" y="5301208"/>
            <a:ext cx="243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r>
              <a:rPr lang="en-GB" sz="2400" dirty="0" smtClean="0">
                <a:solidFill>
                  <a:srgbClr val="D60093"/>
                </a:solidFill>
              </a:rPr>
              <a:t>100% x 100%</a:t>
            </a:r>
          </a:p>
        </p:txBody>
      </p:sp>
      <p:sp>
        <p:nvSpPr>
          <p:cNvPr id="18" name="Text Box 10"/>
          <p:cNvSpPr txBox="1">
            <a:spLocks noChangeArrowheads="1"/>
          </p:cNvSpPr>
          <p:nvPr/>
        </p:nvSpPr>
        <p:spPr bwMode="auto">
          <a:xfrm>
            <a:off x="5436096" y="5301208"/>
            <a:ext cx="1925638" cy="45720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rgbClr val="9900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eaLnBrk="0" fontAlgn="base" hangingPunct="0">
              <a:spcBef>
                <a:spcPct val="50000"/>
              </a:spcBef>
              <a:spcAft>
                <a:spcPct val="0"/>
              </a:spcAft>
            </a:pPr>
            <a:r>
              <a:rPr lang="en-GB" sz="2400" dirty="0" smtClean="0">
                <a:solidFill>
                  <a:srgbClr val="D60093"/>
                </a:solidFill>
              </a:rPr>
              <a:t>80% x 120%</a:t>
            </a:r>
          </a:p>
        </p:txBody>
      </p:sp>
      <p:sp>
        <p:nvSpPr>
          <p:cNvPr id="12" name="Action Button: Forward or Next 11">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 name="Action Button: Home 18">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3"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329743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67544" y="116632"/>
            <a:ext cx="8229600" cy="1143000"/>
          </a:xfrm>
          <a:ln>
            <a:solidFill>
              <a:schemeClr val="bg2"/>
            </a:solidFill>
          </a:ln>
        </p:spPr>
        <p:txBody>
          <a:bodyPr>
            <a:normAutofit/>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EDITING BIT-MAP GRAPHICS - ROTATING</a:t>
            </a:r>
            <a:endParaRPr lang="en-GB" sz="3200" b="1" dirty="0">
              <a:solidFill>
                <a:srgbClr val="D60093"/>
              </a:solidFill>
              <a:effectLst>
                <a:outerShdw blurRad="38100" dist="38100" dir="2700000" algn="tl">
                  <a:srgbClr val="000000">
                    <a:alpha val="43137"/>
                  </a:srgbClr>
                </a:outerShdw>
              </a:effectLst>
            </a:endParaRPr>
          </a:p>
        </p:txBody>
      </p:sp>
      <p:sp>
        <p:nvSpPr>
          <p:cNvPr id="2" name="TextBox 1"/>
          <p:cNvSpPr txBox="1"/>
          <p:nvPr/>
        </p:nvSpPr>
        <p:spPr>
          <a:xfrm>
            <a:off x="380999" y="1340768"/>
            <a:ext cx="8397875" cy="2462213"/>
          </a:xfrm>
          <a:prstGeom prst="rect">
            <a:avLst/>
          </a:prstGeom>
          <a:noFill/>
        </p:spPr>
        <p:txBody>
          <a:bodyPr wrap="square" rtlCol="0">
            <a:spAutoFit/>
          </a:bodyPr>
          <a:lstStyle/>
          <a:p>
            <a:pPr eaLnBrk="0" fontAlgn="base" hangingPunct="0">
              <a:spcBef>
                <a:spcPct val="50000"/>
              </a:spcBef>
              <a:spcAft>
                <a:spcPct val="0"/>
              </a:spcAft>
            </a:pPr>
            <a:r>
              <a:rPr lang="en-GB" sz="2200" dirty="0">
                <a:solidFill>
                  <a:srgbClr val="1F497D"/>
                </a:solidFill>
              </a:rPr>
              <a:t>Depending on the package you are using you can </a:t>
            </a:r>
            <a:r>
              <a:rPr lang="en-GB" sz="2200" b="1" dirty="0">
                <a:solidFill>
                  <a:srgbClr val="D60093"/>
                </a:solidFill>
              </a:rPr>
              <a:t>rotate</a:t>
            </a:r>
            <a:r>
              <a:rPr lang="en-GB" sz="2200" b="1" dirty="0">
                <a:solidFill>
                  <a:srgbClr val="1F497D"/>
                </a:solidFill>
              </a:rPr>
              <a:t> </a:t>
            </a:r>
            <a:r>
              <a:rPr lang="en-GB" sz="2200" dirty="0">
                <a:solidFill>
                  <a:srgbClr val="1F497D"/>
                </a:solidFill>
              </a:rPr>
              <a:t>(or flip) a picture by either using the </a:t>
            </a:r>
            <a:r>
              <a:rPr lang="en-GB" sz="2200" b="1" dirty="0">
                <a:solidFill>
                  <a:srgbClr val="D60093"/>
                </a:solidFill>
              </a:rPr>
              <a:t>selection tool</a:t>
            </a:r>
            <a:r>
              <a:rPr lang="en-GB" sz="2200" dirty="0">
                <a:solidFill>
                  <a:srgbClr val="D60093"/>
                </a:solidFill>
              </a:rPr>
              <a:t> </a:t>
            </a:r>
            <a:r>
              <a:rPr lang="en-GB" sz="2200" dirty="0">
                <a:solidFill>
                  <a:srgbClr val="1F497D"/>
                </a:solidFill>
              </a:rPr>
              <a:t>and </a:t>
            </a:r>
            <a:r>
              <a:rPr lang="en-GB" sz="2200" b="1" dirty="0">
                <a:solidFill>
                  <a:srgbClr val="D60093"/>
                </a:solidFill>
              </a:rPr>
              <a:t>turning it</a:t>
            </a:r>
            <a:r>
              <a:rPr lang="en-GB" sz="2200" dirty="0">
                <a:solidFill>
                  <a:srgbClr val="D60093"/>
                </a:solidFill>
              </a:rPr>
              <a:t> </a:t>
            </a:r>
            <a:r>
              <a:rPr lang="en-GB" sz="2200" dirty="0">
                <a:solidFill>
                  <a:srgbClr val="1F497D"/>
                </a:solidFill>
              </a:rPr>
              <a:t>in whichever direction you want or, in other packages, you may be required to </a:t>
            </a:r>
            <a:r>
              <a:rPr lang="en-GB" sz="2200" b="1" dirty="0">
                <a:solidFill>
                  <a:srgbClr val="D60093"/>
                </a:solidFill>
              </a:rPr>
              <a:t>enter the number of</a:t>
            </a:r>
            <a:r>
              <a:rPr lang="en-GB" sz="2200" dirty="0">
                <a:solidFill>
                  <a:srgbClr val="D60093"/>
                </a:solidFill>
              </a:rPr>
              <a:t> </a:t>
            </a:r>
            <a:r>
              <a:rPr lang="en-GB" sz="2200" b="1" dirty="0">
                <a:solidFill>
                  <a:srgbClr val="D60093"/>
                </a:solidFill>
              </a:rPr>
              <a:t>degrees</a:t>
            </a:r>
            <a:r>
              <a:rPr lang="en-GB" sz="2200" dirty="0">
                <a:solidFill>
                  <a:srgbClr val="D60093"/>
                </a:solidFill>
              </a:rPr>
              <a:t> </a:t>
            </a:r>
            <a:r>
              <a:rPr lang="en-GB" sz="2200" dirty="0">
                <a:solidFill>
                  <a:srgbClr val="1F497D"/>
                </a:solidFill>
              </a:rPr>
              <a:t>you want to </a:t>
            </a:r>
            <a:r>
              <a:rPr lang="en-GB" sz="2200" b="1" dirty="0">
                <a:solidFill>
                  <a:srgbClr val="D60093"/>
                </a:solidFill>
              </a:rPr>
              <a:t>rotate</a:t>
            </a:r>
            <a:r>
              <a:rPr lang="en-GB" sz="2200" dirty="0">
                <a:solidFill>
                  <a:srgbClr val="1F497D"/>
                </a:solidFill>
              </a:rPr>
              <a:t> the picture by.  Often you will find that both methods of rotation are available in your package and you can choose whichever gives you most precision, should you require that.</a:t>
            </a:r>
          </a:p>
        </p:txBody>
      </p:sp>
      <p:sp>
        <p:nvSpPr>
          <p:cNvPr id="12" name="AutoShape 8"/>
          <p:cNvSpPr>
            <a:spLocks noChangeArrowheads="1"/>
          </p:cNvSpPr>
          <p:nvPr/>
        </p:nvSpPr>
        <p:spPr bwMode="auto">
          <a:xfrm>
            <a:off x="1763688" y="3933056"/>
            <a:ext cx="1828800" cy="533400"/>
          </a:xfrm>
          <a:prstGeom prst="triangle">
            <a:avLst>
              <a:gd name="adj" fmla="val 50000"/>
            </a:avLst>
          </a:prstGeom>
          <a:solidFill>
            <a:srgbClr val="FFFF99"/>
          </a:solidFill>
          <a:ln w="9525">
            <a:solidFill>
              <a:srgbClr val="99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GB" sz="2400" smtClean="0">
              <a:solidFill>
                <a:srgbClr val="990099"/>
              </a:solidFill>
            </a:endParaRPr>
          </a:p>
        </p:txBody>
      </p:sp>
      <p:sp>
        <p:nvSpPr>
          <p:cNvPr id="13" name="AutoShape 10"/>
          <p:cNvSpPr>
            <a:spLocks noChangeArrowheads="1"/>
          </p:cNvSpPr>
          <p:nvPr/>
        </p:nvSpPr>
        <p:spPr bwMode="auto">
          <a:xfrm rot="4200000">
            <a:off x="5301079" y="4486752"/>
            <a:ext cx="1828800" cy="533400"/>
          </a:xfrm>
          <a:prstGeom prst="triangle">
            <a:avLst>
              <a:gd name="adj" fmla="val 50000"/>
            </a:avLst>
          </a:prstGeom>
          <a:solidFill>
            <a:srgbClr val="FFFF99"/>
          </a:solidFill>
          <a:ln w="9525">
            <a:solidFill>
              <a:srgbClr val="9900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GB" sz="2400" smtClean="0">
              <a:solidFill>
                <a:srgbClr val="990099"/>
              </a:solidFill>
            </a:endParaRPr>
          </a:p>
        </p:txBody>
      </p:sp>
      <p:sp>
        <p:nvSpPr>
          <p:cNvPr id="4" name="TextBox 3"/>
          <p:cNvSpPr txBox="1"/>
          <p:nvPr/>
        </p:nvSpPr>
        <p:spPr>
          <a:xfrm>
            <a:off x="1764757" y="4745812"/>
            <a:ext cx="1872208" cy="784830"/>
          </a:xfrm>
          <a:prstGeom prst="rect">
            <a:avLst/>
          </a:prstGeom>
          <a:noFill/>
        </p:spPr>
        <p:txBody>
          <a:bodyPr wrap="square" rtlCol="0">
            <a:spAutoFit/>
          </a:bodyPr>
          <a:lstStyle/>
          <a:p>
            <a:pPr algn="ctr" eaLnBrk="0" fontAlgn="base" hangingPunct="0">
              <a:spcBef>
                <a:spcPct val="50000"/>
              </a:spcBef>
              <a:spcAft>
                <a:spcPct val="0"/>
              </a:spcAft>
            </a:pPr>
            <a:r>
              <a:rPr lang="en-GB" dirty="0">
                <a:solidFill>
                  <a:srgbClr val="990099"/>
                </a:solidFill>
              </a:rPr>
              <a:t>Rotation</a:t>
            </a:r>
          </a:p>
          <a:p>
            <a:pPr algn="ctr" eaLnBrk="0" fontAlgn="base" hangingPunct="0">
              <a:spcBef>
                <a:spcPct val="50000"/>
              </a:spcBef>
              <a:spcAft>
                <a:spcPct val="0"/>
              </a:spcAft>
            </a:pPr>
            <a:r>
              <a:rPr lang="en-GB" dirty="0">
                <a:solidFill>
                  <a:srgbClr val="990099"/>
                </a:solidFill>
              </a:rPr>
              <a:t>100% x 0</a:t>
            </a:r>
            <a:r>
              <a:rPr lang="en-GB" baseline="30000" dirty="0">
                <a:solidFill>
                  <a:srgbClr val="990099"/>
                </a:solidFill>
              </a:rPr>
              <a:t>o</a:t>
            </a:r>
            <a:endParaRPr lang="en-GB" dirty="0">
              <a:solidFill>
                <a:srgbClr val="990099"/>
              </a:solidFill>
            </a:endParaRPr>
          </a:p>
        </p:txBody>
      </p:sp>
      <p:sp>
        <p:nvSpPr>
          <p:cNvPr id="9" name="TextBox 8"/>
          <p:cNvSpPr txBox="1"/>
          <p:nvPr/>
        </p:nvSpPr>
        <p:spPr>
          <a:xfrm>
            <a:off x="6778839" y="4653136"/>
            <a:ext cx="1488728" cy="784830"/>
          </a:xfrm>
          <a:prstGeom prst="rect">
            <a:avLst/>
          </a:prstGeom>
          <a:noFill/>
        </p:spPr>
        <p:txBody>
          <a:bodyPr wrap="square" rtlCol="0">
            <a:spAutoFit/>
          </a:bodyPr>
          <a:lstStyle/>
          <a:p>
            <a:pPr algn="ctr" eaLnBrk="0" fontAlgn="base" hangingPunct="0">
              <a:spcBef>
                <a:spcPct val="50000"/>
              </a:spcBef>
              <a:spcAft>
                <a:spcPct val="0"/>
              </a:spcAft>
            </a:pPr>
            <a:r>
              <a:rPr lang="en-GB" dirty="0">
                <a:solidFill>
                  <a:srgbClr val="990099"/>
                </a:solidFill>
              </a:rPr>
              <a:t>Rotation</a:t>
            </a:r>
          </a:p>
          <a:p>
            <a:pPr algn="ctr" eaLnBrk="0" fontAlgn="base" hangingPunct="0">
              <a:spcBef>
                <a:spcPct val="50000"/>
              </a:spcBef>
              <a:spcAft>
                <a:spcPct val="0"/>
              </a:spcAft>
            </a:pPr>
            <a:r>
              <a:rPr lang="en-GB" dirty="0">
                <a:solidFill>
                  <a:srgbClr val="990099"/>
                </a:solidFill>
              </a:rPr>
              <a:t>100% x 70</a:t>
            </a:r>
            <a:r>
              <a:rPr lang="en-GB" baseline="30000" dirty="0">
                <a:solidFill>
                  <a:srgbClr val="990099"/>
                </a:solidFill>
              </a:rPr>
              <a:t>o</a:t>
            </a:r>
            <a:endParaRPr lang="en-GB" dirty="0">
              <a:solidFill>
                <a:srgbClr val="990099"/>
              </a:solidFill>
            </a:endParaRPr>
          </a:p>
        </p:txBody>
      </p:sp>
      <p:sp>
        <p:nvSpPr>
          <p:cNvPr id="15" name="Action Button: Forward or Next 14">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 name="Action Button: Home 16">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4"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975751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67544" y="116632"/>
            <a:ext cx="8229600" cy="1143000"/>
          </a:xfrm>
          <a:ln>
            <a:solidFill>
              <a:schemeClr val="bg2"/>
            </a:solidFill>
          </a:ln>
        </p:spPr>
        <p:txBody>
          <a:bodyPr>
            <a:normAutofit/>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EDITING BIT-MAP GRAPHICS - CROP</a:t>
            </a:r>
            <a:endParaRPr lang="en-GB" sz="3200" b="1" dirty="0">
              <a:solidFill>
                <a:srgbClr val="D60093"/>
              </a:solidFill>
              <a:effectLst>
                <a:outerShdw blurRad="38100" dist="38100" dir="2700000" algn="tl">
                  <a:srgbClr val="000000">
                    <a:alpha val="43137"/>
                  </a:srgbClr>
                </a:outerShdw>
              </a:effectLst>
            </a:endParaRPr>
          </a:p>
        </p:txBody>
      </p:sp>
      <p:sp>
        <p:nvSpPr>
          <p:cNvPr id="8" name="TextBox 7"/>
          <p:cNvSpPr txBox="1"/>
          <p:nvPr/>
        </p:nvSpPr>
        <p:spPr>
          <a:xfrm>
            <a:off x="403024" y="1340768"/>
            <a:ext cx="8208912" cy="769441"/>
          </a:xfrm>
          <a:prstGeom prst="rect">
            <a:avLst/>
          </a:prstGeom>
          <a:noFill/>
        </p:spPr>
        <p:txBody>
          <a:bodyPr wrap="square" rtlCol="0">
            <a:spAutoFit/>
          </a:bodyPr>
          <a:lstStyle/>
          <a:p>
            <a:r>
              <a:rPr lang="en-GB" sz="2200" dirty="0" smtClean="0">
                <a:solidFill>
                  <a:srgbClr val="1F497D"/>
                </a:solidFill>
              </a:rPr>
              <a:t>The </a:t>
            </a:r>
            <a:r>
              <a:rPr lang="en-GB" sz="2200" b="1" dirty="0" smtClean="0">
                <a:solidFill>
                  <a:srgbClr val="D60093"/>
                </a:solidFill>
              </a:rPr>
              <a:t>crop</a:t>
            </a:r>
            <a:r>
              <a:rPr lang="en-GB" sz="2200" dirty="0" smtClean="0">
                <a:solidFill>
                  <a:srgbClr val="1F497D"/>
                </a:solidFill>
              </a:rPr>
              <a:t> facility lets you cut out the parts of a graphic you do not want.</a:t>
            </a:r>
            <a:endParaRPr lang="en-GB" sz="2200" dirty="0">
              <a:solidFill>
                <a:srgbClr val="1F497D"/>
              </a:solidFill>
            </a:endParaRPr>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2767" t="37113" r="21411" b="23366"/>
          <a:stretch/>
        </p:blipFill>
        <p:spPr bwMode="auto">
          <a:xfrm>
            <a:off x="2339752" y="1988840"/>
            <a:ext cx="5586689" cy="3854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Action Button: Forward or Next 9">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Home 11">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3871142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67544" y="116632"/>
            <a:ext cx="8229600" cy="1143000"/>
          </a:xfrm>
          <a:ln>
            <a:solidFill>
              <a:schemeClr val="bg2"/>
            </a:solidFill>
          </a:ln>
        </p:spPr>
        <p:txBody>
          <a:bodyPr>
            <a:normAutofit fontScale="90000"/>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EDITING BIT-MAP GRAPHICS – ALTER COLOUR DEPTH</a:t>
            </a:r>
            <a:endParaRPr lang="en-GB" sz="3200" b="1" dirty="0">
              <a:solidFill>
                <a:srgbClr val="D60093"/>
              </a:solidFill>
              <a:effectLst>
                <a:outerShdw blurRad="38100" dist="38100" dir="2700000" algn="tl">
                  <a:srgbClr val="000000">
                    <a:alpha val="43137"/>
                  </a:srgbClr>
                </a:outerShdw>
              </a:effectLst>
            </a:endParaRPr>
          </a:p>
        </p:txBody>
      </p:sp>
      <p:sp>
        <p:nvSpPr>
          <p:cNvPr id="2" name="TextBox 1"/>
          <p:cNvSpPr txBox="1"/>
          <p:nvPr/>
        </p:nvSpPr>
        <p:spPr>
          <a:xfrm>
            <a:off x="251521" y="1412776"/>
            <a:ext cx="4608511" cy="3477875"/>
          </a:xfrm>
          <a:prstGeom prst="rect">
            <a:avLst/>
          </a:prstGeom>
          <a:noFill/>
        </p:spPr>
        <p:txBody>
          <a:bodyPr wrap="square" rtlCol="0">
            <a:spAutoFit/>
          </a:bodyPr>
          <a:lstStyle/>
          <a:p>
            <a:r>
              <a:rPr lang="en-GB" sz="2200" dirty="0" smtClean="0">
                <a:solidFill>
                  <a:srgbClr val="1F497D"/>
                </a:solidFill>
              </a:rPr>
              <a:t>The </a:t>
            </a:r>
            <a:r>
              <a:rPr lang="en-GB" sz="2200" b="1" dirty="0" smtClean="0">
                <a:solidFill>
                  <a:srgbClr val="D60093"/>
                </a:solidFill>
              </a:rPr>
              <a:t>alter colour depth </a:t>
            </a:r>
            <a:r>
              <a:rPr lang="en-GB" sz="2200" dirty="0" smtClean="0">
                <a:solidFill>
                  <a:srgbClr val="1F497D"/>
                </a:solidFill>
              </a:rPr>
              <a:t>feature allows the user to </a:t>
            </a:r>
            <a:r>
              <a:rPr lang="en-GB" sz="2200" b="1" dirty="0" smtClean="0">
                <a:solidFill>
                  <a:srgbClr val="1F497D"/>
                </a:solidFill>
              </a:rPr>
              <a:t>change the number of bits used to represent each pixel.  Increasing</a:t>
            </a:r>
            <a:r>
              <a:rPr lang="en-GB" sz="2200" dirty="0" smtClean="0">
                <a:solidFill>
                  <a:srgbClr val="1F497D"/>
                </a:solidFill>
              </a:rPr>
              <a:t> the </a:t>
            </a:r>
            <a:r>
              <a:rPr lang="en-GB" sz="2200" b="1" dirty="0" smtClean="0">
                <a:solidFill>
                  <a:srgbClr val="D60093"/>
                </a:solidFill>
              </a:rPr>
              <a:t>colour depth </a:t>
            </a:r>
            <a:r>
              <a:rPr lang="en-GB" sz="2200" dirty="0" smtClean="0">
                <a:solidFill>
                  <a:srgbClr val="1F497D"/>
                </a:solidFill>
              </a:rPr>
              <a:t>will </a:t>
            </a:r>
            <a:r>
              <a:rPr lang="en-GB" sz="2200" b="1" dirty="0" smtClean="0">
                <a:solidFill>
                  <a:srgbClr val="1F497D"/>
                </a:solidFill>
              </a:rPr>
              <a:t>improve the quality but increase the file size.  Decreasing </a:t>
            </a:r>
            <a:r>
              <a:rPr lang="en-GB" sz="2200" dirty="0" smtClean="0">
                <a:solidFill>
                  <a:srgbClr val="1F497D"/>
                </a:solidFill>
              </a:rPr>
              <a:t>the </a:t>
            </a:r>
            <a:r>
              <a:rPr lang="en-GB" sz="2200" b="1" dirty="0" smtClean="0">
                <a:solidFill>
                  <a:srgbClr val="D60093"/>
                </a:solidFill>
              </a:rPr>
              <a:t>colour depth, </a:t>
            </a:r>
            <a:r>
              <a:rPr lang="en-GB" sz="2200" b="1" dirty="0" smtClean="0">
                <a:solidFill>
                  <a:srgbClr val="1F497D"/>
                </a:solidFill>
              </a:rPr>
              <a:t>decreases the </a:t>
            </a:r>
            <a:r>
              <a:rPr lang="en-GB" sz="2200" b="1" dirty="0">
                <a:solidFill>
                  <a:srgbClr val="1F497D"/>
                </a:solidFill>
              </a:rPr>
              <a:t>q</a:t>
            </a:r>
            <a:r>
              <a:rPr lang="en-GB" sz="2200" b="1" dirty="0" smtClean="0">
                <a:solidFill>
                  <a:srgbClr val="1F497D"/>
                </a:solidFill>
              </a:rPr>
              <a:t>uality and makes the file size smaller.</a:t>
            </a:r>
            <a:endParaRPr lang="en-GB" sz="2200" b="1" dirty="0">
              <a:solidFill>
                <a:srgbClr val="1F497D"/>
              </a:solidFill>
            </a:endParaRP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7990" t="35430" r="23815" b="17502"/>
          <a:stretch/>
        </p:blipFill>
        <p:spPr bwMode="auto">
          <a:xfrm>
            <a:off x="4750887" y="1474312"/>
            <a:ext cx="4027988" cy="3970911"/>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ction Button: Home 10">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43095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548680"/>
            <a:ext cx="7056784" cy="5355312"/>
          </a:xfrm>
          <a:prstGeom prst="rect">
            <a:avLst/>
          </a:prstGeom>
          <a:noFill/>
        </p:spPr>
        <p:txBody>
          <a:bodyPr wrap="square" rtlCol="0">
            <a:spAutoFit/>
          </a:bodyPr>
          <a:lstStyle/>
          <a:p>
            <a:r>
              <a:rPr lang="en-GB" b="1" dirty="0" smtClean="0">
                <a:solidFill>
                  <a:prstClr val="white"/>
                </a:solidFill>
              </a:rPr>
              <a:t>A</a:t>
            </a:r>
          </a:p>
          <a:p>
            <a:endParaRPr lang="en-GB" b="1" dirty="0">
              <a:solidFill>
                <a:prstClr val="white"/>
              </a:solidFill>
            </a:endParaRPr>
          </a:p>
          <a:p>
            <a:r>
              <a:rPr lang="en-GB" b="1" dirty="0" smtClean="0">
                <a:solidFill>
                  <a:prstClr val="white"/>
                </a:solidFill>
                <a:hlinkClick r:id="rId2" action="ppaction://hlinksldjump"/>
              </a:rPr>
              <a:t>Adaptive Maintenance (Information Solutions)</a:t>
            </a:r>
            <a:endParaRPr lang="en-GB" b="1" dirty="0" smtClean="0">
              <a:solidFill>
                <a:prstClr val="white"/>
              </a:solidFill>
            </a:endParaRPr>
          </a:p>
          <a:p>
            <a:r>
              <a:rPr lang="en-GB" b="1" dirty="0" smtClean="0">
                <a:solidFill>
                  <a:prstClr val="white"/>
                </a:solidFill>
                <a:hlinkClick r:id="rId3" action="ppaction://hlinksldjump"/>
              </a:rPr>
              <a:t>Adaptive Maintenance (Software Development)</a:t>
            </a:r>
            <a:endParaRPr lang="en-GB" b="1" dirty="0" smtClean="0">
              <a:solidFill>
                <a:prstClr val="white"/>
              </a:solidFill>
            </a:endParaRPr>
          </a:p>
          <a:p>
            <a:r>
              <a:rPr lang="en-GB" b="1" dirty="0" smtClean="0">
                <a:solidFill>
                  <a:prstClr val="white"/>
                </a:solidFill>
                <a:hlinkClick r:id="rId4" action="ppaction://hlinksldjump"/>
              </a:rPr>
              <a:t>Addressability</a:t>
            </a:r>
            <a:endParaRPr lang="en-GB" b="1" dirty="0" smtClean="0">
              <a:solidFill>
                <a:prstClr val="white"/>
              </a:solidFill>
            </a:endParaRPr>
          </a:p>
          <a:p>
            <a:r>
              <a:rPr lang="en-GB" b="1" dirty="0" smtClean="0">
                <a:solidFill>
                  <a:prstClr val="white"/>
                </a:solidFill>
                <a:hlinkClick r:id="rId5" action="ppaction://hlinksldjump"/>
              </a:rPr>
              <a:t>Algorithms</a:t>
            </a:r>
            <a:endParaRPr lang="en-GB" b="1" dirty="0" smtClean="0">
              <a:solidFill>
                <a:prstClr val="white"/>
              </a:solidFill>
            </a:endParaRPr>
          </a:p>
          <a:p>
            <a:r>
              <a:rPr lang="en-GB" b="1" dirty="0" smtClean="0">
                <a:solidFill>
                  <a:prstClr val="white"/>
                </a:solidFill>
                <a:hlinkClick r:id="rId6" action="ppaction://hlinksldjump"/>
              </a:rPr>
              <a:t>Alpha Testing</a:t>
            </a:r>
            <a:endParaRPr lang="en-GB" b="1" dirty="0">
              <a:solidFill>
                <a:prstClr val="white"/>
              </a:solidFill>
            </a:endParaRPr>
          </a:p>
          <a:p>
            <a:r>
              <a:rPr lang="en-GB" b="1" dirty="0" smtClean="0">
                <a:solidFill>
                  <a:prstClr val="white"/>
                </a:solidFill>
                <a:hlinkClick r:id="rId7" action="ppaction://hlinksldjump"/>
              </a:rPr>
              <a:t>Alter Colour Depth</a:t>
            </a:r>
            <a:endParaRPr lang="en-GB" b="1" dirty="0" smtClean="0">
              <a:solidFill>
                <a:prstClr val="white"/>
              </a:solidFill>
            </a:endParaRPr>
          </a:p>
          <a:p>
            <a:r>
              <a:rPr lang="en-GB" b="1" dirty="0">
                <a:solidFill>
                  <a:prstClr val="white"/>
                </a:solidFill>
                <a:hlinkClick r:id="rId8" action="ppaction://hlinksldjump"/>
              </a:rPr>
              <a:t>Analysis (Software Development)</a:t>
            </a:r>
            <a:endParaRPr lang="en-GB" b="1" dirty="0">
              <a:solidFill>
                <a:prstClr val="white"/>
              </a:solidFill>
            </a:endParaRPr>
          </a:p>
          <a:p>
            <a:r>
              <a:rPr lang="en-GB" b="1" dirty="0">
                <a:solidFill>
                  <a:prstClr val="white"/>
                </a:solidFill>
                <a:hlinkClick r:id="rId9" action="ppaction://hlinksldjump"/>
              </a:rPr>
              <a:t>Analysis (Multimedia Software Development)</a:t>
            </a:r>
            <a:endParaRPr lang="en-GB" b="1" dirty="0">
              <a:solidFill>
                <a:prstClr val="white"/>
              </a:solidFill>
            </a:endParaRPr>
          </a:p>
          <a:p>
            <a:r>
              <a:rPr lang="en-GB" b="1" dirty="0" smtClean="0">
                <a:solidFill>
                  <a:prstClr val="white"/>
                </a:solidFill>
                <a:hlinkClick r:id="rId10" action="ppaction://hlinksldjump"/>
              </a:rPr>
              <a:t>Anti </a:t>
            </a:r>
            <a:r>
              <a:rPr lang="en-GB" b="1" dirty="0">
                <a:solidFill>
                  <a:prstClr val="white"/>
                </a:solidFill>
                <a:hlinkClick r:id="rId10" action="ppaction://hlinksldjump"/>
              </a:rPr>
              <a:t>Virus </a:t>
            </a:r>
            <a:r>
              <a:rPr lang="en-GB" b="1" dirty="0" smtClean="0">
                <a:solidFill>
                  <a:prstClr val="white"/>
                </a:solidFill>
                <a:hlinkClick r:id="rId10" action="ppaction://hlinksldjump"/>
              </a:rPr>
              <a:t>Software</a:t>
            </a:r>
            <a:endParaRPr lang="en-GB" b="1" dirty="0">
              <a:solidFill>
                <a:prstClr val="white"/>
              </a:solidFill>
            </a:endParaRPr>
          </a:p>
          <a:p>
            <a:r>
              <a:rPr lang="en-GB" b="1" dirty="0" smtClean="0">
                <a:solidFill>
                  <a:prstClr val="white"/>
                </a:solidFill>
                <a:hlinkClick r:id="rId11" action="ppaction://hlinksldjump"/>
              </a:rPr>
              <a:t>Application Programs</a:t>
            </a:r>
            <a:endParaRPr lang="en-GB" b="1" dirty="0" smtClean="0">
              <a:solidFill>
                <a:prstClr val="white"/>
              </a:solidFill>
            </a:endParaRPr>
          </a:p>
          <a:p>
            <a:r>
              <a:rPr lang="en-GB" b="1" dirty="0" smtClean="0">
                <a:solidFill>
                  <a:prstClr val="white"/>
                </a:solidFill>
                <a:hlinkClick r:id="rId12" action="ppaction://hlinksldjump"/>
              </a:rPr>
              <a:t>Arithmetic &amp; Logic Unit (ALU)</a:t>
            </a:r>
            <a:endParaRPr lang="en-GB" b="1" dirty="0" smtClean="0">
              <a:solidFill>
                <a:prstClr val="white"/>
              </a:solidFill>
            </a:endParaRPr>
          </a:p>
          <a:p>
            <a:r>
              <a:rPr lang="en-GB" b="1" dirty="0">
                <a:solidFill>
                  <a:prstClr val="white"/>
                </a:solidFill>
                <a:hlinkClick r:id="rId13" action="ppaction://hlinksldjump"/>
              </a:rPr>
              <a:t>Arithmetical Operators</a:t>
            </a:r>
            <a:endParaRPr lang="en-GB" b="1" dirty="0">
              <a:solidFill>
                <a:prstClr val="white"/>
              </a:solidFill>
            </a:endParaRPr>
          </a:p>
          <a:p>
            <a:r>
              <a:rPr lang="en-GB" b="1" dirty="0">
                <a:solidFill>
                  <a:prstClr val="white"/>
                </a:solidFill>
                <a:hlinkClick r:id="rId14" action="ppaction://hlinksldjump"/>
              </a:rPr>
              <a:t>Array</a:t>
            </a:r>
            <a:endParaRPr lang="en-GB" b="1" dirty="0">
              <a:solidFill>
                <a:prstClr val="white"/>
              </a:solidFill>
            </a:endParaRPr>
          </a:p>
          <a:p>
            <a:r>
              <a:rPr lang="en-GB" b="1" dirty="0" smtClean="0">
                <a:solidFill>
                  <a:prstClr val="white"/>
                </a:solidFill>
                <a:hlinkClick r:id="rId15" action="ppaction://hlinksldjump"/>
              </a:rPr>
              <a:t>ASCII</a:t>
            </a:r>
            <a:endParaRPr lang="en-GB" b="1" dirty="0" smtClean="0">
              <a:solidFill>
                <a:prstClr val="white"/>
              </a:solidFill>
            </a:endParaRPr>
          </a:p>
          <a:p>
            <a:r>
              <a:rPr lang="en-GB" b="1" dirty="0">
                <a:solidFill>
                  <a:prstClr val="white"/>
                </a:solidFill>
                <a:hlinkClick r:id="rId16" action="ppaction://hlinksldjump"/>
              </a:rPr>
              <a:t>Assignment Statements</a:t>
            </a:r>
            <a:endParaRPr lang="en-GB" b="1" dirty="0">
              <a:solidFill>
                <a:prstClr val="white"/>
              </a:solidFill>
            </a:endParaRPr>
          </a:p>
          <a:p>
            <a:r>
              <a:rPr lang="en-GB" b="1" dirty="0" smtClean="0">
                <a:solidFill>
                  <a:prstClr val="white"/>
                </a:solidFill>
                <a:hlinkClick r:id="rId17" action="ppaction://hlinksldjump"/>
              </a:rPr>
              <a:t>Authoring Packages</a:t>
            </a:r>
            <a:endParaRPr lang="en-GB" b="1" dirty="0" smtClean="0">
              <a:solidFill>
                <a:prstClr val="white"/>
              </a:solidFill>
            </a:endParaRPr>
          </a:p>
          <a:p>
            <a:r>
              <a:rPr lang="en-GB" b="1" dirty="0" smtClean="0">
                <a:solidFill>
                  <a:prstClr val="white"/>
                </a:solidFill>
                <a:hlinkClick r:id="rId18" action="ppaction://hlinksldjump"/>
              </a:rPr>
              <a:t>AVI (Audio Video Interleave ) Video File Format</a:t>
            </a:r>
            <a:endParaRPr lang="en-GB" b="1" dirty="0">
              <a:solidFill>
                <a:prstClr val="white"/>
              </a:solidFill>
            </a:endParaRPr>
          </a:p>
        </p:txBody>
      </p:sp>
      <p:sp>
        <p:nvSpPr>
          <p:cNvPr id="4" name="Action Button: Back or Previous 3">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16329313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67544" y="116632"/>
            <a:ext cx="8229600" cy="1143000"/>
          </a:xfrm>
          <a:ln>
            <a:solidFill>
              <a:schemeClr val="bg2"/>
            </a:solidFill>
          </a:ln>
        </p:spPr>
        <p:txBody>
          <a:bodyPr>
            <a:normAutofit fontScale="90000"/>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EDITING BIT-MAP GRAPHICS – ALTER BRIGTHNESS &amp; CONTRAST</a:t>
            </a:r>
            <a:endParaRPr lang="en-GB" sz="3200" b="1" dirty="0">
              <a:solidFill>
                <a:srgbClr val="D60093"/>
              </a:solidFill>
              <a:effectLst>
                <a:outerShdw blurRad="38100" dist="38100" dir="2700000" algn="tl">
                  <a:srgbClr val="000000">
                    <a:alpha val="43137"/>
                  </a:srgbClr>
                </a:outerShdw>
              </a:effectLst>
            </a:endParaRPr>
          </a:p>
        </p:txBody>
      </p:sp>
      <p:pic>
        <p:nvPicPr>
          <p:cNvPr id="614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6153" t="4200" r="64823" b="50742"/>
          <a:stretch/>
        </p:blipFill>
        <p:spPr bwMode="auto">
          <a:xfrm>
            <a:off x="5036515" y="1412776"/>
            <a:ext cx="3538694" cy="4446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39552" y="1556792"/>
            <a:ext cx="4176464" cy="1446550"/>
          </a:xfrm>
          <a:prstGeom prst="rect">
            <a:avLst/>
          </a:prstGeom>
          <a:noFill/>
        </p:spPr>
        <p:txBody>
          <a:bodyPr wrap="square" rtlCol="0">
            <a:spAutoFit/>
          </a:bodyPr>
          <a:lstStyle/>
          <a:p>
            <a:r>
              <a:rPr lang="en-GB" sz="2200" dirty="0" smtClean="0">
                <a:solidFill>
                  <a:srgbClr val="1F497D"/>
                </a:solidFill>
              </a:rPr>
              <a:t>Graphics can also be edited to improve their appearance by altering the </a:t>
            </a:r>
            <a:r>
              <a:rPr lang="en-GB" sz="2200" b="1" dirty="0" smtClean="0">
                <a:solidFill>
                  <a:srgbClr val="D60093"/>
                </a:solidFill>
              </a:rPr>
              <a:t>brightness or contrast.</a:t>
            </a:r>
            <a:endParaRPr lang="en-GB" sz="2200" b="1" dirty="0">
              <a:solidFill>
                <a:srgbClr val="D60093"/>
              </a:solidFill>
            </a:endParaRPr>
          </a:p>
        </p:txBody>
      </p:sp>
      <p:sp>
        <p:nvSpPr>
          <p:cNvPr id="10" name="Action Button: Forward or Next 9">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2" name="Action Button: Home 11">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1934781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67544" y="116632"/>
            <a:ext cx="8229600" cy="1143000"/>
          </a:xfrm>
          <a:ln>
            <a:solidFill>
              <a:schemeClr val="bg2"/>
            </a:solidFill>
          </a:ln>
        </p:spPr>
        <p:txBody>
          <a:bodyPr>
            <a:normAutofit/>
          </a:bodyPr>
          <a:lstStyle/>
          <a:p>
            <a:r>
              <a:rPr lang="en-GB" sz="3200" b="1" dirty="0" smtClean="0">
                <a:solidFill>
                  <a:srgbClr val="D60093"/>
                </a:solidFill>
                <a:effectLst>
                  <a:outerShdw blurRad="38100" dist="38100" dir="2700000" algn="tl">
                    <a:srgbClr val="000000">
                      <a:alpha val="43137"/>
                    </a:srgbClr>
                  </a:outerShdw>
                </a:effectLst>
              </a:rPr>
              <a:t>BIT-MAPPED GRAPHIC DATA</a:t>
            </a:r>
            <a:br>
              <a:rPr lang="en-GB" sz="3200" b="1" dirty="0" smtClean="0">
                <a:solidFill>
                  <a:srgbClr val="D60093"/>
                </a:solidFill>
                <a:effectLst>
                  <a:outerShdw blurRad="38100" dist="38100" dir="2700000" algn="tl">
                    <a:srgbClr val="000000">
                      <a:alpha val="43137"/>
                    </a:srgbClr>
                  </a:outerShdw>
                </a:effectLst>
              </a:rPr>
            </a:br>
            <a:r>
              <a:rPr lang="en-GB" sz="2400" b="1" dirty="0" smtClean="0">
                <a:solidFill>
                  <a:srgbClr val="D60093"/>
                </a:solidFill>
                <a:effectLst>
                  <a:outerShdw blurRad="38100" dist="38100" dir="2700000" algn="tl">
                    <a:srgbClr val="000000">
                      <a:alpha val="43137"/>
                    </a:srgbClr>
                  </a:outerShdw>
                </a:effectLst>
              </a:rPr>
              <a:t>EDITING BIT-MAP GRAPHICS – SPECIAL EFFECTS</a:t>
            </a:r>
            <a:endParaRPr lang="en-GB" sz="3200" b="1" dirty="0">
              <a:solidFill>
                <a:srgbClr val="D60093"/>
              </a:solidFill>
              <a:effectLst>
                <a:outerShdw blurRad="38100" dist="38100" dir="2700000" algn="tl">
                  <a:srgbClr val="000000">
                    <a:alpha val="43137"/>
                  </a:srgbClr>
                </a:outerShdw>
              </a:effectLst>
            </a:endParaRPr>
          </a:p>
        </p:txBody>
      </p:sp>
      <p:pic>
        <p:nvPicPr>
          <p:cNvPr id="717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0676" t="29087" r="35071" b="25133"/>
          <a:stretch/>
        </p:blipFill>
        <p:spPr bwMode="auto">
          <a:xfrm>
            <a:off x="3374365" y="1484784"/>
            <a:ext cx="5395274" cy="4465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51520" y="2276872"/>
            <a:ext cx="3024336" cy="1785104"/>
          </a:xfrm>
          <a:prstGeom prst="rect">
            <a:avLst/>
          </a:prstGeom>
          <a:noFill/>
        </p:spPr>
        <p:txBody>
          <a:bodyPr wrap="square" rtlCol="0">
            <a:spAutoFit/>
          </a:bodyPr>
          <a:lstStyle/>
          <a:p>
            <a:r>
              <a:rPr lang="en-GB" sz="2200" b="1" dirty="0" smtClean="0">
                <a:solidFill>
                  <a:srgbClr val="D60093"/>
                </a:solidFill>
              </a:rPr>
              <a:t>Special effects </a:t>
            </a:r>
            <a:r>
              <a:rPr lang="en-GB" sz="2200" dirty="0" smtClean="0">
                <a:solidFill>
                  <a:srgbClr val="1F497D"/>
                </a:solidFill>
              </a:rPr>
              <a:t>such as the ones shown in the picture opposite, can also be used to enhance graphics.</a:t>
            </a:r>
            <a:endParaRPr lang="en-GB" sz="2200" dirty="0">
              <a:solidFill>
                <a:srgbClr val="1F497D"/>
              </a:solidFill>
            </a:endParaRPr>
          </a:p>
        </p:txBody>
      </p:sp>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ction Button: Home 10">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utoShape 7">
            <a:hlinkClick r:id="" action="ppaction://hlinkshowjump?jump=lastslideviewed" highlightClick="1"/>
          </p:cNvPr>
          <p:cNvSpPr>
            <a:spLocks noChangeArrowheads="1"/>
          </p:cNvSpPr>
          <p:nvPr/>
        </p:nvSpPr>
        <p:spPr bwMode="auto">
          <a:xfrm>
            <a:off x="381000" y="6096000"/>
            <a:ext cx="539750" cy="539750"/>
          </a:xfrm>
          <a:prstGeom prst="actionButtonBackPrevious">
            <a:avLst/>
          </a:prstGeom>
          <a:noFill/>
          <a:ln w="9525">
            <a:solidFill>
              <a:schemeClr val="tx1"/>
            </a:solidFill>
            <a:miter lim="800000"/>
            <a:headEnd/>
            <a:tailEnd/>
          </a:ln>
          <a:effectLst/>
          <a:extLst/>
        </p:spPr>
        <p:txBody>
          <a:bodyPr wrap="none" anchor="ctr"/>
          <a:lstStyle/>
          <a:p>
            <a:pPr fontAlgn="base">
              <a:spcBef>
                <a:spcPct val="0"/>
              </a:spcBef>
              <a:spcAft>
                <a:spcPct val="0"/>
              </a:spcAft>
            </a:pPr>
            <a:endParaRPr lang="en-GB" sz="2400" smtClean="0">
              <a:solidFill>
                <a:srgbClr val="6666FF"/>
              </a:solidFill>
            </a:endParaRPr>
          </a:p>
        </p:txBody>
      </p:sp>
    </p:spTree>
    <p:extLst>
      <p:ext uri="{BB962C8B-B14F-4D97-AF65-F5344CB8AC3E}">
        <p14:creationId xmlns:p14="http://schemas.microsoft.com/office/powerpoint/2010/main" val="2908587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7544" y="116632"/>
            <a:ext cx="7990656" cy="1407368"/>
          </a:xfrm>
          <a:ln>
            <a:solidFill>
              <a:schemeClr val="tx1"/>
            </a:solidFill>
            <a:miter lim="800000"/>
            <a:headEnd/>
            <a:tailEnd/>
          </a:ln>
        </p:spPr>
        <p:txBody>
          <a:bodyPr/>
          <a:lstStyle/>
          <a:p>
            <a:r>
              <a:rPr lang="en-GB" dirty="0">
                <a:effectLst>
                  <a:outerShdw blurRad="38100" dist="38100" dir="2700000" algn="tl">
                    <a:srgbClr val="000000">
                      <a:alpha val="43137"/>
                    </a:srgbClr>
                  </a:outerShdw>
                </a:effectLst>
              </a:rPr>
              <a:t>COMPUTER SYSTEMS </a:t>
            </a:r>
            <a:r>
              <a:rPr lang="en-GB" dirty="0" smtClean="0">
                <a:effectLst>
                  <a:outerShdw blurRad="38100" dist="38100" dir="2700000" algn="tl">
                    <a:srgbClr val="000000">
                      <a:alpha val="43137"/>
                    </a:srgbClr>
                  </a:outerShdw>
                </a:effectLst>
              </a:rPr>
              <a:t/>
            </a:r>
            <a:br>
              <a:rPr lang="en-GB" dirty="0" smtClean="0">
                <a:effectLst>
                  <a:outerShdw blurRad="38100" dist="38100" dir="2700000" algn="tl">
                    <a:srgbClr val="000000">
                      <a:alpha val="43137"/>
                    </a:srgbClr>
                  </a:outerShdw>
                </a:effectLst>
              </a:rPr>
            </a:br>
            <a:r>
              <a:rPr lang="en-GB" dirty="0" smtClean="0"/>
              <a:t>HOW </a:t>
            </a:r>
            <a:r>
              <a:rPr lang="en-GB" dirty="0"/>
              <a:t>DATA IS STORED IN THE COMPUTER</a:t>
            </a:r>
            <a:endParaRPr lang="en-US" dirty="0"/>
          </a:p>
        </p:txBody>
      </p:sp>
      <p:sp>
        <p:nvSpPr>
          <p:cNvPr id="3075" name="Text Box 3"/>
          <p:cNvSpPr txBox="1">
            <a:spLocks noChangeArrowheads="1"/>
          </p:cNvSpPr>
          <p:nvPr/>
        </p:nvSpPr>
        <p:spPr bwMode="auto">
          <a:xfrm>
            <a:off x="685800" y="1600200"/>
            <a:ext cx="75438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smtClean="0">
                <a:solidFill>
                  <a:srgbClr val="3333CC"/>
                </a:solidFill>
                <a:latin typeface="Comic Sans MS" pitchFamily="66" charset="0"/>
              </a:rPr>
              <a:t>Computers use the </a:t>
            </a:r>
            <a:r>
              <a:rPr lang="en-GB" sz="2400" b="1" smtClean="0">
                <a:solidFill>
                  <a:srgbClr val="D60093"/>
                </a:solidFill>
                <a:latin typeface="Comic Sans MS" pitchFamily="66" charset="0"/>
              </a:rPr>
              <a:t>binary system</a:t>
            </a:r>
            <a:r>
              <a:rPr lang="en-GB" sz="2400" smtClean="0">
                <a:solidFill>
                  <a:srgbClr val="3333CC"/>
                </a:solidFill>
                <a:latin typeface="Comic Sans MS" pitchFamily="66" charset="0"/>
              </a:rPr>
              <a:t> </a:t>
            </a:r>
            <a:r>
              <a:rPr lang="en-GB" sz="2400" b="1" smtClean="0">
                <a:solidFill>
                  <a:srgbClr val="3333CC"/>
                </a:solidFill>
                <a:latin typeface="Comic Sans MS" pitchFamily="66" charset="0"/>
              </a:rPr>
              <a:t>to store data</a:t>
            </a:r>
            <a:r>
              <a:rPr lang="en-GB" sz="2400" smtClean="0">
                <a:solidFill>
                  <a:srgbClr val="3333CC"/>
                </a:solidFill>
                <a:latin typeface="Comic Sans MS" pitchFamily="66" charset="0"/>
              </a:rPr>
              <a:t>.  The binary system uses two digits </a:t>
            </a:r>
            <a:r>
              <a:rPr lang="en-GB" sz="2400" b="1" smtClean="0">
                <a:solidFill>
                  <a:srgbClr val="D60093"/>
                </a:solidFill>
                <a:latin typeface="Comic Sans MS" pitchFamily="66" charset="0"/>
              </a:rPr>
              <a:t>1 and 0</a:t>
            </a:r>
            <a:r>
              <a:rPr lang="en-GB" sz="2400" smtClean="0">
                <a:solidFill>
                  <a:srgbClr val="3333CC"/>
                </a:solidFill>
                <a:latin typeface="Comic Sans MS" pitchFamily="66" charset="0"/>
              </a:rPr>
              <a:t>.  </a:t>
            </a:r>
            <a:r>
              <a:rPr lang="en-GB" sz="2400" b="1" smtClean="0">
                <a:solidFill>
                  <a:srgbClr val="FFFF00"/>
                </a:solidFill>
                <a:latin typeface="Comic Sans MS" pitchFamily="66" charset="0"/>
              </a:rPr>
              <a:t>The number 1 represents “ON”</a:t>
            </a:r>
            <a:r>
              <a:rPr lang="en-GB" sz="2400" smtClean="0">
                <a:solidFill>
                  <a:srgbClr val="3333CC"/>
                </a:solidFill>
                <a:latin typeface="Comic Sans MS" pitchFamily="66" charset="0"/>
              </a:rPr>
              <a:t> and </a:t>
            </a:r>
            <a:r>
              <a:rPr lang="en-GB" sz="2400" b="1" smtClean="0">
                <a:solidFill>
                  <a:srgbClr val="009900"/>
                </a:solidFill>
                <a:latin typeface="Comic Sans MS" pitchFamily="66" charset="0"/>
              </a:rPr>
              <a:t>the number 0 represents “OFF”.</a:t>
            </a:r>
          </a:p>
        </p:txBody>
      </p:sp>
      <p:sp>
        <p:nvSpPr>
          <p:cNvPr id="3081" name="Rectangle 9"/>
          <p:cNvSpPr>
            <a:spLocks noChangeArrowheads="1"/>
          </p:cNvSpPr>
          <p:nvPr/>
        </p:nvSpPr>
        <p:spPr bwMode="auto">
          <a:xfrm>
            <a:off x="1447800" y="4724400"/>
            <a:ext cx="533400" cy="4572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GB" sz="2400" b="1" smtClean="0">
                <a:solidFill>
                  <a:srgbClr val="3333CC"/>
                </a:solidFill>
                <a:latin typeface="Comic Sans MS" pitchFamily="66" charset="0"/>
              </a:rPr>
              <a:t>1</a:t>
            </a:r>
            <a:endParaRPr lang="en-US" sz="2400" b="1" smtClean="0">
              <a:solidFill>
                <a:srgbClr val="3333CC"/>
              </a:solidFill>
              <a:latin typeface="Comic Sans MS" pitchFamily="66" charset="0"/>
            </a:endParaRPr>
          </a:p>
        </p:txBody>
      </p:sp>
      <p:sp>
        <p:nvSpPr>
          <p:cNvPr id="3082" name="Rectangle 10"/>
          <p:cNvSpPr>
            <a:spLocks noChangeArrowheads="1"/>
          </p:cNvSpPr>
          <p:nvPr/>
        </p:nvSpPr>
        <p:spPr bwMode="auto">
          <a:xfrm>
            <a:off x="1905000" y="4724400"/>
            <a:ext cx="533400" cy="4572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GB" sz="2400" b="1" smtClean="0">
                <a:solidFill>
                  <a:srgbClr val="3333CC"/>
                </a:solidFill>
                <a:latin typeface="Comic Sans MS" pitchFamily="66" charset="0"/>
              </a:rPr>
              <a:t>0</a:t>
            </a:r>
            <a:endParaRPr lang="en-US" sz="2400" b="1" smtClean="0">
              <a:solidFill>
                <a:srgbClr val="3333CC"/>
              </a:solidFill>
              <a:latin typeface="Comic Sans MS" pitchFamily="66" charset="0"/>
            </a:endParaRPr>
          </a:p>
        </p:txBody>
      </p:sp>
      <p:sp>
        <p:nvSpPr>
          <p:cNvPr id="3083" name="Rectangle 11"/>
          <p:cNvSpPr>
            <a:spLocks noChangeArrowheads="1"/>
          </p:cNvSpPr>
          <p:nvPr/>
        </p:nvSpPr>
        <p:spPr bwMode="auto">
          <a:xfrm>
            <a:off x="2438400" y="4724400"/>
            <a:ext cx="533400" cy="4572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GB" sz="2400" b="1" smtClean="0">
                <a:solidFill>
                  <a:srgbClr val="3333CC"/>
                </a:solidFill>
                <a:latin typeface="Comic Sans MS" pitchFamily="66" charset="0"/>
              </a:rPr>
              <a:t>0</a:t>
            </a:r>
            <a:endParaRPr lang="en-US" sz="2400" b="1" smtClean="0">
              <a:solidFill>
                <a:srgbClr val="3333CC"/>
              </a:solidFill>
              <a:latin typeface="Comic Sans MS" pitchFamily="66" charset="0"/>
            </a:endParaRPr>
          </a:p>
        </p:txBody>
      </p:sp>
      <p:sp>
        <p:nvSpPr>
          <p:cNvPr id="3084" name="Rectangle 12"/>
          <p:cNvSpPr>
            <a:spLocks noChangeArrowheads="1"/>
          </p:cNvSpPr>
          <p:nvPr/>
        </p:nvSpPr>
        <p:spPr bwMode="auto">
          <a:xfrm>
            <a:off x="2971800" y="4724400"/>
            <a:ext cx="533400" cy="4572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GB" sz="2400" b="1" smtClean="0">
                <a:solidFill>
                  <a:srgbClr val="3333CC"/>
                </a:solidFill>
                <a:latin typeface="Comic Sans MS" pitchFamily="66" charset="0"/>
              </a:rPr>
              <a:t>1</a:t>
            </a:r>
            <a:endParaRPr lang="en-US" sz="2400" b="1" smtClean="0">
              <a:solidFill>
                <a:srgbClr val="3333CC"/>
              </a:solidFill>
              <a:latin typeface="Comic Sans MS" pitchFamily="66" charset="0"/>
            </a:endParaRPr>
          </a:p>
        </p:txBody>
      </p:sp>
      <p:sp>
        <p:nvSpPr>
          <p:cNvPr id="3085" name="Rectangle 13"/>
          <p:cNvSpPr>
            <a:spLocks noChangeArrowheads="1"/>
          </p:cNvSpPr>
          <p:nvPr/>
        </p:nvSpPr>
        <p:spPr bwMode="auto">
          <a:xfrm>
            <a:off x="3505200" y="4724400"/>
            <a:ext cx="533400" cy="4572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GB" sz="2400" b="1" smtClean="0">
                <a:solidFill>
                  <a:srgbClr val="3333CC"/>
                </a:solidFill>
                <a:latin typeface="Comic Sans MS" pitchFamily="66" charset="0"/>
              </a:rPr>
              <a:t>1</a:t>
            </a:r>
            <a:endParaRPr lang="en-US" sz="2400" b="1" smtClean="0">
              <a:solidFill>
                <a:srgbClr val="3333CC"/>
              </a:solidFill>
              <a:latin typeface="Comic Sans MS" pitchFamily="66" charset="0"/>
            </a:endParaRPr>
          </a:p>
        </p:txBody>
      </p:sp>
      <p:sp>
        <p:nvSpPr>
          <p:cNvPr id="3086" name="Rectangle 14"/>
          <p:cNvSpPr>
            <a:spLocks noChangeArrowheads="1"/>
          </p:cNvSpPr>
          <p:nvPr/>
        </p:nvSpPr>
        <p:spPr bwMode="auto">
          <a:xfrm>
            <a:off x="4038600" y="4724400"/>
            <a:ext cx="533400" cy="4572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GB" sz="2400" b="1" smtClean="0">
                <a:solidFill>
                  <a:srgbClr val="3333CC"/>
                </a:solidFill>
                <a:latin typeface="Comic Sans MS" pitchFamily="66" charset="0"/>
              </a:rPr>
              <a:t>0</a:t>
            </a:r>
            <a:endParaRPr lang="en-US" sz="2400" b="1" smtClean="0">
              <a:solidFill>
                <a:srgbClr val="3333CC"/>
              </a:solidFill>
              <a:latin typeface="Comic Sans MS" pitchFamily="66" charset="0"/>
            </a:endParaRPr>
          </a:p>
        </p:txBody>
      </p:sp>
      <p:sp>
        <p:nvSpPr>
          <p:cNvPr id="3087" name="Rectangle 15"/>
          <p:cNvSpPr>
            <a:spLocks noChangeArrowheads="1"/>
          </p:cNvSpPr>
          <p:nvPr/>
        </p:nvSpPr>
        <p:spPr bwMode="auto">
          <a:xfrm>
            <a:off x="4495800" y="4724400"/>
            <a:ext cx="533400" cy="4572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GB" sz="2400" b="1" smtClean="0">
                <a:solidFill>
                  <a:srgbClr val="3333CC"/>
                </a:solidFill>
                <a:latin typeface="Comic Sans MS" pitchFamily="66" charset="0"/>
              </a:rPr>
              <a:t>1</a:t>
            </a:r>
            <a:endParaRPr lang="en-US" sz="2400" b="1" smtClean="0">
              <a:solidFill>
                <a:srgbClr val="3333CC"/>
              </a:solidFill>
              <a:latin typeface="Comic Sans MS" pitchFamily="66" charset="0"/>
            </a:endParaRPr>
          </a:p>
        </p:txBody>
      </p:sp>
      <p:sp>
        <p:nvSpPr>
          <p:cNvPr id="3088" name="Rectangle 16"/>
          <p:cNvSpPr>
            <a:spLocks noChangeArrowheads="1"/>
          </p:cNvSpPr>
          <p:nvPr/>
        </p:nvSpPr>
        <p:spPr bwMode="auto">
          <a:xfrm>
            <a:off x="5029200" y="4724400"/>
            <a:ext cx="533400" cy="4572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GB" sz="2400" b="1" smtClean="0">
                <a:solidFill>
                  <a:srgbClr val="3333CC"/>
                </a:solidFill>
                <a:latin typeface="Comic Sans MS" pitchFamily="66" charset="0"/>
              </a:rPr>
              <a:t>0</a:t>
            </a:r>
            <a:endParaRPr lang="en-US" sz="2400" b="1" smtClean="0">
              <a:solidFill>
                <a:srgbClr val="3333CC"/>
              </a:solidFill>
              <a:latin typeface="Comic Sans MS" pitchFamily="66" charset="0"/>
            </a:endParaRPr>
          </a:p>
        </p:txBody>
      </p:sp>
      <p:sp>
        <p:nvSpPr>
          <p:cNvPr id="3089" name="Text Box 17"/>
          <p:cNvSpPr txBox="1">
            <a:spLocks noChangeArrowheads="1"/>
          </p:cNvSpPr>
          <p:nvPr/>
        </p:nvSpPr>
        <p:spPr bwMode="auto">
          <a:xfrm>
            <a:off x="2819400" y="4191000"/>
            <a:ext cx="175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smtClean="0">
                <a:solidFill>
                  <a:srgbClr val="D60093"/>
                </a:solidFill>
                <a:latin typeface="Comic Sans MS" pitchFamily="66" charset="0"/>
              </a:rPr>
              <a:t>1 BYTE</a:t>
            </a:r>
            <a:endParaRPr lang="en-US" sz="2400" b="1" smtClean="0">
              <a:solidFill>
                <a:srgbClr val="D60093"/>
              </a:solidFill>
              <a:latin typeface="Comic Sans MS" pitchFamily="66" charset="0"/>
            </a:endParaRPr>
          </a:p>
        </p:txBody>
      </p:sp>
      <p:sp>
        <p:nvSpPr>
          <p:cNvPr id="3091" name="Rectangle 19"/>
          <p:cNvSpPr>
            <a:spLocks noChangeArrowheads="1"/>
          </p:cNvSpPr>
          <p:nvPr/>
        </p:nvSpPr>
        <p:spPr bwMode="auto">
          <a:xfrm>
            <a:off x="1219200" y="4572000"/>
            <a:ext cx="66294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3092" name="Text Box 20"/>
          <p:cNvSpPr txBox="1">
            <a:spLocks noChangeArrowheads="1"/>
          </p:cNvSpPr>
          <p:nvPr/>
        </p:nvSpPr>
        <p:spPr bwMode="auto">
          <a:xfrm>
            <a:off x="609600" y="3200400"/>
            <a:ext cx="800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smtClean="0">
                <a:solidFill>
                  <a:srgbClr val="3333CC"/>
                </a:solidFill>
                <a:latin typeface="Comic Sans MS" pitchFamily="66" charset="0"/>
              </a:rPr>
              <a:t>A binary digit</a:t>
            </a:r>
            <a:r>
              <a:rPr lang="en-GB" sz="2400" smtClean="0">
                <a:solidFill>
                  <a:srgbClr val="3333CC"/>
                </a:solidFill>
                <a:latin typeface="Comic Sans MS" pitchFamily="66" charset="0"/>
              </a:rPr>
              <a:t> (</a:t>
            </a:r>
            <a:r>
              <a:rPr lang="en-GB" sz="2400" smtClean="0">
                <a:solidFill>
                  <a:srgbClr val="D60093"/>
                </a:solidFill>
                <a:latin typeface="Comic Sans MS" pitchFamily="66" charset="0"/>
              </a:rPr>
              <a:t>either</a:t>
            </a:r>
            <a:r>
              <a:rPr lang="en-GB" sz="2400" smtClean="0">
                <a:solidFill>
                  <a:srgbClr val="3333CC"/>
                </a:solidFill>
                <a:latin typeface="Comic Sans MS" pitchFamily="66" charset="0"/>
              </a:rPr>
              <a:t> 1 </a:t>
            </a:r>
            <a:r>
              <a:rPr lang="en-GB" sz="2400" smtClean="0">
                <a:solidFill>
                  <a:srgbClr val="D60093"/>
                </a:solidFill>
                <a:latin typeface="Comic Sans MS" pitchFamily="66" charset="0"/>
              </a:rPr>
              <a:t>or</a:t>
            </a:r>
            <a:r>
              <a:rPr lang="en-GB" sz="2400" smtClean="0">
                <a:solidFill>
                  <a:srgbClr val="3333CC"/>
                </a:solidFill>
                <a:latin typeface="Comic Sans MS" pitchFamily="66" charset="0"/>
              </a:rPr>
              <a:t> 0) is called a </a:t>
            </a:r>
            <a:r>
              <a:rPr lang="en-GB" sz="2400" b="1" smtClean="0">
                <a:solidFill>
                  <a:srgbClr val="D60093"/>
                </a:solidFill>
                <a:latin typeface="Comic Sans MS" pitchFamily="66" charset="0"/>
              </a:rPr>
              <a:t>BIT.</a:t>
            </a:r>
          </a:p>
        </p:txBody>
      </p:sp>
      <p:sp>
        <p:nvSpPr>
          <p:cNvPr id="3093" name="Text Box 21"/>
          <p:cNvSpPr txBox="1">
            <a:spLocks noChangeArrowheads="1"/>
          </p:cNvSpPr>
          <p:nvPr/>
        </p:nvSpPr>
        <p:spPr bwMode="auto">
          <a:xfrm>
            <a:off x="609600" y="3657600"/>
            <a:ext cx="82296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smtClean="0">
                <a:solidFill>
                  <a:srgbClr val="3333CC"/>
                </a:solidFill>
                <a:latin typeface="Comic Sans MS" pitchFamily="66" charset="0"/>
              </a:rPr>
              <a:t>A group of 8 bits</a:t>
            </a:r>
            <a:r>
              <a:rPr lang="en-GB" sz="2400" smtClean="0">
                <a:solidFill>
                  <a:srgbClr val="3333CC"/>
                </a:solidFill>
                <a:latin typeface="Comic Sans MS" pitchFamily="66" charset="0"/>
              </a:rPr>
              <a:t> is called a </a:t>
            </a:r>
            <a:r>
              <a:rPr lang="en-GB" sz="2400" b="1" smtClean="0">
                <a:solidFill>
                  <a:srgbClr val="D60093"/>
                </a:solidFill>
                <a:latin typeface="Comic Sans MS" pitchFamily="66" charset="0"/>
              </a:rPr>
              <a:t>BYTE.</a:t>
            </a:r>
          </a:p>
          <a:p>
            <a:pPr fontAlgn="base">
              <a:spcBef>
                <a:spcPct val="50000"/>
              </a:spcBef>
              <a:spcAft>
                <a:spcPct val="0"/>
              </a:spcAft>
            </a:pPr>
            <a:endParaRPr lang="en-US" sz="2400" smtClean="0">
              <a:solidFill>
                <a:srgbClr val="3333CC"/>
              </a:solidFill>
              <a:latin typeface="Comic Sans MS" pitchFamily="66" charset="0"/>
            </a:endParaRPr>
          </a:p>
          <a:p>
            <a:pPr fontAlgn="base">
              <a:spcBef>
                <a:spcPct val="50000"/>
              </a:spcBef>
              <a:spcAft>
                <a:spcPct val="0"/>
              </a:spcAft>
            </a:pPr>
            <a:endParaRPr lang="en-US" sz="2400" smtClean="0">
              <a:solidFill>
                <a:srgbClr val="3333CC"/>
              </a:solidFill>
              <a:latin typeface="Comic Sans MS" pitchFamily="66" charset="0"/>
            </a:endParaRPr>
          </a:p>
        </p:txBody>
      </p:sp>
      <p:sp>
        <p:nvSpPr>
          <p:cNvPr id="3095" name="Line 23"/>
          <p:cNvSpPr>
            <a:spLocks noChangeShapeType="1"/>
          </p:cNvSpPr>
          <p:nvPr/>
        </p:nvSpPr>
        <p:spPr bwMode="auto">
          <a:xfrm>
            <a:off x="1676400" y="4267200"/>
            <a:ext cx="3657600" cy="0"/>
          </a:xfrm>
          <a:prstGeom prst="line">
            <a:avLst/>
          </a:prstGeom>
          <a:noFill/>
          <a:ln w="19050">
            <a:solidFill>
              <a:srgbClr val="D600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3097" name="Line 25"/>
          <p:cNvSpPr>
            <a:spLocks noChangeShapeType="1"/>
          </p:cNvSpPr>
          <p:nvPr/>
        </p:nvSpPr>
        <p:spPr bwMode="auto">
          <a:xfrm>
            <a:off x="1676400" y="4267200"/>
            <a:ext cx="0" cy="381000"/>
          </a:xfrm>
          <a:prstGeom prst="line">
            <a:avLst/>
          </a:prstGeom>
          <a:noFill/>
          <a:ln w="25400">
            <a:solidFill>
              <a:srgbClr val="D6009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3100" name="Line 28"/>
          <p:cNvSpPr>
            <a:spLocks noChangeShapeType="1"/>
          </p:cNvSpPr>
          <p:nvPr/>
        </p:nvSpPr>
        <p:spPr bwMode="auto">
          <a:xfrm>
            <a:off x="5334000" y="4267200"/>
            <a:ext cx="0" cy="381000"/>
          </a:xfrm>
          <a:prstGeom prst="line">
            <a:avLst/>
          </a:prstGeom>
          <a:noFill/>
          <a:ln w="25400">
            <a:solidFill>
              <a:srgbClr val="D6009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3101" name="Text Box 29"/>
          <p:cNvSpPr txBox="1">
            <a:spLocks noChangeArrowheads="1"/>
          </p:cNvSpPr>
          <p:nvPr/>
        </p:nvSpPr>
        <p:spPr bwMode="auto">
          <a:xfrm>
            <a:off x="3733800" y="5486400"/>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smtClean="0">
                <a:solidFill>
                  <a:srgbClr val="D60093"/>
                </a:solidFill>
                <a:latin typeface="Comic Sans MS" pitchFamily="66" charset="0"/>
              </a:rPr>
              <a:t>1 BIT</a:t>
            </a:r>
            <a:endParaRPr lang="en-US" sz="2400" b="1" smtClean="0">
              <a:solidFill>
                <a:srgbClr val="D60093"/>
              </a:solidFill>
              <a:latin typeface="Comic Sans MS" pitchFamily="66" charset="0"/>
            </a:endParaRPr>
          </a:p>
        </p:txBody>
      </p:sp>
      <p:sp>
        <p:nvSpPr>
          <p:cNvPr id="3103" name="Line 31"/>
          <p:cNvSpPr>
            <a:spLocks noChangeShapeType="1"/>
          </p:cNvSpPr>
          <p:nvPr/>
        </p:nvSpPr>
        <p:spPr bwMode="auto">
          <a:xfrm flipH="1" flipV="1">
            <a:off x="3733800" y="5105400"/>
            <a:ext cx="304800" cy="381000"/>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22" name="Action Button: Home 21">
            <a:hlinkClick r:id="rId3"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24" name="Action Button: Forward or Next 23">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25" name="Action Button: Back or Previous 24">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174295136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3075"/>
                                        </p:tgtEl>
                                        <p:attrNameLst>
                                          <p:attrName>style.visibility</p:attrName>
                                        </p:attrNameLst>
                                      </p:cBhvr>
                                      <p:to>
                                        <p:strVal val="visible"/>
                                      </p:to>
                                    </p:set>
                                    <p:anim calcmode="lin" valueType="num">
                                      <p:cBhvr additive="base">
                                        <p:cTn id="7" dur="500" fill="hold"/>
                                        <p:tgtEl>
                                          <p:spTgt spid="3075"/>
                                        </p:tgtEl>
                                        <p:attrNameLst>
                                          <p:attrName>ppt_x</p:attrName>
                                        </p:attrNameLst>
                                      </p:cBhvr>
                                      <p:tavLst>
                                        <p:tav tm="0">
                                          <p:val>
                                            <p:strVal val="0-#ppt_w/2"/>
                                          </p:val>
                                        </p:tav>
                                        <p:tav tm="100000">
                                          <p:val>
                                            <p:strVal val="#ppt_x"/>
                                          </p:val>
                                        </p:tav>
                                      </p:tavLst>
                                    </p:anim>
                                    <p:anim calcmode="lin" valueType="num">
                                      <p:cBhvr additive="base">
                                        <p:cTn id="8" dur="500" fill="hold"/>
                                        <p:tgtEl>
                                          <p:spTgt spid="307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par>
                          <p:cTn id="9" fill="hold" nodeType="afterGroup">
                            <p:stCondLst>
                              <p:cond delay="1500"/>
                            </p:stCondLst>
                            <p:childTnLst>
                              <p:par>
                                <p:cTn id="10" presetID="2" presetClass="entr" presetSubtype="8" fill="hold" grpId="0" nodeType="afterEffect">
                                  <p:stCondLst>
                                    <p:cond delay="1000"/>
                                  </p:stCondLst>
                                  <p:childTnLst>
                                    <p:set>
                                      <p:cBhvr>
                                        <p:cTn id="11" dur="1" fill="hold">
                                          <p:stCondLst>
                                            <p:cond delay="0"/>
                                          </p:stCondLst>
                                        </p:cTn>
                                        <p:tgtEl>
                                          <p:spTgt spid="3092"/>
                                        </p:tgtEl>
                                        <p:attrNameLst>
                                          <p:attrName>style.visibility</p:attrName>
                                        </p:attrNameLst>
                                      </p:cBhvr>
                                      <p:to>
                                        <p:strVal val="visible"/>
                                      </p:to>
                                    </p:set>
                                    <p:anim calcmode="lin" valueType="num">
                                      <p:cBhvr additive="base">
                                        <p:cTn id="12" dur="500" fill="hold"/>
                                        <p:tgtEl>
                                          <p:spTgt spid="3092"/>
                                        </p:tgtEl>
                                        <p:attrNameLst>
                                          <p:attrName>ppt_x</p:attrName>
                                        </p:attrNameLst>
                                      </p:cBhvr>
                                      <p:tavLst>
                                        <p:tav tm="0">
                                          <p:val>
                                            <p:strVal val="0-#ppt_w/2"/>
                                          </p:val>
                                        </p:tav>
                                        <p:tav tm="100000">
                                          <p:val>
                                            <p:strVal val="#ppt_x"/>
                                          </p:val>
                                        </p:tav>
                                      </p:tavLst>
                                    </p:anim>
                                    <p:anim calcmode="lin" valueType="num">
                                      <p:cBhvr additive="base">
                                        <p:cTn id="13" dur="500" fill="hold"/>
                                        <p:tgtEl>
                                          <p:spTgt spid="3092"/>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3000"/>
                            </p:stCondLst>
                            <p:childTnLst>
                              <p:par>
                                <p:cTn id="15" presetID="2" presetClass="entr" presetSubtype="8" fill="hold" grpId="0" nodeType="afterEffect">
                                  <p:stCondLst>
                                    <p:cond delay="1000"/>
                                  </p:stCondLst>
                                  <p:childTnLst>
                                    <p:set>
                                      <p:cBhvr>
                                        <p:cTn id="16" dur="1" fill="hold">
                                          <p:stCondLst>
                                            <p:cond delay="0"/>
                                          </p:stCondLst>
                                        </p:cTn>
                                        <p:tgtEl>
                                          <p:spTgt spid="3093"/>
                                        </p:tgtEl>
                                        <p:attrNameLst>
                                          <p:attrName>style.visibility</p:attrName>
                                        </p:attrNameLst>
                                      </p:cBhvr>
                                      <p:to>
                                        <p:strVal val="visible"/>
                                      </p:to>
                                    </p:set>
                                    <p:anim calcmode="lin" valueType="num">
                                      <p:cBhvr additive="base">
                                        <p:cTn id="17" dur="500" fill="hold"/>
                                        <p:tgtEl>
                                          <p:spTgt spid="3093"/>
                                        </p:tgtEl>
                                        <p:attrNameLst>
                                          <p:attrName>ppt_x</p:attrName>
                                        </p:attrNameLst>
                                      </p:cBhvr>
                                      <p:tavLst>
                                        <p:tav tm="0">
                                          <p:val>
                                            <p:strVal val="0-#ppt_w/2"/>
                                          </p:val>
                                        </p:tav>
                                        <p:tav tm="100000">
                                          <p:val>
                                            <p:strVal val="#ppt_x"/>
                                          </p:val>
                                        </p:tav>
                                      </p:tavLst>
                                    </p:anim>
                                    <p:anim calcmode="lin" valueType="num">
                                      <p:cBhvr additive="base">
                                        <p:cTn id="18" dur="500" fill="hold"/>
                                        <p:tgtEl>
                                          <p:spTgt spid="3093"/>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4500"/>
                            </p:stCondLst>
                            <p:childTnLst>
                              <p:par>
                                <p:cTn id="20" presetID="2" presetClass="entr" presetSubtype="8" fill="hold" grpId="0" nodeType="afterEffect">
                                  <p:stCondLst>
                                    <p:cond delay="1000"/>
                                  </p:stCondLst>
                                  <p:childTnLst>
                                    <p:set>
                                      <p:cBhvr>
                                        <p:cTn id="21" dur="1" fill="hold">
                                          <p:stCondLst>
                                            <p:cond delay="0"/>
                                          </p:stCondLst>
                                        </p:cTn>
                                        <p:tgtEl>
                                          <p:spTgt spid="3081"/>
                                        </p:tgtEl>
                                        <p:attrNameLst>
                                          <p:attrName>style.visibility</p:attrName>
                                        </p:attrNameLst>
                                      </p:cBhvr>
                                      <p:to>
                                        <p:strVal val="visible"/>
                                      </p:to>
                                    </p:set>
                                    <p:anim calcmode="lin" valueType="num">
                                      <p:cBhvr additive="base">
                                        <p:cTn id="22" dur="500" fill="hold"/>
                                        <p:tgtEl>
                                          <p:spTgt spid="3081"/>
                                        </p:tgtEl>
                                        <p:attrNameLst>
                                          <p:attrName>ppt_x</p:attrName>
                                        </p:attrNameLst>
                                      </p:cBhvr>
                                      <p:tavLst>
                                        <p:tav tm="0">
                                          <p:val>
                                            <p:strVal val="0-#ppt_w/2"/>
                                          </p:val>
                                        </p:tav>
                                        <p:tav tm="100000">
                                          <p:val>
                                            <p:strVal val="#ppt_x"/>
                                          </p:val>
                                        </p:tav>
                                      </p:tavLst>
                                    </p:anim>
                                    <p:anim calcmode="lin" valueType="num">
                                      <p:cBhvr additive="base">
                                        <p:cTn id="23" dur="500" fill="hold"/>
                                        <p:tgtEl>
                                          <p:spTgt spid="3081"/>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6000"/>
                            </p:stCondLst>
                            <p:childTnLst>
                              <p:par>
                                <p:cTn id="25" presetID="2" presetClass="entr" presetSubtype="8" fill="hold" grpId="0" nodeType="afterEffect">
                                  <p:stCondLst>
                                    <p:cond delay="1000"/>
                                  </p:stCondLst>
                                  <p:childTnLst>
                                    <p:set>
                                      <p:cBhvr>
                                        <p:cTn id="26" dur="1" fill="hold">
                                          <p:stCondLst>
                                            <p:cond delay="0"/>
                                          </p:stCondLst>
                                        </p:cTn>
                                        <p:tgtEl>
                                          <p:spTgt spid="3082"/>
                                        </p:tgtEl>
                                        <p:attrNameLst>
                                          <p:attrName>style.visibility</p:attrName>
                                        </p:attrNameLst>
                                      </p:cBhvr>
                                      <p:to>
                                        <p:strVal val="visible"/>
                                      </p:to>
                                    </p:set>
                                    <p:anim calcmode="lin" valueType="num">
                                      <p:cBhvr additive="base">
                                        <p:cTn id="27" dur="500" fill="hold"/>
                                        <p:tgtEl>
                                          <p:spTgt spid="3082"/>
                                        </p:tgtEl>
                                        <p:attrNameLst>
                                          <p:attrName>ppt_x</p:attrName>
                                        </p:attrNameLst>
                                      </p:cBhvr>
                                      <p:tavLst>
                                        <p:tav tm="0">
                                          <p:val>
                                            <p:strVal val="0-#ppt_w/2"/>
                                          </p:val>
                                        </p:tav>
                                        <p:tav tm="100000">
                                          <p:val>
                                            <p:strVal val="#ppt_x"/>
                                          </p:val>
                                        </p:tav>
                                      </p:tavLst>
                                    </p:anim>
                                    <p:anim calcmode="lin" valueType="num">
                                      <p:cBhvr additive="base">
                                        <p:cTn id="28" dur="500" fill="hold"/>
                                        <p:tgtEl>
                                          <p:spTgt spid="3082"/>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7500"/>
                            </p:stCondLst>
                            <p:childTnLst>
                              <p:par>
                                <p:cTn id="30" presetID="2" presetClass="entr" presetSubtype="8" fill="hold" grpId="0" nodeType="afterEffect">
                                  <p:stCondLst>
                                    <p:cond delay="1000"/>
                                  </p:stCondLst>
                                  <p:childTnLst>
                                    <p:set>
                                      <p:cBhvr>
                                        <p:cTn id="31" dur="1" fill="hold">
                                          <p:stCondLst>
                                            <p:cond delay="0"/>
                                          </p:stCondLst>
                                        </p:cTn>
                                        <p:tgtEl>
                                          <p:spTgt spid="3083"/>
                                        </p:tgtEl>
                                        <p:attrNameLst>
                                          <p:attrName>style.visibility</p:attrName>
                                        </p:attrNameLst>
                                      </p:cBhvr>
                                      <p:to>
                                        <p:strVal val="visible"/>
                                      </p:to>
                                    </p:set>
                                    <p:anim calcmode="lin" valueType="num">
                                      <p:cBhvr additive="base">
                                        <p:cTn id="32" dur="500" fill="hold"/>
                                        <p:tgtEl>
                                          <p:spTgt spid="3083"/>
                                        </p:tgtEl>
                                        <p:attrNameLst>
                                          <p:attrName>ppt_x</p:attrName>
                                        </p:attrNameLst>
                                      </p:cBhvr>
                                      <p:tavLst>
                                        <p:tav tm="0">
                                          <p:val>
                                            <p:strVal val="0-#ppt_w/2"/>
                                          </p:val>
                                        </p:tav>
                                        <p:tav tm="100000">
                                          <p:val>
                                            <p:strVal val="#ppt_x"/>
                                          </p:val>
                                        </p:tav>
                                      </p:tavLst>
                                    </p:anim>
                                    <p:anim calcmode="lin" valueType="num">
                                      <p:cBhvr additive="base">
                                        <p:cTn id="33" dur="500" fill="hold"/>
                                        <p:tgtEl>
                                          <p:spTgt spid="3083"/>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9000"/>
                            </p:stCondLst>
                            <p:childTnLst>
                              <p:par>
                                <p:cTn id="35" presetID="2" presetClass="entr" presetSubtype="8" fill="hold" grpId="0" nodeType="afterEffect">
                                  <p:stCondLst>
                                    <p:cond delay="1000"/>
                                  </p:stCondLst>
                                  <p:childTnLst>
                                    <p:set>
                                      <p:cBhvr>
                                        <p:cTn id="36" dur="1" fill="hold">
                                          <p:stCondLst>
                                            <p:cond delay="0"/>
                                          </p:stCondLst>
                                        </p:cTn>
                                        <p:tgtEl>
                                          <p:spTgt spid="3084"/>
                                        </p:tgtEl>
                                        <p:attrNameLst>
                                          <p:attrName>style.visibility</p:attrName>
                                        </p:attrNameLst>
                                      </p:cBhvr>
                                      <p:to>
                                        <p:strVal val="visible"/>
                                      </p:to>
                                    </p:set>
                                    <p:anim calcmode="lin" valueType="num">
                                      <p:cBhvr additive="base">
                                        <p:cTn id="37" dur="500" fill="hold"/>
                                        <p:tgtEl>
                                          <p:spTgt spid="3084"/>
                                        </p:tgtEl>
                                        <p:attrNameLst>
                                          <p:attrName>ppt_x</p:attrName>
                                        </p:attrNameLst>
                                      </p:cBhvr>
                                      <p:tavLst>
                                        <p:tav tm="0">
                                          <p:val>
                                            <p:strVal val="0-#ppt_w/2"/>
                                          </p:val>
                                        </p:tav>
                                        <p:tav tm="100000">
                                          <p:val>
                                            <p:strVal val="#ppt_x"/>
                                          </p:val>
                                        </p:tav>
                                      </p:tavLst>
                                    </p:anim>
                                    <p:anim calcmode="lin" valueType="num">
                                      <p:cBhvr additive="base">
                                        <p:cTn id="38" dur="500" fill="hold"/>
                                        <p:tgtEl>
                                          <p:spTgt spid="3084"/>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10500"/>
                            </p:stCondLst>
                            <p:childTnLst>
                              <p:par>
                                <p:cTn id="40" presetID="2" presetClass="entr" presetSubtype="8" fill="hold" grpId="0" nodeType="afterEffect">
                                  <p:stCondLst>
                                    <p:cond delay="1000"/>
                                  </p:stCondLst>
                                  <p:childTnLst>
                                    <p:set>
                                      <p:cBhvr>
                                        <p:cTn id="41" dur="1" fill="hold">
                                          <p:stCondLst>
                                            <p:cond delay="0"/>
                                          </p:stCondLst>
                                        </p:cTn>
                                        <p:tgtEl>
                                          <p:spTgt spid="3085"/>
                                        </p:tgtEl>
                                        <p:attrNameLst>
                                          <p:attrName>style.visibility</p:attrName>
                                        </p:attrNameLst>
                                      </p:cBhvr>
                                      <p:to>
                                        <p:strVal val="visible"/>
                                      </p:to>
                                    </p:set>
                                    <p:anim calcmode="lin" valueType="num">
                                      <p:cBhvr additive="base">
                                        <p:cTn id="42" dur="500" fill="hold"/>
                                        <p:tgtEl>
                                          <p:spTgt spid="3085"/>
                                        </p:tgtEl>
                                        <p:attrNameLst>
                                          <p:attrName>ppt_x</p:attrName>
                                        </p:attrNameLst>
                                      </p:cBhvr>
                                      <p:tavLst>
                                        <p:tav tm="0">
                                          <p:val>
                                            <p:strVal val="0-#ppt_w/2"/>
                                          </p:val>
                                        </p:tav>
                                        <p:tav tm="100000">
                                          <p:val>
                                            <p:strVal val="#ppt_x"/>
                                          </p:val>
                                        </p:tav>
                                      </p:tavLst>
                                    </p:anim>
                                    <p:anim calcmode="lin" valueType="num">
                                      <p:cBhvr additive="base">
                                        <p:cTn id="43" dur="500" fill="hold"/>
                                        <p:tgtEl>
                                          <p:spTgt spid="3085"/>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12000"/>
                            </p:stCondLst>
                            <p:childTnLst>
                              <p:par>
                                <p:cTn id="45" presetID="2" presetClass="entr" presetSubtype="8" fill="hold" grpId="0" nodeType="afterEffect">
                                  <p:stCondLst>
                                    <p:cond delay="1000"/>
                                  </p:stCondLst>
                                  <p:childTnLst>
                                    <p:set>
                                      <p:cBhvr>
                                        <p:cTn id="46" dur="1" fill="hold">
                                          <p:stCondLst>
                                            <p:cond delay="0"/>
                                          </p:stCondLst>
                                        </p:cTn>
                                        <p:tgtEl>
                                          <p:spTgt spid="3086"/>
                                        </p:tgtEl>
                                        <p:attrNameLst>
                                          <p:attrName>style.visibility</p:attrName>
                                        </p:attrNameLst>
                                      </p:cBhvr>
                                      <p:to>
                                        <p:strVal val="visible"/>
                                      </p:to>
                                    </p:set>
                                    <p:anim calcmode="lin" valueType="num">
                                      <p:cBhvr additive="base">
                                        <p:cTn id="47" dur="500" fill="hold"/>
                                        <p:tgtEl>
                                          <p:spTgt spid="3086"/>
                                        </p:tgtEl>
                                        <p:attrNameLst>
                                          <p:attrName>ppt_x</p:attrName>
                                        </p:attrNameLst>
                                      </p:cBhvr>
                                      <p:tavLst>
                                        <p:tav tm="0">
                                          <p:val>
                                            <p:strVal val="0-#ppt_w/2"/>
                                          </p:val>
                                        </p:tav>
                                        <p:tav tm="100000">
                                          <p:val>
                                            <p:strVal val="#ppt_x"/>
                                          </p:val>
                                        </p:tav>
                                      </p:tavLst>
                                    </p:anim>
                                    <p:anim calcmode="lin" valueType="num">
                                      <p:cBhvr additive="base">
                                        <p:cTn id="48" dur="500" fill="hold"/>
                                        <p:tgtEl>
                                          <p:spTgt spid="3086"/>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13500"/>
                            </p:stCondLst>
                            <p:childTnLst>
                              <p:par>
                                <p:cTn id="50" presetID="2" presetClass="entr" presetSubtype="8" fill="hold" grpId="0" nodeType="afterEffect">
                                  <p:stCondLst>
                                    <p:cond delay="1000"/>
                                  </p:stCondLst>
                                  <p:childTnLst>
                                    <p:set>
                                      <p:cBhvr>
                                        <p:cTn id="51" dur="1" fill="hold">
                                          <p:stCondLst>
                                            <p:cond delay="0"/>
                                          </p:stCondLst>
                                        </p:cTn>
                                        <p:tgtEl>
                                          <p:spTgt spid="3087"/>
                                        </p:tgtEl>
                                        <p:attrNameLst>
                                          <p:attrName>style.visibility</p:attrName>
                                        </p:attrNameLst>
                                      </p:cBhvr>
                                      <p:to>
                                        <p:strVal val="visible"/>
                                      </p:to>
                                    </p:set>
                                    <p:anim calcmode="lin" valueType="num">
                                      <p:cBhvr additive="base">
                                        <p:cTn id="52" dur="500" fill="hold"/>
                                        <p:tgtEl>
                                          <p:spTgt spid="3087"/>
                                        </p:tgtEl>
                                        <p:attrNameLst>
                                          <p:attrName>ppt_x</p:attrName>
                                        </p:attrNameLst>
                                      </p:cBhvr>
                                      <p:tavLst>
                                        <p:tav tm="0">
                                          <p:val>
                                            <p:strVal val="0-#ppt_w/2"/>
                                          </p:val>
                                        </p:tav>
                                        <p:tav tm="100000">
                                          <p:val>
                                            <p:strVal val="#ppt_x"/>
                                          </p:val>
                                        </p:tav>
                                      </p:tavLst>
                                    </p:anim>
                                    <p:anim calcmode="lin" valueType="num">
                                      <p:cBhvr additive="base">
                                        <p:cTn id="53" dur="500" fill="hold"/>
                                        <p:tgtEl>
                                          <p:spTgt spid="3087"/>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15000"/>
                            </p:stCondLst>
                            <p:childTnLst>
                              <p:par>
                                <p:cTn id="55" presetID="2" presetClass="entr" presetSubtype="8" fill="hold" grpId="0" nodeType="afterEffect">
                                  <p:stCondLst>
                                    <p:cond delay="1000"/>
                                  </p:stCondLst>
                                  <p:childTnLst>
                                    <p:set>
                                      <p:cBhvr>
                                        <p:cTn id="56" dur="1" fill="hold">
                                          <p:stCondLst>
                                            <p:cond delay="0"/>
                                          </p:stCondLst>
                                        </p:cTn>
                                        <p:tgtEl>
                                          <p:spTgt spid="3088"/>
                                        </p:tgtEl>
                                        <p:attrNameLst>
                                          <p:attrName>style.visibility</p:attrName>
                                        </p:attrNameLst>
                                      </p:cBhvr>
                                      <p:to>
                                        <p:strVal val="visible"/>
                                      </p:to>
                                    </p:set>
                                    <p:anim calcmode="lin" valueType="num">
                                      <p:cBhvr additive="base">
                                        <p:cTn id="57" dur="500" fill="hold"/>
                                        <p:tgtEl>
                                          <p:spTgt spid="3088"/>
                                        </p:tgtEl>
                                        <p:attrNameLst>
                                          <p:attrName>ppt_x</p:attrName>
                                        </p:attrNameLst>
                                      </p:cBhvr>
                                      <p:tavLst>
                                        <p:tav tm="0">
                                          <p:val>
                                            <p:strVal val="0-#ppt_w/2"/>
                                          </p:val>
                                        </p:tav>
                                        <p:tav tm="100000">
                                          <p:val>
                                            <p:strVal val="#ppt_x"/>
                                          </p:val>
                                        </p:tav>
                                      </p:tavLst>
                                    </p:anim>
                                    <p:anim calcmode="lin" valueType="num">
                                      <p:cBhvr additive="base">
                                        <p:cTn id="58" dur="500" fill="hold"/>
                                        <p:tgtEl>
                                          <p:spTgt spid="3088"/>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16500"/>
                            </p:stCondLst>
                            <p:childTnLst>
                              <p:par>
                                <p:cTn id="60" presetID="2" presetClass="entr" presetSubtype="8" fill="hold" grpId="0" nodeType="afterEffect">
                                  <p:stCondLst>
                                    <p:cond delay="1000"/>
                                  </p:stCondLst>
                                  <p:childTnLst>
                                    <p:set>
                                      <p:cBhvr>
                                        <p:cTn id="61" dur="1" fill="hold">
                                          <p:stCondLst>
                                            <p:cond delay="0"/>
                                          </p:stCondLst>
                                        </p:cTn>
                                        <p:tgtEl>
                                          <p:spTgt spid="3089"/>
                                        </p:tgtEl>
                                        <p:attrNameLst>
                                          <p:attrName>style.visibility</p:attrName>
                                        </p:attrNameLst>
                                      </p:cBhvr>
                                      <p:to>
                                        <p:strVal val="visible"/>
                                      </p:to>
                                    </p:set>
                                    <p:anim calcmode="lin" valueType="num">
                                      <p:cBhvr additive="base">
                                        <p:cTn id="62" dur="500" fill="hold"/>
                                        <p:tgtEl>
                                          <p:spTgt spid="3089"/>
                                        </p:tgtEl>
                                        <p:attrNameLst>
                                          <p:attrName>ppt_x</p:attrName>
                                        </p:attrNameLst>
                                      </p:cBhvr>
                                      <p:tavLst>
                                        <p:tav tm="0">
                                          <p:val>
                                            <p:strVal val="0-#ppt_w/2"/>
                                          </p:val>
                                        </p:tav>
                                        <p:tav tm="100000">
                                          <p:val>
                                            <p:strVal val="#ppt_x"/>
                                          </p:val>
                                        </p:tav>
                                      </p:tavLst>
                                    </p:anim>
                                    <p:anim calcmode="lin" valueType="num">
                                      <p:cBhvr additive="base">
                                        <p:cTn id="63" dur="500" fill="hold"/>
                                        <p:tgtEl>
                                          <p:spTgt spid="3089"/>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18000"/>
                            </p:stCondLst>
                            <p:childTnLst>
                              <p:par>
                                <p:cTn id="65" presetID="2" presetClass="entr" presetSubtype="8" fill="hold" grpId="0" nodeType="afterEffect">
                                  <p:stCondLst>
                                    <p:cond delay="1000"/>
                                  </p:stCondLst>
                                  <p:childTnLst>
                                    <p:set>
                                      <p:cBhvr>
                                        <p:cTn id="66" dur="1" fill="hold">
                                          <p:stCondLst>
                                            <p:cond delay="0"/>
                                          </p:stCondLst>
                                        </p:cTn>
                                        <p:tgtEl>
                                          <p:spTgt spid="3095"/>
                                        </p:tgtEl>
                                        <p:attrNameLst>
                                          <p:attrName>style.visibility</p:attrName>
                                        </p:attrNameLst>
                                      </p:cBhvr>
                                      <p:to>
                                        <p:strVal val="visible"/>
                                      </p:to>
                                    </p:set>
                                    <p:anim calcmode="lin" valueType="num">
                                      <p:cBhvr additive="base">
                                        <p:cTn id="67" dur="500" fill="hold"/>
                                        <p:tgtEl>
                                          <p:spTgt spid="3095"/>
                                        </p:tgtEl>
                                        <p:attrNameLst>
                                          <p:attrName>ppt_x</p:attrName>
                                        </p:attrNameLst>
                                      </p:cBhvr>
                                      <p:tavLst>
                                        <p:tav tm="0">
                                          <p:val>
                                            <p:strVal val="0-#ppt_w/2"/>
                                          </p:val>
                                        </p:tav>
                                        <p:tav tm="100000">
                                          <p:val>
                                            <p:strVal val="#ppt_x"/>
                                          </p:val>
                                        </p:tav>
                                      </p:tavLst>
                                    </p:anim>
                                    <p:anim calcmode="lin" valueType="num">
                                      <p:cBhvr additive="base">
                                        <p:cTn id="68" dur="500" fill="hold"/>
                                        <p:tgtEl>
                                          <p:spTgt spid="3095"/>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19500"/>
                            </p:stCondLst>
                            <p:childTnLst>
                              <p:par>
                                <p:cTn id="70" presetID="2" presetClass="entr" presetSubtype="8" fill="hold" grpId="0" nodeType="afterEffect">
                                  <p:stCondLst>
                                    <p:cond delay="1000"/>
                                  </p:stCondLst>
                                  <p:childTnLst>
                                    <p:set>
                                      <p:cBhvr>
                                        <p:cTn id="71" dur="1" fill="hold">
                                          <p:stCondLst>
                                            <p:cond delay="0"/>
                                          </p:stCondLst>
                                        </p:cTn>
                                        <p:tgtEl>
                                          <p:spTgt spid="3097"/>
                                        </p:tgtEl>
                                        <p:attrNameLst>
                                          <p:attrName>style.visibility</p:attrName>
                                        </p:attrNameLst>
                                      </p:cBhvr>
                                      <p:to>
                                        <p:strVal val="visible"/>
                                      </p:to>
                                    </p:set>
                                    <p:anim calcmode="lin" valueType="num">
                                      <p:cBhvr additive="base">
                                        <p:cTn id="72" dur="500" fill="hold"/>
                                        <p:tgtEl>
                                          <p:spTgt spid="3097"/>
                                        </p:tgtEl>
                                        <p:attrNameLst>
                                          <p:attrName>ppt_x</p:attrName>
                                        </p:attrNameLst>
                                      </p:cBhvr>
                                      <p:tavLst>
                                        <p:tav tm="0">
                                          <p:val>
                                            <p:strVal val="0-#ppt_w/2"/>
                                          </p:val>
                                        </p:tav>
                                        <p:tav tm="100000">
                                          <p:val>
                                            <p:strVal val="#ppt_x"/>
                                          </p:val>
                                        </p:tav>
                                      </p:tavLst>
                                    </p:anim>
                                    <p:anim calcmode="lin" valueType="num">
                                      <p:cBhvr additive="base">
                                        <p:cTn id="73" dur="500" fill="hold"/>
                                        <p:tgtEl>
                                          <p:spTgt spid="3097"/>
                                        </p:tgtEl>
                                        <p:attrNameLst>
                                          <p:attrName>ppt_y</p:attrName>
                                        </p:attrNameLst>
                                      </p:cBhvr>
                                      <p:tavLst>
                                        <p:tav tm="0">
                                          <p:val>
                                            <p:strVal val="#ppt_y"/>
                                          </p:val>
                                        </p:tav>
                                        <p:tav tm="100000">
                                          <p:val>
                                            <p:strVal val="#ppt_y"/>
                                          </p:val>
                                        </p:tav>
                                      </p:tavLst>
                                    </p:anim>
                                  </p:childTnLst>
                                </p:cTn>
                              </p:par>
                            </p:childTnLst>
                          </p:cTn>
                        </p:par>
                        <p:par>
                          <p:cTn id="74" fill="hold" nodeType="afterGroup">
                            <p:stCondLst>
                              <p:cond delay="21000"/>
                            </p:stCondLst>
                            <p:childTnLst>
                              <p:par>
                                <p:cTn id="75" presetID="2" presetClass="entr" presetSubtype="8" fill="hold" grpId="0" nodeType="afterEffect">
                                  <p:stCondLst>
                                    <p:cond delay="1000"/>
                                  </p:stCondLst>
                                  <p:childTnLst>
                                    <p:set>
                                      <p:cBhvr>
                                        <p:cTn id="76" dur="1" fill="hold">
                                          <p:stCondLst>
                                            <p:cond delay="0"/>
                                          </p:stCondLst>
                                        </p:cTn>
                                        <p:tgtEl>
                                          <p:spTgt spid="3100"/>
                                        </p:tgtEl>
                                        <p:attrNameLst>
                                          <p:attrName>style.visibility</p:attrName>
                                        </p:attrNameLst>
                                      </p:cBhvr>
                                      <p:to>
                                        <p:strVal val="visible"/>
                                      </p:to>
                                    </p:set>
                                    <p:anim calcmode="lin" valueType="num">
                                      <p:cBhvr additive="base">
                                        <p:cTn id="77" dur="500" fill="hold"/>
                                        <p:tgtEl>
                                          <p:spTgt spid="3100"/>
                                        </p:tgtEl>
                                        <p:attrNameLst>
                                          <p:attrName>ppt_x</p:attrName>
                                        </p:attrNameLst>
                                      </p:cBhvr>
                                      <p:tavLst>
                                        <p:tav tm="0">
                                          <p:val>
                                            <p:strVal val="0-#ppt_w/2"/>
                                          </p:val>
                                        </p:tav>
                                        <p:tav tm="100000">
                                          <p:val>
                                            <p:strVal val="#ppt_x"/>
                                          </p:val>
                                        </p:tav>
                                      </p:tavLst>
                                    </p:anim>
                                    <p:anim calcmode="lin" valueType="num">
                                      <p:cBhvr additive="base">
                                        <p:cTn id="78" dur="500" fill="hold"/>
                                        <p:tgtEl>
                                          <p:spTgt spid="3100"/>
                                        </p:tgtEl>
                                        <p:attrNameLst>
                                          <p:attrName>ppt_y</p:attrName>
                                        </p:attrNameLst>
                                      </p:cBhvr>
                                      <p:tavLst>
                                        <p:tav tm="0">
                                          <p:val>
                                            <p:strVal val="#ppt_y"/>
                                          </p:val>
                                        </p:tav>
                                        <p:tav tm="100000">
                                          <p:val>
                                            <p:strVal val="#ppt_y"/>
                                          </p:val>
                                        </p:tav>
                                      </p:tavLst>
                                    </p:anim>
                                  </p:childTnLst>
                                </p:cTn>
                              </p:par>
                            </p:childTnLst>
                          </p:cTn>
                        </p:par>
                        <p:par>
                          <p:cTn id="79" fill="hold" nodeType="afterGroup">
                            <p:stCondLst>
                              <p:cond delay="22500"/>
                            </p:stCondLst>
                            <p:childTnLst>
                              <p:par>
                                <p:cTn id="80" presetID="2" presetClass="entr" presetSubtype="8" fill="hold" grpId="0" nodeType="afterEffect">
                                  <p:stCondLst>
                                    <p:cond delay="1000"/>
                                  </p:stCondLst>
                                  <p:childTnLst>
                                    <p:set>
                                      <p:cBhvr>
                                        <p:cTn id="81" dur="1" fill="hold">
                                          <p:stCondLst>
                                            <p:cond delay="0"/>
                                          </p:stCondLst>
                                        </p:cTn>
                                        <p:tgtEl>
                                          <p:spTgt spid="3101"/>
                                        </p:tgtEl>
                                        <p:attrNameLst>
                                          <p:attrName>style.visibility</p:attrName>
                                        </p:attrNameLst>
                                      </p:cBhvr>
                                      <p:to>
                                        <p:strVal val="visible"/>
                                      </p:to>
                                    </p:set>
                                    <p:anim calcmode="lin" valueType="num">
                                      <p:cBhvr additive="base">
                                        <p:cTn id="82" dur="500" fill="hold"/>
                                        <p:tgtEl>
                                          <p:spTgt spid="3101"/>
                                        </p:tgtEl>
                                        <p:attrNameLst>
                                          <p:attrName>ppt_x</p:attrName>
                                        </p:attrNameLst>
                                      </p:cBhvr>
                                      <p:tavLst>
                                        <p:tav tm="0">
                                          <p:val>
                                            <p:strVal val="0-#ppt_w/2"/>
                                          </p:val>
                                        </p:tav>
                                        <p:tav tm="100000">
                                          <p:val>
                                            <p:strVal val="#ppt_x"/>
                                          </p:val>
                                        </p:tav>
                                      </p:tavLst>
                                    </p:anim>
                                    <p:anim calcmode="lin" valueType="num">
                                      <p:cBhvr additive="base">
                                        <p:cTn id="83" dur="500" fill="hold"/>
                                        <p:tgtEl>
                                          <p:spTgt spid="3101"/>
                                        </p:tgtEl>
                                        <p:attrNameLst>
                                          <p:attrName>ppt_y</p:attrName>
                                        </p:attrNameLst>
                                      </p:cBhvr>
                                      <p:tavLst>
                                        <p:tav tm="0">
                                          <p:val>
                                            <p:strVal val="#ppt_y"/>
                                          </p:val>
                                        </p:tav>
                                        <p:tav tm="100000">
                                          <p:val>
                                            <p:strVal val="#ppt_y"/>
                                          </p:val>
                                        </p:tav>
                                      </p:tavLst>
                                    </p:anim>
                                  </p:childTnLst>
                                </p:cTn>
                              </p:par>
                            </p:childTnLst>
                          </p:cTn>
                        </p:par>
                        <p:par>
                          <p:cTn id="84" fill="hold" nodeType="afterGroup">
                            <p:stCondLst>
                              <p:cond delay="24000"/>
                            </p:stCondLst>
                            <p:childTnLst>
                              <p:par>
                                <p:cTn id="85" presetID="2" presetClass="entr" presetSubtype="8" fill="hold" grpId="0" nodeType="afterEffect">
                                  <p:stCondLst>
                                    <p:cond delay="1000"/>
                                  </p:stCondLst>
                                  <p:childTnLst>
                                    <p:set>
                                      <p:cBhvr>
                                        <p:cTn id="86" dur="1" fill="hold">
                                          <p:stCondLst>
                                            <p:cond delay="0"/>
                                          </p:stCondLst>
                                        </p:cTn>
                                        <p:tgtEl>
                                          <p:spTgt spid="3103"/>
                                        </p:tgtEl>
                                        <p:attrNameLst>
                                          <p:attrName>style.visibility</p:attrName>
                                        </p:attrNameLst>
                                      </p:cBhvr>
                                      <p:to>
                                        <p:strVal val="visible"/>
                                      </p:to>
                                    </p:set>
                                    <p:anim calcmode="lin" valueType="num">
                                      <p:cBhvr additive="base">
                                        <p:cTn id="87" dur="500" fill="hold"/>
                                        <p:tgtEl>
                                          <p:spTgt spid="3103"/>
                                        </p:tgtEl>
                                        <p:attrNameLst>
                                          <p:attrName>ppt_x</p:attrName>
                                        </p:attrNameLst>
                                      </p:cBhvr>
                                      <p:tavLst>
                                        <p:tav tm="0">
                                          <p:val>
                                            <p:strVal val="0-#ppt_w/2"/>
                                          </p:val>
                                        </p:tav>
                                        <p:tav tm="100000">
                                          <p:val>
                                            <p:strVal val="#ppt_x"/>
                                          </p:val>
                                        </p:tav>
                                      </p:tavLst>
                                    </p:anim>
                                    <p:anim calcmode="lin" valueType="num">
                                      <p:cBhvr additive="base">
                                        <p:cTn id="88" dur="500" fill="hold"/>
                                        <p:tgtEl>
                                          <p:spTgt spid="3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utoUpdateAnimBg="0"/>
      <p:bldP spid="3081" grpId="0" animBg="1" autoUpdateAnimBg="0"/>
      <p:bldP spid="3082" grpId="0" animBg="1" autoUpdateAnimBg="0"/>
      <p:bldP spid="3083" grpId="0" animBg="1" autoUpdateAnimBg="0"/>
      <p:bldP spid="3084" grpId="0" animBg="1" autoUpdateAnimBg="0"/>
      <p:bldP spid="3085" grpId="0" animBg="1" autoUpdateAnimBg="0"/>
      <p:bldP spid="3086" grpId="0" animBg="1" autoUpdateAnimBg="0"/>
      <p:bldP spid="3087" grpId="0" animBg="1" autoUpdateAnimBg="0"/>
      <p:bldP spid="3088" grpId="0" animBg="1" autoUpdateAnimBg="0"/>
      <p:bldP spid="3089" grpId="0" autoUpdateAnimBg="0"/>
      <p:bldP spid="3092" grpId="0" autoUpdateAnimBg="0"/>
      <p:bldP spid="3093" grpId="0" autoUpdateAnimBg="0"/>
      <p:bldP spid="3095" grpId="0" animBg="1"/>
      <p:bldP spid="3097" grpId="0" animBg="1"/>
      <p:bldP spid="3100" grpId="0" animBg="1"/>
      <p:bldP spid="3101" grpId="0" autoUpdateAnimBg="0"/>
      <p:bldP spid="3103" grpId="0" animBg="1"/>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304800"/>
            <a:ext cx="7772400" cy="1066800"/>
          </a:xfrm>
          <a:ln>
            <a:solidFill>
              <a:schemeClr val="tx1"/>
            </a:solidFill>
            <a:miter lim="800000"/>
            <a:headEnd/>
            <a:tailEnd/>
          </a:ln>
        </p:spPr>
        <p:txBody>
          <a:bodyPr/>
          <a:lstStyle/>
          <a:p>
            <a:r>
              <a:rPr lang="en-GB"/>
              <a:t>HOW DATA IS STORED IN THE COMPUTER</a:t>
            </a:r>
            <a:endParaRPr lang="en-US"/>
          </a:p>
        </p:txBody>
      </p:sp>
      <p:sp>
        <p:nvSpPr>
          <p:cNvPr id="4099" name="Text Box 3"/>
          <p:cNvSpPr txBox="1">
            <a:spLocks noChangeArrowheads="1"/>
          </p:cNvSpPr>
          <p:nvPr/>
        </p:nvSpPr>
        <p:spPr bwMode="auto">
          <a:xfrm>
            <a:off x="533400" y="1449594"/>
            <a:ext cx="7848600"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dirty="0" smtClean="0">
                <a:solidFill>
                  <a:srgbClr val="000000"/>
                </a:solidFill>
                <a:latin typeface="Comic Sans MS" pitchFamily="66" charset="0"/>
              </a:rPr>
              <a:t>8 Bits = 1 Byte</a:t>
            </a:r>
          </a:p>
          <a:p>
            <a:pPr fontAlgn="base">
              <a:spcBef>
                <a:spcPct val="50000"/>
              </a:spcBef>
              <a:spcAft>
                <a:spcPct val="0"/>
              </a:spcAft>
            </a:pPr>
            <a:r>
              <a:rPr lang="en-GB" sz="2400" b="1" dirty="0" smtClean="0">
                <a:solidFill>
                  <a:srgbClr val="FFFF00"/>
                </a:solidFill>
                <a:latin typeface="Comic Sans MS" pitchFamily="66" charset="0"/>
              </a:rPr>
              <a:t>1024 Bytes</a:t>
            </a:r>
            <a:r>
              <a:rPr lang="en-GB" sz="2400" dirty="0" smtClean="0">
                <a:solidFill>
                  <a:srgbClr val="FFFF00"/>
                </a:solidFill>
                <a:latin typeface="Comic Sans MS" pitchFamily="66" charset="0"/>
              </a:rPr>
              <a:t> = </a:t>
            </a:r>
            <a:r>
              <a:rPr lang="en-GB" sz="2400" b="1" dirty="0" smtClean="0">
                <a:solidFill>
                  <a:srgbClr val="CC3399"/>
                </a:solidFill>
                <a:latin typeface="Comic Sans MS" pitchFamily="66" charset="0"/>
              </a:rPr>
              <a:t>1 Kilobyte  </a:t>
            </a:r>
          </a:p>
          <a:p>
            <a:pPr fontAlgn="base">
              <a:spcBef>
                <a:spcPct val="50000"/>
              </a:spcBef>
              <a:spcAft>
                <a:spcPct val="0"/>
              </a:spcAft>
            </a:pPr>
            <a:r>
              <a:rPr lang="en-GB" sz="2400" b="1" dirty="0" smtClean="0">
                <a:solidFill>
                  <a:srgbClr val="CC3399"/>
                </a:solidFill>
                <a:latin typeface="Comic Sans MS" pitchFamily="66" charset="0"/>
              </a:rPr>
              <a:t>1024 Kilobytes (Kb)</a:t>
            </a:r>
            <a:r>
              <a:rPr lang="en-GB" sz="2400" dirty="0" smtClean="0">
                <a:solidFill>
                  <a:srgbClr val="CC3399"/>
                </a:solidFill>
                <a:latin typeface="Comic Sans MS" pitchFamily="66" charset="0"/>
              </a:rPr>
              <a:t> = </a:t>
            </a:r>
            <a:r>
              <a:rPr lang="en-GB" sz="2400" b="1" dirty="0" smtClean="0">
                <a:solidFill>
                  <a:srgbClr val="3333CC">
                    <a:lumMod val="75000"/>
                  </a:srgbClr>
                </a:solidFill>
                <a:latin typeface="Comic Sans MS" pitchFamily="66" charset="0"/>
              </a:rPr>
              <a:t>1 Megabyte </a:t>
            </a:r>
            <a:endParaRPr lang="en-GB" sz="2400" dirty="0" smtClean="0">
              <a:solidFill>
                <a:srgbClr val="000000"/>
              </a:solidFill>
              <a:latin typeface="Comic Sans MS" pitchFamily="66" charset="0"/>
            </a:endParaRPr>
          </a:p>
          <a:p>
            <a:pPr fontAlgn="base">
              <a:spcBef>
                <a:spcPct val="50000"/>
              </a:spcBef>
              <a:spcAft>
                <a:spcPct val="0"/>
              </a:spcAft>
            </a:pPr>
            <a:r>
              <a:rPr lang="en-GB" sz="2400" b="1" dirty="0" smtClean="0">
                <a:solidFill>
                  <a:srgbClr val="3333CC">
                    <a:lumMod val="75000"/>
                  </a:srgbClr>
                </a:solidFill>
                <a:latin typeface="Comic Sans MS" pitchFamily="66" charset="0"/>
              </a:rPr>
              <a:t>1024 Megabytes (Mb)</a:t>
            </a:r>
            <a:r>
              <a:rPr lang="en-GB" sz="2400" dirty="0" smtClean="0">
                <a:solidFill>
                  <a:srgbClr val="3333CC">
                    <a:lumMod val="75000"/>
                  </a:srgbClr>
                </a:solidFill>
                <a:latin typeface="Comic Sans MS" pitchFamily="66" charset="0"/>
              </a:rPr>
              <a:t> = </a:t>
            </a:r>
            <a:r>
              <a:rPr lang="en-GB" sz="2400" b="1" dirty="0" smtClean="0">
                <a:solidFill>
                  <a:srgbClr val="FF0000"/>
                </a:solidFill>
                <a:latin typeface="Comic Sans MS" pitchFamily="66" charset="0"/>
              </a:rPr>
              <a:t>1 Gigabyte (Gb) </a:t>
            </a:r>
            <a:endParaRPr lang="en-GB" sz="2400" dirty="0" smtClean="0">
              <a:solidFill>
                <a:srgbClr val="000000"/>
              </a:solidFill>
              <a:latin typeface="Comic Sans MS" pitchFamily="66" charset="0"/>
            </a:endParaRPr>
          </a:p>
          <a:p>
            <a:pPr fontAlgn="base">
              <a:spcBef>
                <a:spcPct val="50000"/>
              </a:spcBef>
              <a:spcAft>
                <a:spcPct val="0"/>
              </a:spcAft>
            </a:pPr>
            <a:r>
              <a:rPr lang="en-US" sz="2400" b="1" dirty="0" smtClean="0">
                <a:solidFill>
                  <a:srgbClr val="FF0000"/>
                </a:solidFill>
                <a:latin typeface="Comic Sans MS" pitchFamily="66" charset="0"/>
              </a:rPr>
              <a:t>1024 Gigabytes (Gb)</a:t>
            </a:r>
            <a:r>
              <a:rPr lang="en-US" sz="2400" dirty="0" smtClean="0">
                <a:solidFill>
                  <a:srgbClr val="FF0000"/>
                </a:solidFill>
                <a:latin typeface="Comic Sans MS" pitchFamily="66" charset="0"/>
              </a:rPr>
              <a:t> = </a:t>
            </a:r>
            <a:r>
              <a:rPr lang="en-US" sz="2400" b="1" dirty="0" smtClean="0">
                <a:solidFill>
                  <a:srgbClr val="FFFF00"/>
                </a:solidFill>
                <a:latin typeface="Comic Sans MS" pitchFamily="66" charset="0"/>
              </a:rPr>
              <a:t>1 Terabyte (Tb) </a:t>
            </a:r>
            <a:endParaRPr lang="en-US" sz="2400" dirty="0" smtClean="0">
              <a:solidFill>
                <a:srgbClr val="FFFF00"/>
              </a:solidFill>
              <a:latin typeface="Comic Sans MS" pitchFamily="66" charset="0"/>
            </a:endParaRPr>
          </a:p>
          <a:p>
            <a:pPr fontAlgn="base">
              <a:spcBef>
                <a:spcPct val="50000"/>
              </a:spcBef>
              <a:spcAft>
                <a:spcPct val="0"/>
              </a:spcAft>
            </a:pPr>
            <a:r>
              <a:rPr lang="en-US" sz="2400" b="1" dirty="0" smtClean="0">
                <a:solidFill>
                  <a:srgbClr val="FFFF00"/>
                </a:solidFill>
                <a:latin typeface="Comic Sans MS" pitchFamily="66" charset="0"/>
              </a:rPr>
              <a:t>1024 Terabytes </a:t>
            </a:r>
            <a:r>
              <a:rPr lang="en-US" sz="2400" b="1" dirty="0">
                <a:solidFill>
                  <a:srgbClr val="FFFF00"/>
                </a:solidFill>
                <a:latin typeface="Comic Sans MS" pitchFamily="66" charset="0"/>
              </a:rPr>
              <a:t>(Tb</a:t>
            </a:r>
            <a:r>
              <a:rPr lang="en-US" sz="2400" b="1" dirty="0" smtClean="0">
                <a:solidFill>
                  <a:srgbClr val="FFFF00"/>
                </a:solidFill>
                <a:latin typeface="Comic Sans MS" pitchFamily="66" charset="0"/>
              </a:rPr>
              <a:t>) = </a:t>
            </a:r>
            <a:r>
              <a:rPr lang="en-US" sz="2400" b="1" dirty="0" smtClean="0">
                <a:solidFill>
                  <a:srgbClr val="517D21"/>
                </a:solidFill>
                <a:latin typeface="Comic Sans MS" pitchFamily="66" charset="0"/>
              </a:rPr>
              <a:t>1 Petabyte (Pb)</a:t>
            </a:r>
            <a:endParaRPr lang="en-US" sz="2400" dirty="0" smtClean="0">
              <a:solidFill>
                <a:srgbClr val="FFFF00"/>
              </a:solidFill>
              <a:latin typeface="Comic Sans MS" pitchFamily="66" charset="0"/>
            </a:endParaRPr>
          </a:p>
          <a:p>
            <a:pPr fontAlgn="base">
              <a:spcBef>
                <a:spcPct val="50000"/>
              </a:spcBef>
              <a:spcAft>
                <a:spcPct val="0"/>
              </a:spcAft>
            </a:pPr>
            <a:r>
              <a:rPr lang="en-US" sz="2400" dirty="0" smtClean="0">
                <a:solidFill>
                  <a:srgbClr val="000000"/>
                </a:solidFill>
                <a:latin typeface="Comic Sans MS" pitchFamily="66" charset="0"/>
              </a:rPr>
              <a:t>       Bit </a:t>
            </a:r>
            <a:r>
              <a:rPr lang="en-US" sz="2800" dirty="0" smtClean="0">
                <a:solidFill>
                  <a:srgbClr val="000000"/>
                </a:solidFill>
                <a:latin typeface="Comic Sans MS" pitchFamily="66" charset="0"/>
              </a:rPr>
              <a:t>Byte </a:t>
            </a:r>
            <a:r>
              <a:rPr lang="en-US" sz="3200" b="1" dirty="0" smtClean="0">
                <a:solidFill>
                  <a:srgbClr val="CC3399"/>
                </a:solidFill>
                <a:latin typeface="Comic Sans MS" pitchFamily="66" charset="0"/>
              </a:rPr>
              <a:t>Kb</a:t>
            </a:r>
            <a:r>
              <a:rPr lang="en-US" sz="3200" dirty="0" smtClean="0">
                <a:solidFill>
                  <a:srgbClr val="CC3399"/>
                </a:solidFill>
                <a:latin typeface="Comic Sans MS" pitchFamily="66" charset="0"/>
              </a:rPr>
              <a:t> </a:t>
            </a:r>
            <a:r>
              <a:rPr lang="en-US" sz="3600" b="1" dirty="0" smtClean="0">
                <a:solidFill>
                  <a:srgbClr val="3333CC">
                    <a:lumMod val="75000"/>
                  </a:srgbClr>
                </a:solidFill>
                <a:latin typeface="Comic Sans MS" pitchFamily="66" charset="0"/>
              </a:rPr>
              <a:t>Mb</a:t>
            </a:r>
            <a:r>
              <a:rPr lang="en-US" sz="3200" dirty="0" smtClean="0">
                <a:solidFill>
                  <a:srgbClr val="CC3399"/>
                </a:solidFill>
                <a:latin typeface="Comic Sans MS" pitchFamily="66" charset="0"/>
              </a:rPr>
              <a:t> </a:t>
            </a:r>
            <a:r>
              <a:rPr lang="en-US" sz="4200" b="1" dirty="0" smtClean="0">
                <a:solidFill>
                  <a:srgbClr val="FF0000"/>
                </a:solidFill>
                <a:latin typeface="Comic Sans MS" pitchFamily="66" charset="0"/>
              </a:rPr>
              <a:t>Gb</a:t>
            </a:r>
            <a:r>
              <a:rPr lang="en-US" sz="3200" dirty="0" smtClean="0">
                <a:solidFill>
                  <a:srgbClr val="CC3399"/>
                </a:solidFill>
                <a:latin typeface="Comic Sans MS" pitchFamily="66" charset="0"/>
              </a:rPr>
              <a:t> </a:t>
            </a:r>
            <a:r>
              <a:rPr lang="en-US" sz="4600" b="1" dirty="0" smtClean="0">
                <a:solidFill>
                  <a:srgbClr val="FFFF00"/>
                </a:solidFill>
                <a:latin typeface="Comic Sans MS" pitchFamily="66" charset="0"/>
              </a:rPr>
              <a:t>Tb</a:t>
            </a:r>
            <a:r>
              <a:rPr lang="en-US" sz="3200" dirty="0" smtClean="0">
                <a:solidFill>
                  <a:srgbClr val="CC3399"/>
                </a:solidFill>
                <a:latin typeface="Comic Sans MS" pitchFamily="66" charset="0"/>
              </a:rPr>
              <a:t> </a:t>
            </a:r>
            <a:r>
              <a:rPr lang="en-US" sz="5200" b="1" dirty="0" smtClean="0">
                <a:solidFill>
                  <a:srgbClr val="517D21"/>
                </a:solidFill>
                <a:latin typeface="Comic Sans MS" pitchFamily="66" charset="0"/>
              </a:rPr>
              <a:t>Pb</a:t>
            </a:r>
          </a:p>
          <a:p>
            <a:pPr fontAlgn="base">
              <a:spcBef>
                <a:spcPct val="50000"/>
              </a:spcBef>
              <a:spcAft>
                <a:spcPct val="0"/>
              </a:spcAft>
            </a:pPr>
            <a:endParaRPr lang="en-US" sz="2800" dirty="0" smtClean="0">
              <a:solidFill>
                <a:srgbClr val="FFFF00"/>
              </a:solidFill>
              <a:latin typeface="Comic Sans MS" pitchFamily="66" charset="0"/>
            </a:endParaRPr>
          </a:p>
        </p:txBody>
      </p:sp>
      <p:sp>
        <p:nvSpPr>
          <p:cNvPr id="5" name="Action Button: Home 4">
            <a:hlinkClick r:id="rId3"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26971987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100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box(out)">
                                      <p:cBhvr>
                                        <p:cTn id="7" dur="500"/>
                                        <p:tgtEl>
                                          <p:spTgt spid="4099">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par>
                          <p:cTn id="8" fill="hold">
                            <p:stCondLst>
                              <p:cond delay="1500"/>
                            </p:stCondLst>
                            <p:childTnLst>
                              <p:par>
                                <p:cTn id="9" presetID="4" presetClass="entr" presetSubtype="32" fill="hold" grpId="0" nodeType="afterEffect">
                                  <p:stCondLst>
                                    <p:cond delay="2000"/>
                                  </p:stCondLst>
                                  <p:childTnLst>
                                    <p:set>
                                      <p:cBhvr>
                                        <p:cTn id="10" dur="1" fill="hold">
                                          <p:stCondLst>
                                            <p:cond delay="0"/>
                                          </p:stCondLst>
                                        </p:cTn>
                                        <p:tgtEl>
                                          <p:spTgt spid="4099">
                                            <p:txEl>
                                              <p:pRg st="1" end="1"/>
                                            </p:txEl>
                                          </p:spTgt>
                                        </p:tgtEl>
                                        <p:attrNameLst>
                                          <p:attrName>style.visibility</p:attrName>
                                        </p:attrNameLst>
                                      </p:cBhvr>
                                      <p:to>
                                        <p:strVal val="visible"/>
                                      </p:to>
                                    </p:set>
                                    <p:animEffect transition="in" filter="box(out)">
                                      <p:cBhvr>
                                        <p:cTn id="11" dur="500"/>
                                        <p:tgtEl>
                                          <p:spTgt spid="4099">
                                            <p:txEl>
                                              <p:pRg st="1" end="1"/>
                                            </p:txEl>
                                          </p:spTgt>
                                        </p:tgtEl>
                                      </p:cBhvr>
                                    </p:animEffect>
                                  </p:childTnLst>
                                  <p:subTnLst>
                                    <p:audio>
                                      <p:cMediaNode>
                                        <p:cTn display="0" masterRel="sameClick">
                                          <p:stCondLst>
                                            <p:cond evt="begin" delay="0">
                                              <p:tn val="9"/>
                                            </p:cond>
                                          </p:stCondLst>
                                          <p:endCondLst>
                                            <p:cond evt="onStopAudio" delay="0">
                                              <p:tgtEl>
                                                <p:sldTgt/>
                                              </p:tgtEl>
                                            </p:cond>
                                          </p:endCondLst>
                                        </p:cTn>
                                        <p:tgtEl>
                                          <p:sndTgt r:embed="rId2" name="camera.wav"/>
                                        </p:tgtEl>
                                      </p:cMediaNode>
                                    </p:audio>
                                  </p:subTnLst>
                                </p:cTn>
                              </p:par>
                            </p:childTnLst>
                          </p:cTn>
                        </p:par>
                        <p:par>
                          <p:cTn id="12" fill="hold">
                            <p:stCondLst>
                              <p:cond delay="4000"/>
                            </p:stCondLst>
                            <p:childTnLst>
                              <p:par>
                                <p:cTn id="13" presetID="4" presetClass="entr" presetSubtype="32" fill="hold" grpId="0" nodeType="afterEffect">
                                  <p:stCondLst>
                                    <p:cond delay="1000"/>
                                  </p:stCondLst>
                                  <p:childTnLst>
                                    <p:set>
                                      <p:cBhvr>
                                        <p:cTn id="14" dur="1" fill="hold">
                                          <p:stCondLst>
                                            <p:cond delay="0"/>
                                          </p:stCondLst>
                                        </p:cTn>
                                        <p:tgtEl>
                                          <p:spTgt spid="4099">
                                            <p:txEl>
                                              <p:pRg st="2" end="2"/>
                                            </p:txEl>
                                          </p:spTgt>
                                        </p:tgtEl>
                                        <p:attrNameLst>
                                          <p:attrName>style.visibility</p:attrName>
                                        </p:attrNameLst>
                                      </p:cBhvr>
                                      <p:to>
                                        <p:strVal val="visible"/>
                                      </p:to>
                                    </p:set>
                                    <p:animEffect transition="in" filter="box(out)">
                                      <p:cBhvr>
                                        <p:cTn id="15" dur="500"/>
                                        <p:tgtEl>
                                          <p:spTgt spid="4099">
                                            <p:txEl>
                                              <p:pRg st="2" end="2"/>
                                            </p:txEl>
                                          </p:spTgt>
                                        </p:tgtEl>
                                      </p:cBhvr>
                                    </p:animEffect>
                                  </p:childTnLst>
                                  <p:subTnLst>
                                    <p:audio>
                                      <p:cMediaNode>
                                        <p:cTn display="0" masterRel="sameClick">
                                          <p:stCondLst>
                                            <p:cond evt="begin" delay="0">
                                              <p:tn val="13"/>
                                            </p:cond>
                                          </p:stCondLst>
                                          <p:endCondLst>
                                            <p:cond evt="onStopAudio" delay="0">
                                              <p:tgtEl>
                                                <p:sldTgt/>
                                              </p:tgtEl>
                                            </p:cond>
                                          </p:endCondLst>
                                        </p:cTn>
                                        <p:tgtEl>
                                          <p:sndTgt r:embed="rId2" name="camera.wav"/>
                                        </p:tgtEl>
                                      </p:cMediaNode>
                                    </p:audio>
                                  </p:subTnLst>
                                </p:cTn>
                              </p:par>
                            </p:childTnLst>
                          </p:cTn>
                        </p:par>
                        <p:par>
                          <p:cTn id="16" fill="hold">
                            <p:stCondLst>
                              <p:cond delay="5500"/>
                            </p:stCondLst>
                            <p:childTnLst>
                              <p:par>
                                <p:cTn id="17" presetID="4" presetClass="entr" presetSubtype="32" fill="hold" grpId="0" nodeType="afterEffect">
                                  <p:stCondLst>
                                    <p:cond delay="1000"/>
                                  </p:stCondLst>
                                  <p:childTnLst>
                                    <p:set>
                                      <p:cBhvr>
                                        <p:cTn id="18" dur="1" fill="hold">
                                          <p:stCondLst>
                                            <p:cond delay="0"/>
                                          </p:stCondLst>
                                        </p:cTn>
                                        <p:tgtEl>
                                          <p:spTgt spid="4099">
                                            <p:txEl>
                                              <p:pRg st="3" end="3"/>
                                            </p:txEl>
                                          </p:spTgt>
                                        </p:tgtEl>
                                        <p:attrNameLst>
                                          <p:attrName>style.visibility</p:attrName>
                                        </p:attrNameLst>
                                      </p:cBhvr>
                                      <p:to>
                                        <p:strVal val="visible"/>
                                      </p:to>
                                    </p:set>
                                    <p:animEffect transition="in" filter="box(out)">
                                      <p:cBhvr>
                                        <p:cTn id="19" dur="500"/>
                                        <p:tgtEl>
                                          <p:spTgt spid="4099">
                                            <p:txEl>
                                              <p:pRg st="3" end="3"/>
                                            </p:txEl>
                                          </p:spTgt>
                                        </p:tgtEl>
                                      </p:cBhvr>
                                    </p:animEffect>
                                  </p:childTnLst>
                                  <p:subTnLst>
                                    <p:audio>
                                      <p:cMediaNode>
                                        <p:cTn display="0" masterRel="sameClick">
                                          <p:stCondLst>
                                            <p:cond evt="begin" delay="0">
                                              <p:tn val="17"/>
                                            </p:cond>
                                          </p:stCondLst>
                                          <p:endCondLst>
                                            <p:cond evt="onStopAudio" delay="0">
                                              <p:tgtEl>
                                                <p:sldTgt/>
                                              </p:tgtEl>
                                            </p:cond>
                                          </p:endCondLst>
                                        </p:cTn>
                                        <p:tgtEl>
                                          <p:sndTgt r:embed="rId2" name="camera.wav"/>
                                        </p:tgtEl>
                                      </p:cMediaNode>
                                    </p:audio>
                                  </p:subTnLst>
                                </p:cTn>
                              </p:par>
                            </p:childTnLst>
                          </p:cTn>
                        </p:par>
                        <p:par>
                          <p:cTn id="20" fill="hold">
                            <p:stCondLst>
                              <p:cond delay="7000"/>
                            </p:stCondLst>
                            <p:childTnLst>
                              <p:par>
                                <p:cTn id="21" presetID="4" presetClass="entr" presetSubtype="32" fill="hold" grpId="0" nodeType="afterEffect">
                                  <p:stCondLst>
                                    <p:cond delay="1000"/>
                                  </p:stCondLst>
                                  <p:childTnLst>
                                    <p:set>
                                      <p:cBhvr>
                                        <p:cTn id="22" dur="1" fill="hold">
                                          <p:stCondLst>
                                            <p:cond delay="0"/>
                                          </p:stCondLst>
                                        </p:cTn>
                                        <p:tgtEl>
                                          <p:spTgt spid="4099">
                                            <p:txEl>
                                              <p:pRg st="4" end="4"/>
                                            </p:txEl>
                                          </p:spTgt>
                                        </p:tgtEl>
                                        <p:attrNameLst>
                                          <p:attrName>style.visibility</p:attrName>
                                        </p:attrNameLst>
                                      </p:cBhvr>
                                      <p:to>
                                        <p:strVal val="visible"/>
                                      </p:to>
                                    </p:set>
                                    <p:animEffect transition="in" filter="box(out)">
                                      <p:cBhvr>
                                        <p:cTn id="23" dur="500"/>
                                        <p:tgtEl>
                                          <p:spTgt spid="4099">
                                            <p:txEl>
                                              <p:pRg st="4" end="4"/>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2" name="camera.wav"/>
                                        </p:tgtEl>
                                      </p:cMediaNode>
                                    </p:audio>
                                  </p:subTnLst>
                                </p:cTn>
                              </p:par>
                            </p:childTnLst>
                          </p:cTn>
                        </p:par>
                        <p:par>
                          <p:cTn id="24" fill="hold">
                            <p:stCondLst>
                              <p:cond delay="8500"/>
                            </p:stCondLst>
                            <p:childTnLst>
                              <p:par>
                                <p:cTn id="25" presetID="4" presetClass="entr" presetSubtype="32" fill="hold" grpId="0" nodeType="afterEffect">
                                  <p:stCondLst>
                                    <p:cond delay="2000"/>
                                  </p:stCondLst>
                                  <p:childTnLst>
                                    <p:set>
                                      <p:cBhvr>
                                        <p:cTn id="26" dur="1" fill="hold">
                                          <p:stCondLst>
                                            <p:cond delay="0"/>
                                          </p:stCondLst>
                                        </p:cTn>
                                        <p:tgtEl>
                                          <p:spTgt spid="4099">
                                            <p:txEl>
                                              <p:pRg st="5" end="5"/>
                                            </p:txEl>
                                          </p:spTgt>
                                        </p:tgtEl>
                                        <p:attrNameLst>
                                          <p:attrName>style.visibility</p:attrName>
                                        </p:attrNameLst>
                                      </p:cBhvr>
                                      <p:to>
                                        <p:strVal val="visible"/>
                                      </p:to>
                                    </p:set>
                                    <p:animEffect transition="in" filter="box(out)">
                                      <p:cBhvr>
                                        <p:cTn id="27" dur="500"/>
                                        <p:tgtEl>
                                          <p:spTgt spid="4099">
                                            <p:txEl>
                                              <p:pRg st="5" end="5"/>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amera.wav"/>
                                        </p:tgtEl>
                                      </p:cMediaNode>
                                    </p:audio>
                                  </p:subTnLst>
                                </p:cTn>
                              </p:par>
                            </p:childTnLst>
                          </p:cTn>
                        </p:par>
                        <p:par>
                          <p:cTn id="28" fill="hold">
                            <p:stCondLst>
                              <p:cond delay="11000"/>
                            </p:stCondLst>
                            <p:childTnLst>
                              <p:par>
                                <p:cTn id="29" presetID="4" presetClass="entr" presetSubtype="32" fill="hold" grpId="0" nodeType="afterEffect">
                                  <p:stCondLst>
                                    <p:cond delay="3000"/>
                                  </p:stCondLst>
                                  <p:childTnLst>
                                    <p:set>
                                      <p:cBhvr>
                                        <p:cTn id="30" dur="1" fill="hold">
                                          <p:stCondLst>
                                            <p:cond delay="0"/>
                                          </p:stCondLst>
                                        </p:cTn>
                                        <p:tgtEl>
                                          <p:spTgt spid="4099">
                                            <p:txEl>
                                              <p:pRg st="6" end="6"/>
                                            </p:txEl>
                                          </p:spTgt>
                                        </p:tgtEl>
                                        <p:attrNameLst>
                                          <p:attrName>style.visibility</p:attrName>
                                        </p:attrNameLst>
                                      </p:cBhvr>
                                      <p:to>
                                        <p:strVal val="visible"/>
                                      </p:to>
                                    </p:set>
                                    <p:animEffect transition="in" filter="box(out)">
                                      <p:cBhvr>
                                        <p:cTn id="31" dur="500"/>
                                        <p:tgtEl>
                                          <p:spTgt spid="4099">
                                            <p:txEl>
                                              <p:pRg st="6" end="6"/>
                                            </p:txEl>
                                          </p:spTgt>
                                        </p:tgtEl>
                                      </p:cBhvr>
                                    </p:animEffect>
                                  </p:childTnLst>
                                  <p:subTnLst>
                                    <p:audio>
                                      <p:cMediaNode>
                                        <p:cTn display="0" masterRel="sameClick">
                                          <p:stCondLst>
                                            <p:cond evt="begin" delay="0">
                                              <p:tn val="29"/>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advAuto="100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04800"/>
            <a:ext cx="7772400" cy="838200"/>
          </a:xfrm>
          <a:ln>
            <a:solidFill>
              <a:schemeClr val="tx1"/>
            </a:solidFill>
            <a:miter lim="800000"/>
            <a:headEnd/>
            <a:tailEnd/>
          </a:ln>
        </p:spPr>
        <p:txBody>
          <a:bodyPr/>
          <a:lstStyle/>
          <a:p>
            <a:r>
              <a:rPr lang="en-GB"/>
              <a:t>PROCESSING OF DATA</a:t>
            </a:r>
            <a:endParaRPr lang="en-US"/>
          </a:p>
        </p:txBody>
      </p:sp>
      <p:sp>
        <p:nvSpPr>
          <p:cNvPr id="5123" name="Text Box 3"/>
          <p:cNvSpPr txBox="1">
            <a:spLocks noChangeArrowheads="1"/>
          </p:cNvSpPr>
          <p:nvPr/>
        </p:nvSpPr>
        <p:spPr bwMode="auto">
          <a:xfrm>
            <a:off x="533400" y="1447800"/>
            <a:ext cx="8153400" cy="210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smtClean="0">
                <a:solidFill>
                  <a:srgbClr val="3333CC"/>
                </a:solidFill>
                <a:latin typeface="Comic Sans MS" pitchFamily="66" charset="0"/>
              </a:rPr>
              <a:t>Once the user has </a:t>
            </a:r>
            <a:r>
              <a:rPr lang="en-GB" sz="2400" b="1" smtClean="0">
                <a:solidFill>
                  <a:srgbClr val="FFFF00"/>
                </a:solidFill>
                <a:latin typeface="Comic Sans MS" pitchFamily="66" charset="0"/>
              </a:rPr>
              <a:t>INPUT</a:t>
            </a:r>
            <a:r>
              <a:rPr lang="en-GB" sz="2400" smtClean="0">
                <a:solidFill>
                  <a:srgbClr val="3333CC"/>
                </a:solidFill>
                <a:latin typeface="Comic Sans MS" pitchFamily="66" charset="0"/>
              </a:rPr>
              <a:t> data it is then </a:t>
            </a:r>
            <a:r>
              <a:rPr lang="en-GB" sz="2400" b="1" smtClean="0">
                <a:solidFill>
                  <a:srgbClr val="D60093"/>
                </a:solidFill>
                <a:latin typeface="Comic Sans MS" pitchFamily="66" charset="0"/>
              </a:rPr>
              <a:t>PROCESSED (in the CPU)</a:t>
            </a:r>
            <a:r>
              <a:rPr lang="en-GB" sz="2400" smtClean="0">
                <a:solidFill>
                  <a:srgbClr val="3333CC"/>
                </a:solidFill>
                <a:latin typeface="Comic Sans MS" pitchFamily="66" charset="0"/>
              </a:rPr>
              <a:t> and then the results are </a:t>
            </a:r>
            <a:r>
              <a:rPr lang="en-GB" sz="2400" b="1" smtClean="0">
                <a:solidFill>
                  <a:srgbClr val="009900"/>
                </a:solidFill>
                <a:latin typeface="Comic Sans MS" pitchFamily="66" charset="0"/>
              </a:rPr>
              <a:t>OUTPUT</a:t>
            </a:r>
            <a:r>
              <a:rPr lang="en-GB" sz="2400" smtClean="0">
                <a:solidFill>
                  <a:srgbClr val="3333CC"/>
                </a:solidFill>
                <a:latin typeface="Comic Sans MS" pitchFamily="66" charset="0"/>
              </a:rPr>
              <a:t>.  If the data is going to be needed again, it is stored in a </a:t>
            </a:r>
            <a:r>
              <a:rPr lang="en-GB" sz="2400" b="1" smtClean="0">
                <a:solidFill>
                  <a:srgbClr val="FF0000"/>
                </a:solidFill>
                <a:latin typeface="Comic Sans MS" pitchFamily="66" charset="0"/>
              </a:rPr>
              <a:t>BACKING STORE</a:t>
            </a:r>
            <a:r>
              <a:rPr lang="en-GB" sz="2400" smtClean="0">
                <a:solidFill>
                  <a:srgbClr val="FF0000"/>
                </a:solidFill>
                <a:latin typeface="Comic Sans MS" pitchFamily="66" charset="0"/>
              </a:rPr>
              <a:t>.</a:t>
            </a:r>
          </a:p>
          <a:p>
            <a:pPr fontAlgn="base">
              <a:spcBef>
                <a:spcPct val="50000"/>
              </a:spcBef>
              <a:spcAft>
                <a:spcPct val="0"/>
              </a:spcAft>
            </a:pPr>
            <a:endParaRPr lang="en-US" sz="2400" smtClean="0">
              <a:solidFill>
                <a:srgbClr val="FF0000"/>
              </a:solidFill>
              <a:latin typeface="Comic Sans MS" pitchFamily="66" charset="0"/>
            </a:endParaRPr>
          </a:p>
        </p:txBody>
      </p:sp>
      <p:pic>
        <p:nvPicPr>
          <p:cNvPr id="5124" name="Picture 4" descr="BD06771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581400"/>
            <a:ext cx="1817688" cy="919163"/>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BD05011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3352800"/>
            <a:ext cx="1890713" cy="1755775"/>
          </a:xfrm>
          <a:prstGeom prst="rect">
            <a:avLst/>
          </a:prstGeom>
          <a:noFill/>
          <a:extLst>
            <a:ext uri="{909E8E84-426E-40DD-AFC4-6F175D3DCCD1}">
              <a14:hiddenFill xmlns:a14="http://schemas.microsoft.com/office/drawing/2010/main">
                <a:solidFill>
                  <a:srgbClr val="FFFFFF"/>
                </a:solidFill>
              </a14:hiddenFill>
            </a:ext>
          </a:extLst>
        </p:spPr>
      </p:pic>
      <p:sp>
        <p:nvSpPr>
          <p:cNvPr id="5126" name="Rectangle 6"/>
          <p:cNvSpPr>
            <a:spLocks noChangeArrowheads="1"/>
          </p:cNvSpPr>
          <p:nvPr/>
        </p:nvSpPr>
        <p:spPr bwMode="auto">
          <a:xfrm>
            <a:off x="3276600" y="3048000"/>
            <a:ext cx="3200400" cy="1143000"/>
          </a:xfrm>
          <a:prstGeom prst="rect">
            <a:avLst/>
          </a:prstGeom>
          <a:solidFill>
            <a:srgbClr val="FFFF00"/>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GB" sz="2000" b="1" smtClean="0">
                <a:solidFill>
                  <a:srgbClr val="3333CC"/>
                </a:solidFill>
                <a:latin typeface="Comic Sans MS" pitchFamily="66" charset="0"/>
              </a:rPr>
              <a:t>CENTRAL PROCESSING</a:t>
            </a:r>
          </a:p>
          <a:p>
            <a:pPr algn="ctr" fontAlgn="base">
              <a:spcBef>
                <a:spcPct val="0"/>
              </a:spcBef>
              <a:spcAft>
                <a:spcPct val="0"/>
              </a:spcAft>
            </a:pPr>
            <a:r>
              <a:rPr lang="en-GB" sz="2000" b="1" smtClean="0">
                <a:solidFill>
                  <a:srgbClr val="3333CC"/>
                </a:solidFill>
                <a:latin typeface="Comic Sans MS" pitchFamily="66" charset="0"/>
              </a:rPr>
              <a:t> UNIT (CPU)</a:t>
            </a:r>
          </a:p>
          <a:p>
            <a:pPr algn="ctr" fontAlgn="base">
              <a:spcBef>
                <a:spcPct val="0"/>
              </a:spcBef>
              <a:spcAft>
                <a:spcPct val="0"/>
              </a:spcAft>
            </a:pPr>
            <a:endParaRPr lang="en-US" sz="2000" b="1" smtClean="0">
              <a:solidFill>
                <a:srgbClr val="3333CC"/>
              </a:solidFill>
              <a:latin typeface="Comic Sans MS" pitchFamily="66" charset="0"/>
            </a:endParaRPr>
          </a:p>
        </p:txBody>
      </p:sp>
      <p:pic>
        <p:nvPicPr>
          <p:cNvPr id="5127" name="Picture 7" descr="BS01019_"/>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76600" y="4495800"/>
            <a:ext cx="2487613" cy="1504950"/>
          </a:xfrm>
          <a:prstGeom prst="rect">
            <a:avLst/>
          </a:prstGeom>
          <a:noFill/>
          <a:extLst>
            <a:ext uri="{909E8E84-426E-40DD-AFC4-6F175D3DCCD1}">
              <a14:hiddenFill xmlns:a14="http://schemas.microsoft.com/office/drawing/2010/main">
                <a:solidFill>
                  <a:srgbClr val="FFFFFF"/>
                </a:solidFill>
              </a14:hiddenFill>
            </a:ext>
          </a:extLst>
        </p:spPr>
      </p:pic>
      <p:sp>
        <p:nvSpPr>
          <p:cNvPr id="5128" name="Text Box 8"/>
          <p:cNvSpPr txBox="1">
            <a:spLocks noChangeArrowheads="1"/>
          </p:cNvSpPr>
          <p:nvPr/>
        </p:nvSpPr>
        <p:spPr bwMode="auto">
          <a:xfrm>
            <a:off x="762000" y="4724400"/>
            <a:ext cx="1600200" cy="422275"/>
          </a:xfrm>
          <a:prstGeom prst="rect">
            <a:avLst/>
          </a:prstGeom>
          <a:solidFill>
            <a:schemeClr va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3333CC"/>
                </a:solidFill>
                <a:latin typeface="Comic Sans MS" pitchFamily="66" charset="0"/>
              </a:rPr>
              <a:t>INPUT</a:t>
            </a:r>
            <a:endParaRPr lang="en-US" sz="2000" b="1" smtClean="0">
              <a:solidFill>
                <a:srgbClr val="3333CC"/>
              </a:solidFill>
              <a:latin typeface="Comic Sans MS" pitchFamily="66" charset="0"/>
            </a:endParaRPr>
          </a:p>
        </p:txBody>
      </p:sp>
      <p:sp>
        <p:nvSpPr>
          <p:cNvPr id="5129" name="Text Box 9"/>
          <p:cNvSpPr txBox="1">
            <a:spLocks noChangeArrowheads="1"/>
          </p:cNvSpPr>
          <p:nvPr/>
        </p:nvSpPr>
        <p:spPr bwMode="auto">
          <a:xfrm>
            <a:off x="7010400" y="4953000"/>
            <a:ext cx="1524000" cy="422275"/>
          </a:xfrm>
          <a:prstGeom prst="rect">
            <a:avLst/>
          </a:prstGeom>
          <a:solidFill>
            <a:schemeClr va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3333CC"/>
                </a:solidFill>
                <a:latin typeface="Comic Sans MS" pitchFamily="66" charset="0"/>
              </a:rPr>
              <a:t>OUTPUT</a:t>
            </a:r>
            <a:endParaRPr lang="en-US" sz="2000" b="1" smtClean="0">
              <a:solidFill>
                <a:srgbClr val="3333CC"/>
              </a:solidFill>
              <a:latin typeface="Comic Sans MS" pitchFamily="66" charset="0"/>
            </a:endParaRPr>
          </a:p>
        </p:txBody>
      </p:sp>
      <p:sp>
        <p:nvSpPr>
          <p:cNvPr id="5130" name="Text Box 10"/>
          <p:cNvSpPr txBox="1">
            <a:spLocks noChangeArrowheads="1"/>
          </p:cNvSpPr>
          <p:nvPr/>
        </p:nvSpPr>
        <p:spPr bwMode="auto">
          <a:xfrm>
            <a:off x="4876800" y="5410200"/>
            <a:ext cx="1905000" cy="727075"/>
          </a:xfrm>
          <a:prstGeom prst="rect">
            <a:avLst/>
          </a:prstGeom>
          <a:solidFill>
            <a:schemeClr va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3333CC"/>
                </a:solidFill>
                <a:latin typeface="Comic Sans MS" pitchFamily="66" charset="0"/>
              </a:rPr>
              <a:t>BACKING STORE</a:t>
            </a:r>
            <a:endParaRPr lang="en-US" sz="2000" b="1" smtClean="0">
              <a:solidFill>
                <a:srgbClr val="3333CC"/>
              </a:solidFill>
              <a:latin typeface="Comic Sans MS" pitchFamily="66" charset="0"/>
            </a:endParaRPr>
          </a:p>
        </p:txBody>
      </p:sp>
      <p:sp>
        <p:nvSpPr>
          <p:cNvPr id="5131" name="AutoShape 11"/>
          <p:cNvSpPr>
            <a:spLocks noChangeArrowheads="1"/>
          </p:cNvSpPr>
          <p:nvPr/>
        </p:nvSpPr>
        <p:spPr bwMode="auto">
          <a:xfrm>
            <a:off x="1371600" y="3962400"/>
            <a:ext cx="152400" cy="762000"/>
          </a:xfrm>
          <a:prstGeom prst="upArrow">
            <a:avLst>
              <a:gd name="adj1" fmla="val 50000"/>
              <a:gd name="adj2" fmla="val 125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5132" name="AutoShape 12"/>
          <p:cNvSpPr>
            <a:spLocks noChangeArrowheads="1"/>
          </p:cNvSpPr>
          <p:nvPr/>
        </p:nvSpPr>
        <p:spPr bwMode="auto">
          <a:xfrm>
            <a:off x="1905000" y="3657600"/>
            <a:ext cx="1524000" cy="152400"/>
          </a:xfrm>
          <a:prstGeom prst="rightArrow">
            <a:avLst>
              <a:gd name="adj1" fmla="val 50000"/>
              <a:gd name="adj2" fmla="val 2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5133" name="AutoShape 13"/>
          <p:cNvSpPr>
            <a:spLocks noChangeArrowheads="1"/>
          </p:cNvSpPr>
          <p:nvPr/>
        </p:nvSpPr>
        <p:spPr bwMode="auto">
          <a:xfrm>
            <a:off x="6324600" y="3962400"/>
            <a:ext cx="1143000" cy="152400"/>
          </a:xfrm>
          <a:prstGeom prst="rightArrow">
            <a:avLst>
              <a:gd name="adj1" fmla="val 50000"/>
              <a:gd name="adj2" fmla="val 187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5134" name="AutoShape 14"/>
          <p:cNvSpPr>
            <a:spLocks noChangeArrowheads="1"/>
          </p:cNvSpPr>
          <p:nvPr/>
        </p:nvSpPr>
        <p:spPr bwMode="auto">
          <a:xfrm>
            <a:off x="4038600" y="4114800"/>
            <a:ext cx="228600" cy="762000"/>
          </a:xfrm>
          <a:prstGeom prst="downArrow">
            <a:avLst>
              <a:gd name="adj1" fmla="val 50000"/>
              <a:gd name="adj2" fmla="val 83333"/>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5135" name="AutoShape 15"/>
          <p:cNvSpPr>
            <a:spLocks noChangeArrowheads="1"/>
          </p:cNvSpPr>
          <p:nvPr/>
        </p:nvSpPr>
        <p:spPr bwMode="auto">
          <a:xfrm>
            <a:off x="4800600" y="4038600"/>
            <a:ext cx="228600" cy="762000"/>
          </a:xfrm>
          <a:prstGeom prst="upArrow">
            <a:avLst>
              <a:gd name="adj1" fmla="val 50000"/>
              <a:gd name="adj2" fmla="val 83333"/>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17" name="Action Button: Home 16">
            <a:hlinkClick r:id="rId5"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9" name="Action Button: Forward or Next 18">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21" name="Action Button: Back or Previous 20">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289364343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0-#ppt_w/2"/>
                                          </p:val>
                                        </p:tav>
                                        <p:tav tm="100000">
                                          <p:val>
                                            <p:strVal val="#ppt_x"/>
                                          </p:val>
                                        </p:tav>
                                      </p:tavLst>
                                    </p:anim>
                                    <p:anim calcmode="lin" valueType="num">
                                      <p:cBhvr additive="base">
                                        <p:cTn id="8" dur="500" fill="hold"/>
                                        <p:tgtEl>
                                          <p:spTgt spid="512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500"/>
                            </p:stCondLst>
                            <p:childTnLst>
                              <p:par>
                                <p:cTn id="10" presetID="2" presetClass="entr" presetSubtype="8" fill="hold" nodeType="afterEffect">
                                  <p:stCondLst>
                                    <p:cond delay="1000"/>
                                  </p:stCondLst>
                                  <p:childTnLst>
                                    <p:set>
                                      <p:cBhvr>
                                        <p:cTn id="11" dur="1" fill="hold">
                                          <p:stCondLst>
                                            <p:cond delay="0"/>
                                          </p:stCondLst>
                                        </p:cTn>
                                        <p:tgtEl>
                                          <p:spTgt spid="5124"/>
                                        </p:tgtEl>
                                        <p:attrNameLst>
                                          <p:attrName>style.visibility</p:attrName>
                                        </p:attrNameLst>
                                      </p:cBhvr>
                                      <p:to>
                                        <p:strVal val="visible"/>
                                      </p:to>
                                    </p:set>
                                    <p:anim calcmode="lin" valueType="num">
                                      <p:cBhvr additive="base">
                                        <p:cTn id="12" dur="500" fill="hold"/>
                                        <p:tgtEl>
                                          <p:spTgt spid="5124"/>
                                        </p:tgtEl>
                                        <p:attrNameLst>
                                          <p:attrName>ppt_x</p:attrName>
                                        </p:attrNameLst>
                                      </p:cBhvr>
                                      <p:tavLst>
                                        <p:tav tm="0">
                                          <p:val>
                                            <p:strVal val="0-#ppt_w/2"/>
                                          </p:val>
                                        </p:tav>
                                        <p:tav tm="100000">
                                          <p:val>
                                            <p:strVal val="#ppt_x"/>
                                          </p:val>
                                        </p:tav>
                                      </p:tavLst>
                                    </p:anim>
                                    <p:anim calcmode="lin" valueType="num">
                                      <p:cBhvr additive="base">
                                        <p:cTn id="13" dur="500" fill="hold"/>
                                        <p:tgtEl>
                                          <p:spTgt spid="512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3000"/>
                            </p:stCondLst>
                            <p:childTnLst>
                              <p:par>
                                <p:cTn id="15" presetID="2" presetClass="entr" presetSubtype="8" fill="hold" grpId="0" nodeType="afterEffect">
                                  <p:stCondLst>
                                    <p:cond delay="1000"/>
                                  </p:stCondLst>
                                  <p:childTnLst>
                                    <p:set>
                                      <p:cBhvr>
                                        <p:cTn id="16" dur="1" fill="hold">
                                          <p:stCondLst>
                                            <p:cond delay="0"/>
                                          </p:stCondLst>
                                        </p:cTn>
                                        <p:tgtEl>
                                          <p:spTgt spid="5128"/>
                                        </p:tgtEl>
                                        <p:attrNameLst>
                                          <p:attrName>style.visibility</p:attrName>
                                        </p:attrNameLst>
                                      </p:cBhvr>
                                      <p:to>
                                        <p:strVal val="visible"/>
                                      </p:to>
                                    </p:set>
                                    <p:anim calcmode="lin" valueType="num">
                                      <p:cBhvr additive="base">
                                        <p:cTn id="17" dur="500" fill="hold"/>
                                        <p:tgtEl>
                                          <p:spTgt spid="5128"/>
                                        </p:tgtEl>
                                        <p:attrNameLst>
                                          <p:attrName>ppt_x</p:attrName>
                                        </p:attrNameLst>
                                      </p:cBhvr>
                                      <p:tavLst>
                                        <p:tav tm="0">
                                          <p:val>
                                            <p:strVal val="0-#ppt_w/2"/>
                                          </p:val>
                                        </p:tav>
                                        <p:tav tm="100000">
                                          <p:val>
                                            <p:strVal val="#ppt_x"/>
                                          </p:val>
                                        </p:tav>
                                      </p:tavLst>
                                    </p:anim>
                                    <p:anim calcmode="lin" valueType="num">
                                      <p:cBhvr additive="base">
                                        <p:cTn id="18" dur="500" fill="hold"/>
                                        <p:tgtEl>
                                          <p:spTgt spid="5128"/>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4500"/>
                            </p:stCondLst>
                            <p:childTnLst>
                              <p:par>
                                <p:cTn id="20" presetID="2" presetClass="entr" presetSubtype="8" fill="hold" grpId="0" nodeType="afterEffect">
                                  <p:stCondLst>
                                    <p:cond delay="1000"/>
                                  </p:stCondLst>
                                  <p:childTnLst>
                                    <p:set>
                                      <p:cBhvr>
                                        <p:cTn id="21" dur="1" fill="hold">
                                          <p:stCondLst>
                                            <p:cond delay="0"/>
                                          </p:stCondLst>
                                        </p:cTn>
                                        <p:tgtEl>
                                          <p:spTgt spid="5131"/>
                                        </p:tgtEl>
                                        <p:attrNameLst>
                                          <p:attrName>style.visibility</p:attrName>
                                        </p:attrNameLst>
                                      </p:cBhvr>
                                      <p:to>
                                        <p:strVal val="visible"/>
                                      </p:to>
                                    </p:set>
                                    <p:anim calcmode="lin" valueType="num">
                                      <p:cBhvr additive="base">
                                        <p:cTn id="22" dur="500" fill="hold"/>
                                        <p:tgtEl>
                                          <p:spTgt spid="5131"/>
                                        </p:tgtEl>
                                        <p:attrNameLst>
                                          <p:attrName>ppt_x</p:attrName>
                                        </p:attrNameLst>
                                      </p:cBhvr>
                                      <p:tavLst>
                                        <p:tav tm="0">
                                          <p:val>
                                            <p:strVal val="0-#ppt_w/2"/>
                                          </p:val>
                                        </p:tav>
                                        <p:tav tm="100000">
                                          <p:val>
                                            <p:strVal val="#ppt_x"/>
                                          </p:val>
                                        </p:tav>
                                      </p:tavLst>
                                    </p:anim>
                                    <p:anim calcmode="lin" valueType="num">
                                      <p:cBhvr additive="base">
                                        <p:cTn id="23" dur="500" fill="hold"/>
                                        <p:tgtEl>
                                          <p:spTgt spid="5131"/>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6000"/>
                            </p:stCondLst>
                            <p:childTnLst>
                              <p:par>
                                <p:cTn id="25" presetID="2" presetClass="entr" presetSubtype="8" fill="hold" grpId="0" nodeType="afterEffect">
                                  <p:stCondLst>
                                    <p:cond delay="1000"/>
                                  </p:stCondLst>
                                  <p:childTnLst>
                                    <p:set>
                                      <p:cBhvr>
                                        <p:cTn id="26" dur="1" fill="hold">
                                          <p:stCondLst>
                                            <p:cond delay="0"/>
                                          </p:stCondLst>
                                        </p:cTn>
                                        <p:tgtEl>
                                          <p:spTgt spid="5126"/>
                                        </p:tgtEl>
                                        <p:attrNameLst>
                                          <p:attrName>style.visibility</p:attrName>
                                        </p:attrNameLst>
                                      </p:cBhvr>
                                      <p:to>
                                        <p:strVal val="visible"/>
                                      </p:to>
                                    </p:set>
                                    <p:anim calcmode="lin" valueType="num">
                                      <p:cBhvr additive="base">
                                        <p:cTn id="27" dur="500" fill="hold"/>
                                        <p:tgtEl>
                                          <p:spTgt spid="5126"/>
                                        </p:tgtEl>
                                        <p:attrNameLst>
                                          <p:attrName>ppt_x</p:attrName>
                                        </p:attrNameLst>
                                      </p:cBhvr>
                                      <p:tavLst>
                                        <p:tav tm="0">
                                          <p:val>
                                            <p:strVal val="0-#ppt_w/2"/>
                                          </p:val>
                                        </p:tav>
                                        <p:tav tm="100000">
                                          <p:val>
                                            <p:strVal val="#ppt_x"/>
                                          </p:val>
                                        </p:tav>
                                      </p:tavLst>
                                    </p:anim>
                                    <p:anim calcmode="lin" valueType="num">
                                      <p:cBhvr additive="base">
                                        <p:cTn id="28" dur="500" fill="hold"/>
                                        <p:tgtEl>
                                          <p:spTgt spid="5126"/>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7500"/>
                            </p:stCondLst>
                            <p:childTnLst>
                              <p:par>
                                <p:cTn id="30" presetID="2" presetClass="entr" presetSubtype="8" fill="hold" grpId="0" nodeType="afterEffect">
                                  <p:stCondLst>
                                    <p:cond delay="1000"/>
                                  </p:stCondLst>
                                  <p:childTnLst>
                                    <p:set>
                                      <p:cBhvr>
                                        <p:cTn id="31" dur="1" fill="hold">
                                          <p:stCondLst>
                                            <p:cond delay="0"/>
                                          </p:stCondLst>
                                        </p:cTn>
                                        <p:tgtEl>
                                          <p:spTgt spid="5132"/>
                                        </p:tgtEl>
                                        <p:attrNameLst>
                                          <p:attrName>style.visibility</p:attrName>
                                        </p:attrNameLst>
                                      </p:cBhvr>
                                      <p:to>
                                        <p:strVal val="visible"/>
                                      </p:to>
                                    </p:set>
                                    <p:anim calcmode="lin" valueType="num">
                                      <p:cBhvr additive="base">
                                        <p:cTn id="32" dur="500" fill="hold"/>
                                        <p:tgtEl>
                                          <p:spTgt spid="5132"/>
                                        </p:tgtEl>
                                        <p:attrNameLst>
                                          <p:attrName>ppt_x</p:attrName>
                                        </p:attrNameLst>
                                      </p:cBhvr>
                                      <p:tavLst>
                                        <p:tav tm="0">
                                          <p:val>
                                            <p:strVal val="0-#ppt_w/2"/>
                                          </p:val>
                                        </p:tav>
                                        <p:tav tm="100000">
                                          <p:val>
                                            <p:strVal val="#ppt_x"/>
                                          </p:val>
                                        </p:tav>
                                      </p:tavLst>
                                    </p:anim>
                                    <p:anim calcmode="lin" valueType="num">
                                      <p:cBhvr additive="base">
                                        <p:cTn id="33" dur="500" fill="hold"/>
                                        <p:tgtEl>
                                          <p:spTgt spid="5132"/>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9000"/>
                            </p:stCondLst>
                            <p:childTnLst>
                              <p:par>
                                <p:cTn id="35" presetID="2" presetClass="entr" presetSubtype="8" fill="hold" grpId="0" nodeType="afterEffect">
                                  <p:stCondLst>
                                    <p:cond delay="1000"/>
                                  </p:stCondLst>
                                  <p:childTnLst>
                                    <p:set>
                                      <p:cBhvr>
                                        <p:cTn id="36" dur="1" fill="hold">
                                          <p:stCondLst>
                                            <p:cond delay="0"/>
                                          </p:stCondLst>
                                        </p:cTn>
                                        <p:tgtEl>
                                          <p:spTgt spid="5133"/>
                                        </p:tgtEl>
                                        <p:attrNameLst>
                                          <p:attrName>style.visibility</p:attrName>
                                        </p:attrNameLst>
                                      </p:cBhvr>
                                      <p:to>
                                        <p:strVal val="visible"/>
                                      </p:to>
                                    </p:set>
                                    <p:anim calcmode="lin" valueType="num">
                                      <p:cBhvr additive="base">
                                        <p:cTn id="37" dur="500" fill="hold"/>
                                        <p:tgtEl>
                                          <p:spTgt spid="5133"/>
                                        </p:tgtEl>
                                        <p:attrNameLst>
                                          <p:attrName>ppt_x</p:attrName>
                                        </p:attrNameLst>
                                      </p:cBhvr>
                                      <p:tavLst>
                                        <p:tav tm="0">
                                          <p:val>
                                            <p:strVal val="0-#ppt_w/2"/>
                                          </p:val>
                                        </p:tav>
                                        <p:tav tm="100000">
                                          <p:val>
                                            <p:strVal val="#ppt_x"/>
                                          </p:val>
                                        </p:tav>
                                      </p:tavLst>
                                    </p:anim>
                                    <p:anim calcmode="lin" valueType="num">
                                      <p:cBhvr additive="base">
                                        <p:cTn id="38" dur="500" fill="hold"/>
                                        <p:tgtEl>
                                          <p:spTgt spid="5133"/>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10500"/>
                            </p:stCondLst>
                            <p:childTnLst>
                              <p:par>
                                <p:cTn id="40" presetID="2" presetClass="entr" presetSubtype="8" fill="hold" nodeType="afterEffect">
                                  <p:stCondLst>
                                    <p:cond delay="1000"/>
                                  </p:stCondLst>
                                  <p:childTnLst>
                                    <p:set>
                                      <p:cBhvr>
                                        <p:cTn id="41" dur="1" fill="hold">
                                          <p:stCondLst>
                                            <p:cond delay="0"/>
                                          </p:stCondLst>
                                        </p:cTn>
                                        <p:tgtEl>
                                          <p:spTgt spid="5125"/>
                                        </p:tgtEl>
                                        <p:attrNameLst>
                                          <p:attrName>style.visibility</p:attrName>
                                        </p:attrNameLst>
                                      </p:cBhvr>
                                      <p:to>
                                        <p:strVal val="visible"/>
                                      </p:to>
                                    </p:set>
                                    <p:anim calcmode="lin" valueType="num">
                                      <p:cBhvr additive="base">
                                        <p:cTn id="42" dur="500" fill="hold"/>
                                        <p:tgtEl>
                                          <p:spTgt spid="5125"/>
                                        </p:tgtEl>
                                        <p:attrNameLst>
                                          <p:attrName>ppt_x</p:attrName>
                                        </p:attrNameLst>
                                      </p:cBhvr>
                                      <p:tavLst>
                                        <p:tav tm="0">
                                          <p:val>
                                            <p:strVal val="0-#ppt_w/2"/>
                                          </p:val>
                                        </p:tav>
                                        <p:tav tm="100000">
                                          <p:val>
                                            <p:strVal val="#ppt_x"/>
                                          </p:val>
                                        </p:tav>
                                      </p:tavLst>
                                    </p:anim>
                                    <p:anim calcmode="lin" valueType="num">
                                      <p:cBhvr additive="base">
                                        <p:cTn id="43" dur="500" fill="hold"/>
                                        <p:tgtEl>
                                          <p:spTgt spid="5125"/>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12000"/>
                            </p:stCondLst>
                            <p:childTnLst>
                              <p:par>
                                <p:cTn id="45" presetID="2" presetClass="entr" presetSubtype="8" fill="hold" nodeType="afterEffect">
                                  <p:stCondLst>
                                    <p:cond delay="1000"/>
                                  </p:stCondLst>
                                  <p:childTnLst>
                                    <p:set>
                                      <p:cBhvr>
                                        <p:cTn id="46" dur="1" fill="hold">
                                          <p:stCondLst>
                                            <p:cond delay="0"/>
                                          </p:stCondLst>
                                        </p:cTn>
                                        <p:tgtEl>
                                          <p:spTgt spid="5127"/>
                                        </p:tgtEl>
                                        <p:attrNameLst>
                                          <p:attrName>style.visibility</p:attrName>
                                        </p:attrNameLst>
                                      </p:cBhvr>
                                      <p:to>
                                        <p:strVal val="visible"/>
                                      </p:to>
                                    </p:set>
                                    <p:anim calcmode="lin" valueType="num">
                                      <p:cBhvr additive="base">
                                        <p:cTn id="47" dur="500" fill="hold"/>
                                        <p:tgtEl>
                                          <p:spTgt spid="5127"/>
                                        </p:tgtEl>
                                        <p:attrNameLst>
                                          <p:attrName>ppt_x</p:attrName>
                                        </p:attrNameLst>
                                      </p:cBhvr>
                                      <p:tavLst>
                                        <p:tav tm="0">
                                          <p:val>
                                            <p:strVal val="0-#ppt_w/2"/>
                                          </p:val>
                                        </p:tav>
                                        <p:tav tm="100000">
                                          <p:val>
                                            <p:strVal val="#ppt_x"/>
                                          </p:val>
                                        </p:tav>
                                      </p:tavLst>
                                    </p:anim>
                                    <p:anim calcmode="lin" valueType="num">
                                      <p:cBhvr additive="base">
                                        <p:cTn id="48" dur="500" fill="hold"/>
                                        <p:tgtEl>
                                          <p:spTgt spid="5127"/>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13500"/>
                            </p:stCondLst>
                            <p:childTnLst>
                              <p:par>
                                <p:cTn id="50" presetID="2" presetClass="entr" presetSubtype="8" fill="hold" grpId="0" nodeType="afterEffect">
                                  <p:stCondLst>
                                    <p:cond delay="1000"/>
                                  </p:stCondLst>
                                  <p:childTnLst>
                                    <p:set>
                                      <p:cBhvr>
                                        <p:cTn id="51" dur="1" fill="hold">
                                          <p:stCondLst>
                                            <p:cond delay="0"/>
                                          </p:stCondLst>
                                        </p:cTn>
                                        <p:tgtEl>
                                          <p:spTgt spid="5129"/>
                                        </p:tgtEl>
                                        <p:attrNameLst>
                                          <p:attrName>style.visibility</p:attrName>
                                        </p:attrNameLst>
                                      </p:cBhvr>
                                      <p:to>
                                        <p:strVal val="visible"/>
                                      </p:to>
                                    </p:set>
                                    <p:anim calcmode="lin" valueType="num">
                                      <p:cBhvr additive="base">
                                        <p:cTn id="52" dur="500" fill="hold"/>
                                        <p:tgtEl>
                                          <p:spTgt spid="5129"/>
                                        </p:tgtEl>
                                        <p:attrNameLst>
                                          <p:attrName>ppt_x</p:attrName>
                                        </p:attrNameLst>
                                      </p:cBhvr>
                                      <p:tavLst>
                                        <p:tav tm="0">
                                          <p:val>
                                            <p:strVal val="0-#ppt_w/2"/>
                                          </p:val>
                                        </p:tav>
                                        <p:tav tm="100000">
                                          <p:val>
                                            <p:strVal val="#ppt_x"/>
                                          </p:val>
                                        </p:tav>
                                      </p:tavLst>
                                    </p:anim>
                                    <p:anim calcmode="lin" valueType="num">
                                      <p:cBhvr additive="base">
                                        <p:cTn id="53" dur="500" fill="hold"/>
                                        <p:tgtEl>
                                          <p:spTgt spid="5129"/>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15000"/>
                            </p:stCondLst>
                            <p:childTnLst>
                              <p:par>
                                <p:cTn id="55" presetID="2" presetClass="entr" presetSubtype="8" fill="hold" grpId="0" nodeType="afterEffect">
                                  <p:stCondLst>
                                    <p:cond delay="1000"/>
                                  </p:stCondLst>
                                  <p:childTnLst>
                                    <p:set>
                                      <p:cBhvr>
                                        <p:cTn id="56" dur="1" fill="hold">
                                          <p:stCondLst>
                                            <p:cond delay="0"/>
                                          </p:stCondLst>
                                        </p:cTn>
                                        <p:tgtEl>
                                          <p:spTgt spid="5130"/>
                                        </p:tgtEl>
                                        <p:attrNameLst>
                                          <p:attrName>style.visibility</p:attrName>
                                        </p:attrNameLst>
                                      </p:cBhvr>
                                      <p:to>
                                        <p:strVal val="visible"/>
                                      </p:to>
                                    </p:set>
                                    <p:anim calcmode="lin" valueType="num">
                                      <p:cBhvr additive="base">
                                        <p:cTn id="57" dur="500" fill="hold"/>
                                        <p:tgtEl>
                                          <p:spTgt spid="5130"/>
                                        </p:tgtEl>
                                        <p:attrNameLst>
                                          <p:attrName>ppt_x</p:attrName>
                                        </p:attrNameLst>
                                      </p:cBhvr>
                                      <p:tavLst>
                                        <p:tav tm="0">
                                          <p:val>
                                            <p:strVal val="0-#ppt_w/2"/>
                                          </p:val>
                                        </p:tav>
                                        <p:tav tm="100000">
                                          <p:val>
                                            <p:strVal val="#ppt_x"/>
                                          </p:val>
                                        </p:tav>
                                      </p:tavLst>
                                    </p:anim>
                                    <p:anim calcmode="lin" valueType="num">
                                      <p:cBhvr additive="base">
                                        <p:cTn id="58" dur="500" fill="hold"/>
                                        <p:tgtEl>
                                          <p:spTgt spid="5130"/>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16500"/>
                            </p:stCondLst>
                            <p:childTnLst>
                              <p:par>
                                <p:cTn id="60" presetID="2" presetClass="entr" presetSubtype="8" fill="hold" grpId="0" nodeType="afterEffect">
                                  <p:stCondLst>
                                    <p:cond delay="1000"/>
                                  </p:stCondLst>
                                  <p:childTnLst>
                                    <p:set>
                                      <p:cBhvr>
                                        <p:cTn id="61" dur="1" fill="hold">
                                          <p:stCondLst>
                                            <p:cond delay="0"/>
                                          </p:stCondLst>
                                        </p:cTn>
                                        <p:tgtEl>
                                          <p:spTgt spid="5134"/>
                                        </p:tgtEl>
                                        <p:attrNameLst>
                                          <p:attrName>style.visibility</p:attrName>
                                        </p:attrNameLst>
                                      </p:cBhvr>
                                      <p:to>
                                        <p:strVal val="visible"/>
                                      </p:to>
                                    </p:set>
                                    <p:anim calcmode="lin" valueType="num">
                                      <p:cBhvr additive="base">
                                        <p:cTn id="62" dur="500" fill="hold"/>
                                        <p:tgtEl>
                                          <p:spTgt spid="5134"/>
                                        </p:tgtEl>
                                        <p:attrNameLst>
                                          <p:attrName>ppt_x</p:attrName>
                                        </p:attrNameLst>
                                      </p:cBhvr>
                                      <p:tavLst>
                                        <p:tav tm="0">
                                          <p:val>
                                            <p:strVal val="0-#ppt_w/2"/>
                                          </p:val>
                                        </p:tav>
                                        <p:tav tm="100000">
                                          <p:val>
                                            <p:strVal val="#ppt_x"/>
                                          </p:val>
                                        </p:tav>
                                      </p:tavLst>
                                    </p:anim>
                                    <p:anim calcmode="lin" valueType="num">
                                      <p:cBhvr additive="base">
                                        <p:cTn id="63" dur="500" fill="hold"/>
                                        <p:tgtEl>
                                          <p:spTgt spid="5134"/>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18000"/>
                            </p:stCondLst>
                            <p:childTnLst>
                              <p:par>
                                <p:cTn id="65" presetID="2" presetClass="entr" presetSubtype="8" fill="hold" grpId="0" nodeType="afterEffect">
                                  <p:stCondLst>
                                    <p:cond delay="1000"/>
                                  </p:stCondLst>
                                  <p:childTnLst>
                                    <p:set>
                                      <p:cBhvr>
                                        <p:cTn id="66" dur="1" fill="hold">
                                          <p:stCondLst>
                                            <p:cond delay="0"/>
                                          </p:stCondLst>
                                        </p:cTn>
                                        <p:tgtEl>
                                          <p:spTgt spid="5135"/>
                                        </p:tgtEl>
                                        <p:attrNameLst>
                                          <p:attrName>style.visibility</p:attrName>
                                        </p:attrNameLst>
                                      </p:cBhvr>
                                      <p:to>
                                        <p:strVal val="visible"/>
                                      </p:to>
                                    </p:set>
                                    <p:anim calcmode="lin" valueType="num">
                                      <p:cBhvr additive="base">
                                        <p:cTn id="67" dur="500" fill="hold"/>
                                        <p:tgtEl>
                                          <p:spTgt spid="5135"/>
                                        </p:tgtEl>
                                        <p:attrNameLst>
                                          <p:attrName>ppt_x</p:attrName>
                                        </p:attrNameLst>
                                      </p:cBhvr>
                                      <p:tavLst>
                                        <p:tav tm="0">
                                          <p:val>
                                            <p:strVal val="0-#ppt_w/2"/>
                                          </p:val>
                                        </p:tav>
                                        <p:tav tm="100000">
                                          <p:val>
                                            <p:strVal val="#ppt_x"/>
                                          </p:val>
                                        </p:tav>
                                      </p:tavLst>
                                    </p:anim>
                                    <p:anim calcmode="lin" valueType="num">
                                      <p:cBhvr additive="base">
                                        <p:cTn id="68" dur="500" fill="hold"/>
                                        <p:tgtEl>
                                          <p:spTgt spid="51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utoUpdateAnimBg="0"/>
      <p:bldP spid="5126" grpId="0" animBg="1" autoUpdateAnimBg="0"/>
      <p:bldP spid="5128" grpId="0" animBg="1" autoUpdateAnimBg="0"/>
      <p:bldP spid="5129" grpId="0" animBg="1" autoUpdateAnimBg="0"/>
      <p:bldP spid="5130" grpId="0" animBg="1" autoUpdateAnimBg="0"/>
      <p:bldP spid="5131" grpId="0" animBg="1"/>
      <p:bldP spid="5132" grpId="0" animBg="1"/>
      <p:bldP spid="5133" grpId="0" animBg="1"/>
      <p:bldP spid="5134" grpId="0" animBg="1"/>
      <p:bldP spid="5135"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09600" y="381000"/>
            <a:ext cx="7772400" cy="838200"/>
          </a:xfrm>
          <a:ln>
            <a:solidFill>
              <a:srgbClr val="000099"/>
            </a:solidFill>
            <a:miter lim="800000"/>
            <a:headEnd/>
            <a:tailEnd/>
          </a:ln>
        </p:spPr>
        <p:txBody>
          <a:bodyPr/>
          <a:lstStyle/>
          <a:p>
            <a:r>
              <a:rPr lang="en-GB"/>
              <a:t>HOW COMPUTERS STORE NUMBERS</a:t>
            </a:r>
            <a:endParaRPr lang="en-US"/>
          </a:p>
        </p:txBody>
      </p:sp>
      <p:sp>
        <p:nvSpPr>
          <p:cNvPr id="23555" name="Text Box 3"/>
          <p:cNvSpPr txBox="1">
            <a:spLocks noChangeArrowheads="1"/>
          </p:cNvSpPr>
          <p:nvPr/>
        </p:nvSpPr>
        <p:spPr bwMode="auto">
          <a:xfrm>
            <a:off x="762000" y="1752600"/>
            <a:ext cx="80772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smtClean="0">
                <a:solidFill>
                  <a:srgbClr val="D60093"/>
                </a:solidFill>
                <a:latin typeface="Comic Sans MS" pitchFamily="66" charset="0"/>
              </a:rPr>
              <a:t>Integers</a:t>
            </a:r>
            <a:r>
              <a:rPr lang="en-GB" sz="2400" smtClean="0">
                <a:solidFill>
                  <a:srgbClr val="3333CC"/>
                </a:solidFill>
                <a:latin typeface="Comic Sans MS" pitchFamily="66" charset="0"/>
              </a:rPr>
              <a:t> </a:t>
            </a:r>
            <a:r>
              <a:rPr lang="en-GB" sz="2400" b="1" smtClean="0">
                <a:solidFill>
                  <a:srgbClr val="3333CC"/>
                </a:solidFill>
                <a:latin typeface="Comic Sans MS" pitchFamily="66" charset="0"/>
              </a:rPr>
              <a:t>are whole numbers</a:t>
            </a:r>
            <a:r>
              <a:rPr lang="en-GB" sz="2400" smtClean="0">
                <a:solidFill>
                  <a:srgbClr val="3333CC"/>
                </a:solidFill>
                <a:latin typeface="Comic Sans MS" pitchFamily="66" charset="0"/>
              </a:rPr>
              <a:t>.  The computer can simply convert an integer into its binary equivalent.  </a:t>
            </a:r>
            <a:r>
              <a:rPr lang="en-GB" sz="2400" b="1" smtClean="0">
                <a:solidFill>
                  <a:srgbClr val="3333CC"/>
                </a:solidFill>
                <a:latin typeface="Comic Sans MS" pitchFamily="66" charset="0"/>
              </a:rPr>
              <a:t>The size of number which can be stored is restricted by the </a:t>
            </a:r>
            <a:r>
              <a:rPr lang="en-GB" sz="2400" b="1" smtClean="0">
                <a:solidFill>
                  <a:srgbClr val="D60093"/>
                </a:solidFill>
                <a:latin typeface="Comic Sans MS" pitchFamily="66" charset="0"/>
              </a:rPr>
              <a:t>word size</a:t>
            </a:r>
            <a:r>
              <a:rPr lang="en-GB" sz="2400" b="1" smtClean="0">
                <a:solidFill>
                  <a:srgbClr val="3333CC"/>
                </a:solidFill>
                <a:latin typeface="Comic Sans MS" pitchFamily="66" charset="0"/>
              </a:rPr>
              <a:t> of the computer.</a:t>
            </a:r>
          </a:p>
          <a:p>
            <a:pPr fontAlgn="base">
              <a:spcBef>
                <a:spcPct val="50000"/>
              </a:spcBef>
              <a:spcAft>
                <a:spcPct val="0"/>
              </a:spcAft>
            </a:pPr>
            <a:r>
              <a:rPr lang="en-GB" sz="2400" smtClean="0">
                <a:solidFill>
                  <a:srgbClr val="3333CC"/>
                </a:solidFill>
                <a:latin typeface="Comic Sans MS" pitchFamily="66" charset="0"/>
              </a:rPr>
              <a:t>EG	8 bits gives a maximum binary number of</a:t>
            </a:r>
          </a:p>
          <a:p>
            <a:pPr fontAlgn="base">
              <a:spcBef>
                <a:spcPct val="50000"/>
              </a:spcBef>
              <a:spcAft>
                <a:spcPct val="0"/>
              </a:spcAft>
            </a:pPr>
            <a:r>
              <a:rPr lang="en-GB" sz="2400" smtClean="0">
                <a:solidFill>
                  <a:srgbClr val="3333CC"/>
                </a:solidFill>
                <a:latin typeface="Comic Sans MS" pitchFamily="66" charset="0"/>
              </a:rPr>
              <a:t>	11111111  = 255</a:t>
            </a:r>
          </a:p>
          <a:p>
            <a:pPr fontAlgn="base">
              <a:spcBef>
                <a:spcPct val="50000"/>
              </a:spcBef>
              <a:spcAft>
                <a:spcPct val="0"/>
              </a:spcAft>
            </a:pPr>
            <a:r>
              <a:rPr lang="en-GB" sz="2400" smtClean="0">
                <a:solidFill>
                  <a:srgbClr val="3333CC"/>
                </a:solidFill>
                <a:latin typeface="Comic Sans MS" pitchFamily="66" charset="0"/>
              </a:rPr>
              <a:t>	32 bits will have a maximum binary number of</a:t>
            </a:r>
          </a:p>
          <a:p>
            <a:pPr fontAlgn="base">
              <a:spcBef>
                <a:spcPct val="50000"/>
              </a:spcBef>
              <a:spcAft>
                <a:spcPct val="0"/>
              </a:spcAft>
            </a:pPr>
            <a:r>
              <a:rPr lang="en-GB" sz="2400" smtClean="0">
                <a:solidFill>
                  <a:srgbClr val="3333CC"/>
                </a:solidFill>
                <a:latin typeface="Comic Sans MS" pitchFamily="66" charset="0"/>
              </a:rPr>
              <a:t>	11111111111111111111111111111111 = 4294967295</a:t>
            </a:r>
            <a:endParaRPr lang="en-US" sz="2400" smtClean="0">
              <a:solidFill>
                <a:srgbClr val="3333CC"/>
              </a:solidFill>
              <a:latin typeface="Comic Sans MS" pitchFamily="66" charset="0"/>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154452043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23555"/>
                                        </p:tgtEl>
                                        <p:attrNameLst>
                                          <p:attrName>style.visibility</p:attrName>
                                        </p:attrNameLst>
                                      </p:cBhvr>
                                      <p:to>
                                        <p:strVal val="visible"/>
                                      </p:to>
                                    </p:set>
                                    <p:anim calcmode="lin" valueType="num">
                                      <p:cBhvr additive="base">
                                        <p:cTn id="7" dur="500" fill="hold"/>
                                        <p:tgtEl>
                                          <p:spTgt spid="23555"/>
                                        </p:tgtEl>
                                        <p:attrNameLst>
                                          <p:attrName>ppt_x</p:attrName>
                                        </p:attrNameLst>
                                      </p:cBhvr>
                                      <p:tavLst>
                                        <p:tav tm="0">
                                          <p:val>
                                            <p:strVal val="0-#ppt_w/2"/>
                                          </p:val>
                                        </p:tav>
                                        <p:tav tm="100000">
                                          <p:val>
                                            <p:strVal val="#ppt_x"/>
                                          </p:val>
                                        </p:tav>
                                      </p:tavLst>
                                    </p:anim>
                                    <p:anim calcmode="lin" valueType="num">
                                      <p:cBhvr additive="base">
                                        <p:cTn id="8" dur="500" fill="hold"/>
                                        <p:tgtEl>
                                          <p:spTgt spid="235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609600"/>
            <a:ext cx="7772400" cy="838200"/>
          </a:xfrm>
          <a:ln>
            <a:solidFill>
              <a:srgbClr val="000099"/>
            </a:solidFill>
            <a:miter lim="800000"/>
            <a:headEnd/>
            <a:tailEnd/>
          </a:ln>
        </p:spPr>
        <p:txBody>
          <a:bodyPr/>
          <a:lstStyle/>
          <a:p>
            <a:r>
              <a:rPr lang="en-GB"/>
              <a:t>WORD</a:t>
            </a:r>
            <a:endParaRPr lang="en-US"/>
          </a:p>
        </p:txBody>
      </p:sp>
      <p:sp>
        <p:nvSpPr>
          <p:cNvPr id="22531" name="Text Box 3"/>
          <p:cNvSpPr txBox="1">
            <a:spLocks noChangeArrowheads="1"/>
          </p:cNvSpPr>
          <p:nvPr/>
        </p:nvSpPr>
        <p:spPr bwMode="auto">
          <a:xfrm>
            <a:off x="685800" y="2209800"/>
            <a:ext cx="7848600"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dirty="0" smtClean="0">
                <a:solidFill>
                  <a:srgbClr val="3333CC"/>
                </a:solidFill>
                <a:latin typeface="Comic Sans MS" pitchFamily="66" charset="0"/>
              </a:rPr>
              <a:t>In computing a </a:t>
            </a:r>
            <a:r>
              <a:rPr lang="en-GB" sz="2400" b="1" dirty="0" smtClean="0">
                <a:solidFill>
                  <a:srgbClr val="D60093"/>
                </a:solidFill>
                <a:latin typeface="Comic Sans MS" pitchFamily="66" charset="0"/>
              </a:rPr>
              <a:t>WORD</a:t>
            </a:r>
            <a:r>
              <a:rPr lang="en-GB" sz="2400" dirty="0" smtClean="0">
                <a:solidFill>
                  <a:srgbClr val="3333CC"/>
                </a:solidFill>
                <a:latin typeface="Comic Sans MS" pitchFamily="66" charset="0"/>
              </a:rPr>
              <a:t> is the name given to a collection of </a:t>
            </a:r>
            <a:r>
              <a:rPr lang="en-GB" sz="2400" b="1" dirty="0" smtClean="0">
                <a:solidFill>
                  <a:srgbClr val="D60093"/>
                </a:solidFill>
                <a:latin typeface="Comic Sans MS" pitchFamily="66" charset="0"/>
              </a:rPr>
              <a:t>BITS</a:t>
            </a:r>
            <a:r>
              <a:rPr lang="en-GB" sz="2400" b="1" dirty="0" smtClean="0">
                <a:solidFill>
                  <a:srgbClr val="3333CC"/>
                </a:solidFill>
                <a:latin typeface="Comic Sans MS" pitchFamily="66" charset="0"/>
              </a:rPr>
              <a:t> treated a single unit by the processor.</a:t>
            </a:r>
            <a:r>
              <a:rPr lang="en-GB" sz="2400" dirty="0" smtClean="0">
                <a:solidFill>
                  <a:srgbClr val="3333CC"/>
                </a:solidFill>
                <a:latin typeface="Comic Sans MS" pitchFamily="66" charset="0"/>
              </a:rPr>
              <a:t>  This means the number of </a:t>
            </a:r>
            <a:r>
              <a:rPr lang="en-GB" sz="2400" dirty="0" smtClean="0">
                <a:solidFill>
                  <a:srgbClr val="D60093"/>
                </a:solidFill>
                <a:latin typeface="Comic Sans MS" pitchFamily="66" charset="0"/>
              </a:rPr>
              <a:t>bits</a:t>
            </a:r>
            <a:r>
              <a:rPr lang="en-GB" sz="2400" dirty="0" smtClean="0">
                <a:solidFill>
                  <a:srgbClr val="3333CC"/>
                </a:solidFill>
                <a:latin typeface="Comic Sans MS" pitchFamily="66" charset="0"/>
              </a:rPr>
              <a:t> </a:t>
            </a:r>
            <a:r>
              <a:rPr lang="en-GB" sz="2400" b="1" dirty="0" smtClean="0">
                <a:solidFill>
                  <a:srgbClr val="3333CC"/>
                </a:solidFill>
                <a:latin typeface="Comic Sans MS" pitchFamily="66" charset="0"/>
              </a:rPr>
              <a:t>that the processor can handle and process in one go.</a:t>
            </a:r>
          </a:p>
          <a:p>
            <a:pPr fontAlgn="base">
              <a:spcBef>
                <a:spcPct val="50000"/>
              </a:spcBef>
              <a:spcAft>
                <a:spcPct val="0"/>
              </a:spcAft>
            </a:pPr>
            <a:r>
              <a:rPr lang="en-GB" sz="2400" b="1" dirty="0" smtClean="0">
                <a:solidFill>
                  <a:srgbClr val="CC3399"/>
                </a:solidFill>
                <a:latin typeface="Comic Sans MS" pitchFamily="66" charset="0"/>
              </a:rPr>
              <a:t>WORD</a:t>
            </a:r>
            <a:r>
              <a:rPr lang="en-GB" sz="2400" dirty="0" smtClean="0">
                <a:solidFill>
                  <a:srgbClr val="3333CC"/>
                </a:solidFill>
                <a:latin typeface="Comic Sans MS" pitchFamily="66" charset="0"/>
              </a:rPr>
              <a:t> sizes can be 8, 16, 24, 32 or 64 bits.</a:t>
            </a:r>
            <a:endParaRPr lang="en-US" sz="2400" dirty="0" smtClean="0">
              <a:solidFill>
                <a:srgbClr val="3333CC"/>
              </a:solidFill>
              <a:latin typeface="Comic Sans MS" pitchFamily="66" charset="0"/>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348893389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500" fill="hold"/>
                                        <p:tgtEl>
                                          <p:spTgt spid="22531"/>
                                        </p:tgtEl>
                                        <p:attrNameLst>
                                          <p:attrName>ppt_x</p:attrName>
                                        </p:attrNameLst>
                                      </p:cBhvr>
                                      <p:tavLst>
                                        <p:tav tm="0">
                                          <p:val>
                                            <p:strVal val="0-#ppt_w/2"/>
                                          </p:val>
                                        </p:tav>
                                        <p:tav tm="100000">
                                          <p:val>
                                            <p:strVal val="#ppt_x"/>
                                          </p:val>
                                        </p:tav>
                                      </p:tavLst>
                                    </p:anim>
                                    <p:anim calcmode="lin" valueType="num">
                                      <p:cBhvr additive="base">
                                        <p:cTn id="8" dur="500" fill="hold"/>
                                        <p:tgtEl>
                                          <p:spTgt spid="225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09600" y="457200"/>
            <a:ext cx="7772400" cy="914400"/>
          </a:xfrm>
          <a:ln>
            <a:solidFill>
              <a:schemeClr val="tx1"/>
            </a:solidFill>
            <a:miter lim="800000"/>
            <a:headEnd/>
            <a:tailEnd/>
          </a:ln>
        </p:spPr>
        <p:txBody>
          <a:bodyPr/>
          <a:lstStyle/>
          <a:p>
            <a:r>
              <a:rPr lang="en-GB"/>
              <a:t>MACHINE CODE</a:t>
            </a:r>
            <a:endParaRPr lang="en-US"/>
          </a:p>
        </p:txBody>
      </p:sp>
      <p:sp>
        <p:nvSpPr>
          <p:cNvPr id="12291" name="Text Box 3"/>
          <p:cNvSpPr txBox="1">
            <a:spLocks noChangeArrowheads="1"/>
          </p:cNvSpPr>
          <p:nvPr/>
        </p:nvSpPr>
        <p:spPr bwMode="auto">
          <a:xfrm>
            <a:off x="609600" y="1828800"/>
            <a:ext cx="80010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smtClean="0">
                <a:solidFill>
                  <a:srgbClr val="3333CC"/>
                </a:solidFill>
                <a:latin typeface="Comic Sans MS" pitchFamily="66" charset="0"/>
              </a:rPr>
              <a:t>Computers can only understand </a:t>
            </a:r>
            <a:r>
              <a:rPr lang="en-GB" sz="2400" b="1" smtClean="0">
                <a:solidFill>
                  <a:srgbClr val="D60093"/>
                </a:solidFill>
                <a:latin typeface="Comic Sans MS" pitchFamily="66" charset="0"/>
              </a:rPr>
              <a:t>MACHINE CODE</a:t>
            </a:r>
            <a:r>
              <a:rPr lang="en-GB" sz="2400" smtClean="0">
                <a:solidFill>
                  <a:srgbClr val="3333CC"/>
                </a:solidFill>
                <a:latin typeface="Comic Sans MS" pitchFamily="66" charset="0"/>
              </a:rPr>
              <a:t> – </a:t>
            </a:r>
            <a:r>
              <a:rPr lang="en-GB" sz="2400" b="1" smtClean="0">
                <a:solidFill>
                  <a:srgbClr val="000099"/>
                </a:solidFill>
                <a:latin typeface="Comic Sans MS" pitchFamily="66" charset="0"/>
              </a:rPr>
              <a:t>which is the computers own language</a:t>
            </a:r>
            <a:r>
              <a:rPr lang="en-GB" sz="2400" smtClean="0">
                <a:solidFill>
                  <a:srgbClr val="3333CC"/>
                </a:solidFill>
                <a:latin typeface="Comic Sans MS" pitchFamily="66" charset="0"/>
              </a:rPr>
              <a:t>.  It uses sets of 1’s and 0’s (binary numbers) to represent data and instructions.  All other computer languages have to be </a:t>
            </a:r>
            <a:r>
              <a:rPr lang="en-GB" sz="2400" b="1" smtClean="0">
                <a:solidFill>
                  <a:srgbClr val="000099"/>
                </a:solidFill>
                <a:latin typeface="Comic Sans MS" pitchFamily="66" charset="0"/>
              </a:rPr>
              <a:t>translated</a:t>
            </a:r>
            <a:r>
              <a:rPr lang="en-GB" sz="2400" smtClean="0">
                <a:solidFill>
                  <a:srgbClr val="3333CC"/>
                </a:solidFill>
                <a:latin typeface="Comic Sans MS" pitchFamily="66" charset="0"/>
              </a:rPr>
              <a:t> into machine code before the computer can understand them.  </a:t>
            </a:r>
            <a:r>
              <a:rPr lang="en-GB" sz="2400" b="1" smtClean="0">
                <a:solidFill>
                  <a:srgbClr val="D60093"/>
                </a:solidFill>
                <a:latin typeface="Comic Sans MS" pitchFamily="66" charset="0"/>
              </a:rPr>
              <a:t>Machine Code</a:t>
            </a:r>
            <a:r>
              <a:rPr lang="en-GB" sz="2400" b="1" smtClean="0">
                <a:solidFill>
                  <a:srgbClr val="3333CC"/>
                </a:solidFill>
                <a:latin typeface="Comic Sans MS" pitchFamily="66" charset="0"/>
              </a:rPr>
              <a:t> is described as being a low level programming language.</a:t>
            </a:r>
            <a:endParaRPr lang="en-US" sz="2400" b="1" smtClean="0">
              <a:solidFill>
                <a:srgbClr val="3333CC"/>
              </a:solidFill>
              <a:latin typeface="Comic Sans MS" pitchFamily="66" charset="0"/>
            </a:endParaRPr>
          </a:p>
        </p:txBody>
      </p:sp>
      <p:sp>
        <p:nvSpPr>
          <p:cNvPr id="12292" name="Text Box 4"/>
          <p:cNvSpPr txBox="1">
            <a:spLocks noChangeArrowheads="1"/>
          </p:cNvSpPr>
          <p:nvPr/>
        </p:nvSpPr>
        <p:spPr bwMode="auto">
          <a:xfrm>
            <a:off x="1905000" y="4876800"/>
            <a:ext cx="5105400" cy="482600"/>
          </a:xfrm>
          <a:prstGeom prst="rect">
            <a:avLst/>
          </a:prstGeom>
          <a:solidFill>
            <a:srgbClr val="FFFF99"/>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400" b="1" smtClean="0">
                <a:solidFill>
                  <a:srgbClr val="D60093"/>
                </a:solidFill>
                <a:latin typeface="Comic Sans MS" pitchFamily="66" charset="0"/>
              </a:rPr>
              <a:t>11001110  10101011</a:t>
            </a:r>
            <a:endParaRPr lang="en-US" sz="2400" b="1" smtClean="0">
              <a:solidFill>
                <a:srgbClr val="D60093"/>
              </a:solidFill>
              <a:latin typeface="Comic Sans MS" pitchFamily="66" charset="0"/>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ction Button: Back or Previous 9">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5062561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12291"/>
                                        </p:tgtEl>
                                        <p:attrNameLst>
                                          <p:attrName>style.visibility</p:attrName>
                                        </p:attrNameLst>
                                      </p:cBhvr>
                                      <p:to>
                                        <p:strVal val="visible"/>
                                      </p:to>
                                    </p:set>
                                    <p:anim calcmode="lin" valueType="num">
                                      <p:cBhvr additive="base">
                                        <p:cTn id="7" dur="500" fill="hold"/>
                                        <p:tgtEl>
                                          <p:spTgt spid="12291"/>
                                        </p:tgtEl>
                                        <p:attrNameLst>
                                          <p:attrName>ppt_x</p:attrName>
                                        </p:attrNameLst>
                                      </p:cBhvr>
                                      <p:tavLst>
                                        <p:tav tm="0">
                                          <p:val>
                                            <p:strVal val="0-#ppt_w/2"/>
                                          </p:val>
                                        </p:tav>
                                        <p:tav tm="100000">
                                          <p:val>
                                            <p:strVal val="#ppt_x"/>
                                          </p:val>
                                        </p:tav>
                                      </p:tavLst>
                                    </p:anim>
                                    <p:anim calcmode="lin" valueType="num">
                                      <p:cBhvr additive="base">
                                        <p:cTn id="8" dur="500" fill="hold"/>
                                        <p:tgtEl>
                                          <p:spTgt spid="12291"/>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500"/>
                            </p:stCondLst>
                            <p:childTnLst>
                              <p:par>
                                <p:cTn id="10" presetID="2" presetClass="entr" presetSubtype="2" fill="hold" grpId="0" nodeType="afterEffect">
                                  <p:stCondLst>
                                    <p:cond delay="1000"/>
                                  </p:stCondLst>
                                  <p:childTnLst>
                                    <p:set>
                                      <p:cBhvr>
                                        <p:cTn id="11" dur="1" fill="hold">
                                          <p:stCondLst>
                                            <p:cond delay="0"/>
                                          </p:stCondLst>
                                        </p:cTn>
                                        <p:tgtEl>
                                          <p:spTgt spid="12292"/>
                                        </p:tgtEl>
                                        <p:attrNameLst>
                                          <p:attrName>style.visibility</p:attrName>
                                        </p:attrNameLst>
                                      </p:cBhvr>
                                      <p:to>
                                        <p:strVal val="visible"/>
                                      </p:to>
                                    </p:set>
                                    <p:anim calcmode="lin" valueType="num">
                                      <p:cBhvr additive="base">
                                        <p:cTn id="12" dur="500" fill="hold"/>
                                        <p:tgtEl>
                                          <p:spTgt spid="12292"/>
                                        </p:tgtEl>
                                        <p:attrNameLst>
                                          <p:attrName>ppt_x</p:attrName>
                                        </p:attrNameLst>
                                      </p:cBhvr>
                                      <p:tavLst>
                                        <p:tav tm="0">
                                          <p:val>
                                            <p:strVal val="1+#ppt_w/2"/>
                                          </p:val>
                                        </p:tav>
                                        <p:tav tm="100000">
                                          <p:val>
                                            <p:strVal val="#ppt_x"/>
                                          </p:val>
                                        </p:tav>
                                      </p:tavLst>
                                    </p:anim>
                                    <p:anim calcmode="lin" valueType="num">
                                      <p:cBhvr additive="base">
                                        <p:cTn id="13" dur="500" fill="hold"/>
                                        <p:tgtEl>
                                          <p:spTgt spid="122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autoUpdateAnimBg="0"/>
      <p:bldP spid="12292" grpId="0" animBg="1"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381000"/>
            <a:ext cx="7772400" cy="838200"/>
          </a:xfrm>
          <a:ln>
            <a:solidFill>
              <a:schemeClr val="tx1"/>
            </a:solidFill>
            <a:miter lim="800000"/>
            <a:headEnd/>
            <a:tailEnd/>
          </a:ln>
        </p:spPr>
        <p:txBody>
          <a:bodyPr/>
          <a:lstStyle/>
          <a:p>
            <a:r>
              <a:rPr lang="en-GB"/>
              <a:t>HOW COMPUTERS STORE NUMBERS</a:t>
            </a:r>
            <a:endParaRPr lang="en-US"/>
          </a:p>
        </p:txBody>
      </p:sp>
      <p:sp>
        <p:nvSpPr>
          <p:cNvPr id="13315" name="Text Box 3"/>
          <p:cNvSpPr txBox="1">
            <a:spLocks noChangeArrowheads="1"/>
          </p:cNvSpPr>
          <p:nvPr/>
        </p:nvSpPr>
        <p:spPr bwMode="auto">
          <a:xfrm>
            <a:off x="762000" y="1828800"/>
            <a:ext cx="78486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smtClean="0">
                <a:solidFill>
                  <a:srgbClr val="000099"/>
                </a:solidFill>
                <a:latin typeface="Comic Sans MS" pitchFamily="66" charset="0"/>
              </a:rPr>
              <a:t>Computers store numbers using binary.</a:t>
            </a:r>
            <a:r>
              <a:rPr lang="en-GB" sz="2400" smtClean="0">
                <a:solidFill>
                  <a:srgbClr val="3333CC"/>
                </a:solidFill>
                <a:latin typeface="Comic Sans MS" pitchFamily="66" charset="0"/>
              </a:rPr>
              <a:t>  </a:t>
            </a:r>
            <a:r>
              <a:rPr lang="en-GB" sz="2400" b="1" smtClean="0">
                <a:solidFill>
                  <a:srgbClr val="D60093"/>
                </a:solidFill>
                <a:latin typeface="Comic Sans MS" pitchFamily="66" charset="0"/>
              </a:rPr>
              <a:t>A single binary unit (either  1 or 0) is called a BIT</a:t>
            </a:r>
            <a:r>
              <a:rPr lang="en-GB" sz="2400" smtClean="0">
                <a:solidFill>
                  <a:srgbClr val="3333CC"/>
                </a:solidFill>
                <a:latin typeface="Comic Sans MS" pitchFamily="66" charset="0"/>
              </a:rPr>
              <a:t> and every number is converted into a series of BITS.</a:t>
            </a:r>
            <a:endParaRPr lang="en-US" sz="2400" smtClean="0">
              <a:solidFill>
                <a:srgbClr val="3333CC"/>
              </a:solidFill>
              <a:latin typeface="Comic Sans MS" pitchFamily="66" charset="0"/>
            </a:endParaRPr>
          </a:p>
        </p:txBody>
      </p:sp>
      <p:sp>
        <p:nvSpPr>
          <p:cNvPr id="13316" name="Text Box 4"/>
          <p:cNvSpPr txBox="1">
            <a:spLocks noChangeArrowheads="1"/>
          </p:cNvSpPr>
          <p:nvPr/>
        </p:nvSpPr>
        <p:spPr bwMode="auto">
          <a:xfrm>
            <a:off x="228600" y="3200400"/>
            <a:ext cx="4953000" cy="2595563"/>
          </a:xfrm>
          <a:prstGeom prst="rect">
            <a:avLst/>
          </a:prstGeom>
          <a:noFill/>
          <a:ln w="38100">
            <a:solidFill>
              <a:srgbClr val="00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smtClean="0">
                <a:solidFill>
                  <a:srgbClr val="000099"/>
                </a:solidFill>
                <a:latin typeface="Comic Sans MS" pitchFamily="66" charset="0"/>
              </a:rPr>
              <a:t>DECIMAL</a:t>
            </a:r>
          </a:p>
          <a:p>
            <a:pPr fontAlgn="base">
              <a:spcBef>
                <a:spcPct val="50000"/>
              </a:spcBef>
              <a:spcAft>
                <a:spcPct val="0"/>
              </a:spcAft>
            </a:pPr>
            <a:r>
              <a:rPr lang="en-GB" sz="2400" smtClean="0">
                <a:solidFill>
                  <a:srgbClr val="000099"/>
                </a:solidFill>
                <a:latin typeface="Comic Sans MS" pitchFamily="66" charset="0"/>
              </a:rPr>
              <a:t>Place Value 1000’s  100’s  10’s  1’s</a:t>
            </a:r>
          </a:p>
          <a:p>
            <a:pPr fontAlgn="base">
              <a:spcBef>
                <a:spcPct val="50000"/>
              </a:spcBef>
              <a:spcAft>
                <a:spcPct val="0"/>
              </a:spcAft>
            </a:pPr>
            <a:r>
              <a:rPr lang="en-GB" sz="2400" smtClean="0">
                <a:solidFill>
                  <a:srgbClr val="000099"/>
                </a:solidFill>
                <a:latin typeface="Comic Sans MS" pitchFamily="66" charset="0"/>
              </a:rPr>
              <a:t>Number	4	  7	 1      6</a:t>
            </a:r>
          </a:p>
          <a:p>
            <a:pPr fontAlgn="base">
              <a:spcBef>
                <a:spcPct val="50000"/>
              </a:spcBef>
              <a:spcAft>
                <a:spcPct val="0"/>
              </a:spcAft>
            </a:pPr>
            <a:r>
              <a:rPr lang="en-GB" sz="2400" smtClean="0">
                <a:solidFill>
                  <a:srgbClr val="000099"/>
                </a:solidFill>
                <a:latin typeface="Comic Sans MS" pitchFamily="66" charset="0"/>
              </a:rPr>
              <a:t>	   = </a:t>
            </a:r>
            <a:r>
              <a:rPr lang="en-GB" sz="2000" smtClean="0">
                <a:solidFill>
                  <a:srgbClr val="000099"/>
                </a:solidFill>
                <a:latin typeface="Comic Sans MS" pitchFamily="66" charset="0"/>
              </a:rPr>
              <a:t>(4x1000)+(7x100)+(1x10)+6</a:t>
            </a:r>
          </a:p>
          <a:p>
            <a:pPr fontAlgn="base">
              <a:spcBef>
                <a:spcPct val="50000"/>
              </a:spcBef>
              <a:spcAft>
                <a:spcPct val="0"/>
              </a:spcAft>
            </a:pPr>
            <a:r>
              <a:rPr lang="en-GB" sz="2000" smtClean="0">
                <a:solidFill>
                  <a:srgbClr val="000099"/>
                </a:solidFill>
                <a:latin typeface="Comic Sans MS" pitchFamily="66" charset="0"/>
              </a:rPr>
              <a:t>	    = 4716 in decimal</a:t>
            </a:r>
            <a:endParaRPr lang="en-US" sz="2000" smtClean="0">
              <a:solidFill>
                <a:srgbClr val="000099"/>
              </a:solidFill>
              <a:latin typeface="Comic Sans MS" pitchFamily="66" charset="0"/>
            </a:endParaRPr>
          </a:p>
        </p:txBody>
      </p:sp>
      <p:sp>
        <p:nvSpPr>
          <p:cNvPr id="13318" name="Text Box 6"/>
          <p:cNvSpPr txBox="1">
            <a:spLocks noChangeArrowheads="1"/>
          </p:cNvSpPr>
          <p:nvPr/>
        </p:nvSpPr>
        <p:spPr bwMode="auto">
          <a:xfrm>
            <a:off x="5410200" y="3276600"/>
            <a:ext cx="3505200" cy="2047875"/>
          </a:xfrm>
          <a:prstGeom prst="rect">
            <a:avLst/>
          </a:prstGeom>
          <a:noFill/>
          <a:ln w="3810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smtClean="0">
                <a:solidFill>
                  <a:srgbClr val="FFFF00"/>
                </a:solidFill>
                <a:latin typeface="Comic Sans MS" pitchFamily="66" charset="0"/>
              </a:rPr>
              <a:t>BINARY</a:t>
            </a:r>
          </a:p>
          <a:p>
            <a:pPr fontAlgn="base">
              <a:spcBef>
                <a:spcPct val="50000"/>
              </a:spcBef>
              <a:spcAft>
                <a:spcPct val="0"/>
              </a:spcAft>
            </a:pPr>
            <a:r>
              <a:rPr lang="en-GB" sz="2400" smtClean="0">
                <a:solidFill>
                  <a:srgbClr val="3333CC"/>
                </a:solidFill>
                <a:latin typeface="Comic Sans MS" pitchFamily="66" charset="0"/>
              </a:rPr>
              <a:t>    </a:t>
            </a:r>
            <a:r>
              <a:rPr lang="en-GB" sz="2400" smtClean="0">
                <a:solidFill>
                  <a:srgbClr val="FFFF00"/>
                </a:solidFill>
                <a:latin typeface="Comic Sans MS" pitchFamily="66" charset="0"/>
              </a:rPr>
              <a:t>8’S    4’S    2’S    1’S</a:t>
            </a:r>
          </a:p>
          <a:p>
            <a:pPr fontAlgn="base">
              <a:spcBef>
                <a:spcPct val="50000"/>
              </a:spcBef>
              <a:spcAft>
                <a:spcPct val="0"/>
              </a:spcAft>
            </a:pPr>
            <a:r>
              <a:rPr lang="en-GB" sz="2400" smtClean="0">
                <a:solidFill>
                  <a:srgbClr val="FFFF00"/>
                </a:solidFill>
                <a:latin typeface="Comic Sans MS" pitchFamily="66" charset="0"/>
              </a:rPr>
              <a:t> </a:t>
            </a:r>
            <a:r>
              <a:rPr lang="en-GB" sz="2000" smtClean="0">
                <a:solidFill>
                  <a:srgbClr val="FFFF00"/>
                </a:solidFill>
                <a:latin typeface="Comic Sans MS" pitchFamily="66" charset="0"/>
              </a:rPr>
              <a:t>=(1X8) + (0X4) + (1X2) +1</a:t>
            </a:r>
          </a:p>
          <a:p>
            <a:pPr fontAlgn="base">
              <a:spcBef>
                <a:spcPct val="50000"/>
              </a:spcBef>
              <a:spcAft>
                <a:spcPct val="0"/>
              </a:spcAft>
            </a:pPr>
            <a:r>
              <a:rPr lang="en-GB" sz="2000" smtClean="0">
                <a:solidFill>
                  <a:srgbClr val="FFFF00"/>
                </a:solidFill>
                <a:latin typeface="Comic Sans MS" pitchFamily="66" charset="0"/>
              </a:rPr>
              <a:t> =11</a:t>
            </a:r>
            <a:endParaRPr lang="en-US" sz="2000" smtClean="0">
              <a:solidFill>
                <a:srgbClr val="FFFF00"/>
              </a:solidFill>
              <a:latin typeface="Comic Sans MS" pitchFamily="66" charset="0"/>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185585942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13315"/>
                                        </p:tgtEl>
                                        <p:attrNameLst>
                                          <p:attrName>style.visibility</p:attrName>
                                        </p:attrNameLst>
                                      </p:cBhvr>
                                      <p:to>
                                        <p:strVal val="visible"/>
                                      </p:to>
                                    </p:set>
                                    <p:anim calcmode="lin" valueType="num">
                                      <p:cBhvr additive="base">
                                        <p:cTn id="7" dur="500" fill="hold"/>
                                        <p:tgtEl>
                                          <p:spTgt spid="13315"/>
                                        </p:tgtEl>
                                        <p:attrNameLst>
                                          <p:attrName>ppt_x</p:attrName>
                                        </p:attrNameLst>
                                      </p:cBhvr>
                                      <p:tavLst>
                                        <p:tav tm="0">
                                          <p:val>
                                            <p:strVal val="0-#ppt_w/2"/>
                                          </p:val>
                                        </p:tav>
                                        <p:tav tm="100000">
                                          <p:val>
                                            <p:strVal val="#ppt_x"/>
                                          </p:val>
                                        </p:tav>
                                      </p:tavLst>
                                    </p:anim>
                                    <p:anim calcmode="lin" valueType="num">
                                      <p:cBhvr additive="base">
                                        <p:cTn id="8" dur="500" fill="hold"/>
                                        <p:tgtEl>
                                          <p:spTgt spid="1331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500"/>
                            </p:stCondLst>
                            <p:childTnLst>
                              <p:par>
                                <p:cTn id="10" presetID="2" presetClass="entr" presetSubtype="8" fill="hold" grpId="0" nodeType="afterEffect">
                                  <p:stCondLst>
                                    <p:cond delay="1000"/>
                                  </p:stCondLst>
                                  <p:childTnLst>
                                    <p:set>
                                      <p:cBhvr>
                                        <p:cTn id="11" dur="1" fill="hold">
                                          <p:stCondLst>
                                            <p:cond delay="0"/>
                                          </p:stCondLst>
                                        </p:cTn>
                                        <p:tgtEl>
                                          <p:spTgt spid="13316"/>
                                        </p:tgtEl>
                                        <p:attrNameLst>
                                          <p:attrName>style.visibility</p:attrName>
                                        </p:attrNameLst>
                                      </p:cBhvr>
                                      <p:to>
                                        <p:strVal val="visible"/>
                                      </p:to>
                                    </p:set>
                                    <p:anim calcmode="lin" valueType="num">
                                      <p:cBhvr additive="base">
                                        <p:cTn id="12" dur="500" fill="hold"/>
                                        <p:tgtEl>
                                          <p:spTgt spid="13316"/>
                                        </p:tgtEl>
                                        <p:attrNameLst>
                                          <p:attrName>ppt_x</p:attrName>
                                        </p:attrNameLst>
                                      </p:cBhvr>
                                      <p:tavLst>
                                        <p:tav tm="0">
                                          <p:val>
                                            <p:strVal val="0-#ppt_w/2"/>
                                          </p:val>
                                        </p:tav>
                                        <p:tav tm="100000">
                                          <p:val>
                                            <p:strVal val="#ppt_x"/>
                                          </p:val>
                                        </p:tav>
                                      </p:tavLst>
                                    </p:anim>
                                    <p:anim calcmode="lin" valueType="num">
                                      <p:cBhvr additive="base">
                                        <p:cTn id="13" dur="500" fill="hold"/>
                                        <p:tgtEl>
                                          <p:spTgt spid="13316"/>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3000"/>
                            </p:stCondLst>
                            <p:childTnLst>
                              <p:par>
                                <p:cTn id="15" presetID="2" presetClass="entr" presetSubtype="2" fill="hold" grpId="0" nodeType="afterEffect">
                                  <p:stCondLst>
                                    <p:cond delay="1000"/>
                                  </p:stCondLst>
                                  <p:childTnLst>
                                    <p:set>
                                      <p:cBhvr>
                                        <p:cTn id="16" dur="1" fill="hold">
                                          <p:stCondLst>
                                            <p:cond delay="0"/>
                                          </p:stCondLst>
                                        </p:cTn>
                                        <p:tgtEl>
                                          <p:spTgt spid="13318"/>
                                        </p:tgtEl>
                                        <p:attrNameLst>
                                          <p:attrName>style.visibility</p:attrName>
                                        </p:attrNameLst>
                                      </p:cBhvr>
                                      <p:to>
                                        <p:strVal val="visible"/>
                                      </p:to>
                                    </p:set>
                                    <p:anim calcmode="lin" valueType="num">
                                      <p:cBhvr additive="base">
                                        <p:cTn id="17" dur="500" fill="hold"/>
                                        <p:tgtEl>
                                          <p:spTgt spid="13318"/>
                                        </p:tgtEl>
                                        <p:attrNameLst>
                                          <p:attrName>ppt_x</p:attrName>
                                        </p:attrNameLst>
                                      </p:cBhvr>
                                      <p:tavLst>
                                        <p:tav tm="0">
                                          <p:val>
                                            <p:strVal val="1+#ppt_w/2"/>
                                          </p:val>
                                        </p:tav>
                                        <p:tav tm="100000">
                                          <p:val>
                                            <p:strVal val="#ppt_x"/>
                                          </p:val>
                                        </p:tav>
                                      </p:tavLst>
                                    </p:anim>
                                    <p:anim calcmode="lin" valueType="num">
                                      <p:cBhvr additive="base">
                                        <p:cTn id="18" dur="500" fill="hold"/>
                                        <p:tgtEl>
                                          <p:spTgt spid="133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utoUpdateAnimBg="0"/>
      <p:bldP spid="13316" grpId="0" animBg="1" autoUpdateAnimBg="0"/>
      <p:bldP spid="13318" grpId="0" animBg="1"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81000" y="381000"/>
            <a:ext cx="8077200" cy="914400"/>
          </a:xfrm>
          <a:ln>
            <a:solidFill>
              <a:srgbClr val="000099"/>
            </a:solidFill>
            <a:miter lim="800000"/>
            <a:headEnd/>
            <a:tailEnd/>
          </a:ln>
        </p:spPr>
        <p:txBody>
          <a:bodyPr/>
          <a:lstStyle/>
          <a:p>
            <a:r>
              <a:rPr lang="en-GB"/>
              <a:t>FLOATING POINT REPRESENTATION</a:t>
            </a:r>
            <a:endParaRPr lang="en-US"/>
          </a:p>
        </p:txBody>
      </p:sp>
      <p:sp>
        <p:nvSpPr>
          <p:cNvPr id="24579" name="Text Box 3"/>
          <p:cNvSpPr txBox="1">
            <a:spLocks noChangeArrowheads="1"/>
          </p:cNvSpPr>
          <p:nvPr/>
        </p:nvSpPr>
        <p:spPr bwMode="auto">
          <a:xfrm>
            <a:off x="457200" y="1371600"/>
            <a:ext cx="83820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dirty="0" smtClean="0">
                <a:solidFill>
                  <a:srgbClr val="3333CC"/>
                </a:solidFill>
                <a:latin typeface="Comic Sans MS" pitchFamily="66" charset="0"/>
              </a:rPr>
              <a:t>Non-integer numbers (real numbers)</a:t>
            </a:r>
            <a:r>
              <a:rPr lang="en-GB" sz="2400" dirty="0" smtClean="0">
                <a:solidFill>
                  <a:srgbClr val="3333CC"/>
                </a:solidFill>
                <a:latin typeface="Comic Sans MS" pitchFamily="66" charset="0"/>
              </a:rPr>
              <a:t> and </a:t>
            </a:r>
            <a:r>
              <a:rPr lang="en-GB" sz="2400" b="1" dirty="0" smtClean="0">
                <a:solidFill>
                  <a:srgbClr val="3333CC"/>
                </a:solidFill>
                <a:latin typeface="Comic Sans MS" pitchFamily="66" charset="0"/>
              </a:rPr>
              <a:t>very large or very small numbers</a:t>
            </a:r>
            <a:r>
              <a:rPr lang="en-GB" sz="2400" dirty="0" smtClean="0">
                <a:solidFill>
                  <a:srgbClr val="3333CC"/>
                </a:solidFill>
                <a:latin typeface="Comic Sans MS" pitchFamily="66" charset="0"/>
              </a:rPr>
              <a:t> </a:t>
            </a:r>
            <a:r>
              <a:rPr lang="en-GB" sz="2400" b="1" dirty="0" smtClean="0">
                <a:solidFill>
                  <a:srgbClr val="3333CC"/>
                </a:solidFill>
                <a:latin typeface="Comic Sans MS" pitchFamily="66" charset="0"/>
              </a:rPr>
              <a:t>are stored using</a:t>
            </a:r>
            <a:r>
              <a:rPr lang="en-GB" sz="2400" dirty="0" smtClean="0">
                <a:solidFill>
                  <a:srgbClr val="3333CC"/>
                </a:solidFill>
                <a:latin typeface="Comic Sans MS" pitchFamily="66" charset="0"/>
              </a:rPr>
              <a:t> </a:t>
            </a:r>
            <a:r>
              <a:rPr lang="en-GB" sz="2400" b="1" dirty="0" smtClean="0">
                <a:solidFill>
                  <a:srgbClr val="D60093"/>
                </a:solidFill>
                <a:latin typeface="Comic Sans MS" pitchFamily="66" charset="0"/>
              </a:rPr>
              <a:t>Floating Point Representation.</a:t>
            </a:r>
          </a:p>
          <a:p>
            <a:pPr fontAlgn="base">
              <a:spcBef>
                <a:spcPct val="50000"/>
              </a:spcBef>
              <a:spcAft>
                <a:spcPct val="0"/>
              </a:spcAft>
            </a:pPr>
            <a:r>
              <a:rPr lang="en-GB" sz="2400" dirty="0" smtClean="0">
                <a:solidFill>
                  <a:srgbClr val="3333CC"/>
                </a:solidFill>
                <a:latin typeface="Comic Sans MS" pitchFamily="66" charset="0"/>
              </a:rPr>
              <a:t>	</a:t>
            </a:r>
            <a:r>
              <a:rPr lang="en-GB" sz="2400" b="1" dirty="0" smtClean="0">
                <a:solidFill>
                  <a:srgbClr val="D60093"/>
                </a:solidFill>
                <a:latin typeface="Comic Sans MS" pitchFamily="66" charset="0"/>
              </a:rPr>
              <a:t>EG	123456789 = 0.123456789 x 10</a:t>
            </a:r>
            <a:r>
              <a:rPr lang="en-GB" sz="2400" b="1" baseline="30000" dirty="0" smtClean="0">
                <a:solidFill>
                  <a:srgbClr val="D60093"/>
                </a:solidFill>
                <a:latin typeface="Comic Sans MS" pitchFamily="66" charset="0"/>
              </a:rPr>
              <a:t>9</a:t>
            </a:r>
            <a:endParaRPr lang="en-GB" sz="2400" b="1" dirty="0" smtClean="0">
              <a:solidFill>
                <a:srgbClr val="D60093"/>
              </a:solidFill>
              <a:latin typeface="Comic Sans MS" pitchFamily="66" charset="0"/>
            </a:endParaRPr>
          </a:p>
          <a:p>
            <a:pPr fontAlgn="base">
              <a:spcBef>
                <a:spcPct val="50000"/>
              </a:spcBef>
              <a:spcAft>
                <a:spcPct val="0"/>
              </a:spcAft>
            </a:pPr>
            <a:r>
              <a:rPr lang="en-GB" sz="2400" b="1" dirty="0" smtClean="0">
                <a:solidFill>
                  <a:srgbClr val="3333CC"/>
                </a:solidFill>
                <a:latin typeface="Comic Sans MS" pitchFamily="66" charset="0"/>
              </a:rPr>
              <a:t>Where</a:t>
            </a:r>
            <a:r>
              <a:rPr lang="en-GB" sz="2400" b="1" dirty="0" smtClean="0">
                <a:solidFill>
                  <a:srgbClr val="FF0000"/>
                </a:solidFill>
                <a:latin typeface="Comic Sans MS" pitchFamily="66" charset="0"/>
              </a:rPr>
              <a:t> 0.123456789</a:t>
            </a:r>
            <a:r>
              <a:rPr lang="en-GB" sz="2400" dirty="0" smtClean="0">
                <a:solidFill>
                  <a:srgbClr val="3333CC"/>
                </a:solidFill>
                <a:latin typeface="Comic Sans MS" pitchFamily="66" charset="0"/>
              </a:rPr>
              <a:t> is called the</a:t>
            </a:r>
            <a:r>
              <a:rPr lang="en-GB" sz="2400" dirty="0" smtClean="0">
                <a:solidFill>
                  <a:srgbClr val="FF0000"/>
                </a:solidFill>
                <a:latin typeface="Comic Sans MS" pitchFamily="66" charset="0"/>
              </a:rPr>
              <a:t> </a:t>
            </a:r>
            <a:r>
              <a:rPr lang="en-GB" sz="2400" b="1" dirty="0" smtClean="0">
                <a:solidFill>
                  <a:srgbClr val="FF0000"/>
                </a:solidFill>
                <a:latin typeface="Comic Sans MS" pitchFamily="66" charset="0"/>
              </a:rPr>
              <a:t>MANTISSA</a:t>
            </a:r>
            <a:r>
              <a:rPr lang="en-GB" sz="2400" dirty="0" smtClean="0">
                <a:solidFill>
                  <a:srgbClr val="3333CC"/>
                </a:solidFill>
                <a:latin typeface="Comic Sans MS" pitchFamily="66" charset="0"/>
              </a:rPr>
              <a:t> </a:t>
            </a:r>
            <a:r>
              <a:rPr lang="en-GB" sz="2400" b="1" dirty="0" smtClean="0">
                <a:solidFill>
                  <a:srgbClr val="3333CC"/>
                </a:solidFill>
                <a:latin typeface="Comic Sans MS" pitchFamily="66" charset="0"/>
              </a:rPr>
              <a:t>and</a:t>
            </a:r>
            <a:r>
              <a:rPr lang="en-GB" sz="2400" b="1" dirty="0" smtClean="0">
                <a:solidFill>
                  <a:srgbClr val="009900"/>
                </a:solidFill>
                <a:latin typeface="Comic Sans MS" pitchFamily="66" charset="0"/>
              </a:rPr>
              <a:t> 9 is the EXPONENT.</a:t>
            </a:r>
          </a:p>
          <a:p>
            <a:pPr fontAlgn="base">
              <a:spcBef>
                <a:spcPct val="50000"/>
              </a:spcBef>
              <a:spcAft>
                <a:spcPct val="0"/>
              </a:spcAft>
            </a:pPr>
            <a:r>
              <a:rPr lang="en-GB" sz="2400" dirty="0" smtClean="0">
                <a:solidFill>
                  <a:srgbClr val="3333CC"/>
                </a:solidFill>
                <a:latin typeface="Comic Sans MS" pitchFamily="66" charset="0"/>
              </a:rPr>
              <a:t>The computer reduces such numbers to form then allocates storage for the </a:t>
            </a:r>
            <a:r>
              <a:rPr lang="en-GB" sz="2400" dirty="0" smtClean="0">
                <a:solidFill>
                  <a:srgbClr val="FF0000"/>
                </a:solidFill>
                <a:latin typeface="Comic Sans MS" pitchFamily="66" charset="0"/>
              </a:rPr>
              <a:t>mantissa</a:t>
            </a:r>
            <a:r>
              <a:rPr lang="en-GB" sz="2400" dirty="0" smtClean="0">
                <a:solidFill>
                  <a:srgbClr val="3333CC"/>
                </a:solidFill>
                <a:latin typeface="Comic Sans MS" pitchFamily="66" charset="0"/>
              </a:rPr>
              <a:t> </a:t>
            </a:r>
            <a:r>
              <a:rPr lang="en-GB" sz="2400" b="1" dirty="0" smtClean="0">
                <a:solidFill>
                  <a:srgbClr val="3333CC"/>
                </a:solidFill>
                <a:latin typeface="Comic Sans MS" pitchFamily="66" charset="0"/>
              </a:rPr>
              <a:t>AND</a:t>
            </a:r>
            <a:r>
              <a:rPr lang="en-GB" sz="2400" dirty="0" smtClean="0">
                <a:solidFill>
                  <a:srgbClr val="3333CC"/>
                </a:solidFill>
                <a:latin typeface="Comic Sans MS" pitchFamily="66" charset="0"/>
              </a:rPr>
              <a:t> the </a:t>
            </a:r>
            <a:r>
              <a:rPr lang="en-GB" sz="2400" dirty="0" smtClean="0">
                <a:solidFill>
                  <a:srgbClr val="009900"/>
                </a:solidFill>
                <a:latin typeface="Comic Sans MS" pitchFamily="66" charset="0"/>
              </a:rPr>
              <a:t>exponent.</a:t>
            </a:r>
          </a:p>
          <a:p>
            <a:pPr fontAlgn="base">
              <a:spcBef>
                <a:spcPct val="50000"/>
              </a:spcBef>
              <a:spcAft>
                <a:spcPct val="0"/>
              </a:spcAft>
            </a:pPr>
            <a:r>
              <a:rPr lang="en-GB" sz="2400" dirty="0" smtClean="0">
                <a:solidFill>
                  <a:srgbClr val="3333CC"/>
                </a:solidFill>
                <a:latin typeface="Comic Sans MS" pitchFamily="66" charset="0"/>
              </a:rPr>
              <a:t>This method greatly increases the range of numbers which the computer can handle and process.</a:t>
            </a:r>
            <a:endParaRPr lang="en-US" sz="2400" dirty="0" smtClean="0">
              <a:solidFill>
                <a:srgbClr val="3333CC"/>
              </a:solidFill>
              <a:latin typeface="Comic Sans MS" pitchFamily="66" charset="0"/>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275552778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24579"/>
                                        </p:tgtEl>
                                        <p:attrNameLst>
                                          <p:attrName>style.visibility</p:attrName>
                                        </p:attrNameLst>
                                      </p:cBhvr>
                                      <p:to>
                                        <p:strVal val="visible"/>
                                      </p:to>
                                    </p:set>
                                    <p:anim calcmode="lin" valueType="num">
                                      <p:cBhvr additive="base">
                                        <p:cTn id="7" dur="500" fill="hold"/>
                                        <p:tgtEl>
                                          <p:spTgt spid="24579"/>
                                        </p:tgtEl>
                                        <p:attrNameLst>
                                          <p:attrName>ppt_x</p:attrName>
                                        </p:attrNameLst>
                                      </p:cBhvr>
                                      <p:tavLst>
                                        <p:tav tm="0">
                                          <p:val>
                                            <p:strVal val="0-#ppt_w/2"/>
                                          </p:val>
                                        </p:tav>
                                        <p:tav tm="100000">
                                          <p:val>
                                            <p:strVal val="#ppt_x"/>
                                          </p:val>
                                        </p:tav>
                                      </p:tavLst>
                                    </p:anim>
                                    <p:anim calcmode="lin" valueType="num">
                                      <p:cBhvr additive="base">
                                        <p:cTn id="8" dur="500" fill="hold"/>
                                        <p:tgtEl>
                                          <p:spTgt spid="245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4801314"/>
          </a:xfrm>
          <a:prstGeom prst="rect">
            <a:avLst/>
          </a:prstGeom>
          <a:noFill/>
        </p:spPr>
        <p:txBody>
          <a:bodyPr wrap="square" rtlCol="0">
            <a:spAutoFit/>
          </a:bodyPr>
          <a:lstStyle/>
          <a:p>
            <a:r>
              <a:rPr lang="en-GB" b="1" dirty="0" smtClean="0">
                <a:solidFill>
                  <a:prstClr val="white"/>
                </a:solidFill>
              </a:rPr>
              <a:t>B</a:t>
            </a:r>
          </a:p>
          <a:p>
            <a:endParaRPr lang="en-GB" b="1" dirty="0" smtClean="0">
              <a:solidFill>
                <a:prstClr val="white"/>
              </a:solidFill>
            </a:endParaRPr>
          </a:p>
          <a:p>
            <a:r>
              <a:rPr lang="en-GB" b="1" dirty="0" smtClean="0">
                <a:solidFill>
                  <a:prstClr val="white"/>
                </a:solidFill>
                <a:hlinkClick r:id="rId2" action="ppaction://hlinksldjump"/>
              </a:rPr>
              <a:t>Backing Storage</a:t>
            </a:r>
            <a:endParaRPr lang="en-GB" b="1" dirty="0" smtClean="0">
              <a:solidFill>
                <a:prstClr val="white"/>
              </a:solidFill>
            </a:endParaRPr>
          </a:p>
          <a:p>
            <a:r>
              <a:rPr lang="en-GB" b="1" dirty="0" smtClean="0">
                <a:solidFill>
                  <a:prstClr val="white"/>
                </a:solidFill>
                <a:hlinkClick r:id="rId3" action="ppaction://hlinksldjump"/>
              </a:rPr>
              <a:t>Backing Storage Devices</a:t>
            </a:r>
            <a:endParaRPr lang="en-GB" b="1" dirty="0" smtClean="0">
              <a:solidFill>
                <a:prstClr val="white"/>
              </a:solidFill>
            </a:endParaRPr>
          </a:p>
          <a:p>
            <a:r>
              <a:rPr lang="en-GB" b="1" dirty="0" smtClean="0">
                <a:solidFill>
                  <a:prstClr val="white"/>
                </a:solidFill>
                <a:hlinkClick r:id="rId4" action="ppaction://hlinksldjump"/>
              </a:rPr>
              <a:t>Bandwidth (</a:t>
            </a:r>
            <a:r>
              <a:rPr lang="en-GB" b="1" dirty="0">
                <a:solidFill>
                  <a:prstClr val="white"/>
                </a:solidFill>
                <a:hlinkClick r:id="rId4" action="ppaction://hlinksldjump"/>
              </a:rPr>
              <a:t>N</a:t>
            </a:r>
            <a:r>
              <a:rPr lang="en-GB" b="1" dirty="0" smtClean="0">
                <a:solidFill>
                  <a:prstClr val="white"/>
                </a:solidFill>
                <a:hlinkClick r:id="rId4" action="ppaction://hlinksldjump"/>
              </a:rPr>
              <a:t>etwork Transmission)</a:t>
            </a:r>
            <a:endParaRPr lang="en-GB" b="1" dirty="0">
              <a:solidFill>
                <a:prstClr val="white"/>
              </a:solidFill>
            </a:endParaRPr>
          </a:p>
          <a:p>
            <a:r>
              <a:rPr lang="en-GB" b="1" dirty="0" smtClean="0">
                <a:solidFill>
                  <a:prstClr val="white"/>
                </a:solidFill>
                <a:hlinkClick r:id="rId5" action="ppaction://hlinksldjump"/>
              </a:rPr>
              <a:t>Beta Testing</a:t>
            </a:r>
            <a:endParaRPr lang="en-GB" b="1" dirty="0" smtClean="0">
              <a:solidFill>
                <a:prstClr val="white"/>
              </a:solidFill>
            </a:endParaRPr>
          </a:p>
          <a:p>
            <a:r>
              <a:rPr lang="en-GB" b="1" dirty="0" smtClean="0">
                <a:solidFill>
                  <a:prstClr val="white"/>
                </a:solidFill>
                <a:hlinkClick r:id="rId6" action="ppaction://hlinksldjump"/>
              </a:rPr>
              <a:t>Binary System</a:t>
            </a:r>
            <a:endParaRPr lang="en-GB" b="1" dirty="0" smtClean="0">
              <a:solidFill>
                <a:prstClr val="white"/>
              </a:solidFill>
            </a:endParaRPr>
          </a:p>
          <a:p>
            <a:r>
              <a:rPr lang="en-GB" b="1" dirty="0" smtClean="0">
                <a:solidFill>
                  <a:prstClr val="white"/>
                </a:solidFill>
                <a:hlinkClick r:id="rId7" action="ppaction://hlinksldjump"/>
              </a:rPr>
              <a:t>Biometric (security)</a:t>
            </a:r>
            <a:endParaRPr lang="en-GB" b="1" dirty="0" smtClean="0">
              <a:solidFill>
                <a:prstClr val="white"/>
              </a:solidFill>
            </a:endParaRPr>
          </a:p>
          <a:p>
            <a:r>
              <a:rPr lang="en-GB" b="1" dirty="0" smtClean="0">
                <a:solidFill>
                  <a:prstClr val="white"/>
                </a:solidFill>
                <a:hlinkClick r:id="rId8" action="ppaction://hlinksldjump"/>
              </a:rPr>
              <a:t>Bit-Mapped Graphics (Compression)</a:t>
            </a:r>
            <a:endParaRPr lang="en-GB" b="1" dirty="0" smtClean="0">
              <a:solidFill>
                <a:prstClr val="white"/>
              </a:solidFill>
            </a:endParaRPr>
          </a:p>
          <a:p>
            <a:r>
              <a:rPr lang="en-GB" b="1" dirty="0" smtClean="0">
                <a:solidFill>
                  <a:prstClr val="white"/>
                </a:solidFill>
                <a:hlinkClick r:id="rId9" action="ppaction://hlinksldjump"/>
              </a:rPr>
              <a:t>Bit-Mapped Graphics (Resolution &amp; Colour Depth)</a:t>
            </a:r>
            <a:endParaRPr lang="en-GB" b="1" dirty="0" smtClean="0">
              <a:solidFill>
                <a:prstClr val="white"/>
              </a:solidFill>
            </a:endParaRPr>
          </a:p>
          <a:p>
            <a:r>
              <a:rPr lang="en-GB" b="1" dirty="0" smtClean="0">
                <a:solidFill>
                  <a:prstClr val="white"/>
                </a:solidFill>
                <a:hlinkClick r:id="rId10" action="ppaction://hlinksldjump"/>
              </a:rPr>
              <a:t>Bit-Mapped Graphics (Storage)</a:t>
            </a:r>
            <a:endParaRPr lang="en-GB" b="1" dirty="0" smtClean="0">
              <a:solidFill>
                <a:prstClr val="white"/>
              </a:solidFill>
            </a:endParaRPr>
          </a:p>
          <a:p>
            <a:r>
              <a:rPr lang="en-GB" b="1" dirty="0" smtClean="0">
                <a:solidFill>
                  <a:prstClr val="white"/>
                </a:solidFill>
                <a:hlinkClick r:id="rId11" action="ppaction://hlinksldjump"/>
              </a:rPr>
              <a:t>Bluetooth</a:t>
            </a:r>
            <a:endParaRPr lang="en-GB" b="1" dirty="0" smtClean="0">
              <a:solidFill>
                <a:prstClr val="white"/>
              </a:solidFill>
            </a:endParaRPr>
          </a:p>
          <a:p>
            <a:r>
              <a:rPr lang="en-GB" b="1" dirty="0" smtClean="0">
                <a:solidFill>
                  <a:prstClr val="white"/>
                </a:solidFill>
                <a:hlinkClick r:id="rId12" action="ppaction://hlinksldjump"/>
              </a:rPr>
              <a:t>Blu-ray Drive</a:t>
            </a:r>
            <a:endParaRPr lang="en-GB" b="1" dirty="0" smtClean="0">
              <a:solidFill>
                <a:prstClr val="white"/>
              </a:solidFill>
            </a:endParaRPr>
          </a:p>
          <a:p>
            <a:r>
              <a:rPr lang="en-GB" b="1" dirty="0" smtClean="0">
                <a:solidFill>
                  <a:prstClr val="white"/>
                </a:solidFill>
                <a:hlinkClick r:id="rId13" action="ppaction://hlinksldjump"/>
              </a:rPr>
              <a:t>Browser</a:t>
            </a:r>
            <a:endParaRPr lang="en-GB" b="1" dirty="0" smtClean="0">
              <a:solidFill>
                <a:prstClr val="white"/>
              </a:solidFill>
            </a:endParaRPr>
          </a:p>
          <a:p>
            <a:r>
              <a:rPr lang="en-GB" b="1" dirty="0" smtClean="0">
                <a:solidFill>
                  <a:prstClr val="white"/>
                </a:solidFill>
                <a:hlinkClick r:id="rId14" action="ppaction://hlinksldjump"/>
              </a:rPr>
              <a:t>Brightness &amp; Contrast (Graphics)</a:t>
            </a:r>
            <a:endParaRPr lang="en-GB" b="1" dirty="0" smtClean="0">
              <a:solidFill>
                <a:prstClr val="white"/>
              </a:solidFill>
            </a:endParaRPr>
          </a:p>
          <a:p>
            <a:r>
              <a:rPr lang="en-GB" b="1" dirty="0" smtClean="0">
                <a:solidFill>
                  <a:prstClr val="white"/>
                </a:solidFill>
                <a:hlinkClick r:id="rId15" action="ppaction://hlinksldjump"/>
              </a:rPr>
              <a:t>Buses (Data &amp; Address)</a:t>
            </a:r>
            <a:endParaRPr lang="en-GB" b="1" dirty="0" smtClean="0">
              <a:solidFill>
                <a:prstClr val="white"/>
              </a:solidFill>
            </a:endParaRPr>
          </a:p>
          <a:p>
            <a:r>
              <a:rPr lang="en-GB" b="1" dirty="0" smtClean="0">
                <a:solidFill>
                  <a:prstClr val="white"/>
                </a:solidFill>
                <a:hlinkClick r:id="rId16" action="ppaction://hlinksldjump"/>
              </a:rPr>
              <a:t>Bus (Control)</a:t>
            </a:r>
            <a:endParaRPr lang="en-GB" b="1" dirty="0">
              <a:solidFill>
                <a:prstClr val="white"/>
              </a:solidFill>
            </a:endParaRPr>
          </a:p>
        </p:txBody>
      </p:sp>
      <p:sp>
        <p:nvSpPr>
          <p:cNvPr id="5" name="Action Button: Forward or Next 4">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Action Button: Home 5">
            <a:hlinkClick r:id="rId17"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08372730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609600"/>
            <a:ext cx="7772400" cy="838200"/>
          </a:xfrm>
          <a:ln>
            <a:solidFill>
              <a:srgbClr val="000099"/>
            </a:solidFill>
            <a:miter lim="800000"/>
            <a:headEnd/>
            <a:tailEnd/>
          </a:ln>
        </p:spPr>
        <p:txBody>
          <a:bodyPr/>
          <a:lstStyle/>
          <a:p>
            <a:r>
              <a:rPr lang="en-GB" dirty="0" smtClean="0"/>
              <a:t>CHARACTER SET</a:t>
            </a:r>
            <a:endParaRPr lang="en-US" dirty="0"/>
          </a:p>
        </p:txBody>
      </p:sp>
      <p:sp>
        <p:nvSpPr>
          <p:cNvPr id="2" name="TextBox 1"/>
          <p:cNvSpPr txBox="1"/>
          <p:nvPr/>
        </p:nvSpPr>
        <p:spPr>
          <a:xfrm>
            <a:off x="683568" y="1616845"/>
            <a:ext cx="7992888" cy="4493538"/>
          </a:xfrm>
          <a:prstGeom prst="rect">
            <a:avLst/>
          </a:prstGeom>
          <a:noFill/>
        </p:spPr>
        <p:txBody>
          <a:bodyPr wrap="square" rtlCol="0">
            <a:spAutoFit/>
          </a:bodyPr>
          <a:lstStyle/>
          <a:p>
            <a:r>
              <a:rPr lang="en-GB" sz="2200" b="1" dirty="0" smtClean="0">
                <a:solidFill>
                  <a:srgbClr val="FF33CC"/>
                </a:solidFill>
                <a:latin typeface="Comic Sans MS"/>
              </a:rPr>
              <a:t>Character Set </a:t>
            </a:r>
            <a:r>
              <a:rPr lang="en-GB" sz="2200" dirty="0" smtClean="0">
                <a:solidFill>
                  <a:srgbClr val="3333CC"/>
                </a:solidFill>
                <a:latin typeface="Comic Sans MS"/>
              </a:rPr>
              <a:t>is the term we give to </a:t>
            </a:r>
            <a:r>
              <a:rPr lang="en-GB" sz="2200" b="1" dirty="0" smtClean="0">
                <a:solidFill>
                  <a:srgbClr val="3333CC"/>
                </a:solidFill>
                <a:latin typeface="Comic Sans MS"/>
              </a:rPr>
              <a:t>all the characters represented on the keyboard.</a:t>
            </a:r>
          </a:p>
          <a:p>
            <a:endParaRPr lang="en-GB" sz="2200" dirty="0">
              <a:solidFill>
                <a:srgbClr val="3333CC"/>
              </a:solidFill>
              <a:latin typeface="Comic Sans MS"/>
            </a:endParaRPr>
          </a:p>
          <a:p>
            <a:r>
              <a:rPr lang="en-GB" sz="2200" dirty="0" smtClean="0">
                <a:solidFill>
                  <a:srgbClr val="3333CC"/>
                </a:solidFill>
                <a:latin typeface="Comic Sans MS"/>
              </a:rPr>
              <a:t>Different keyboards, in different countries will have slightly different </a:t>
            </a:r>
            <a:r>
              <a:rPr lang="en-GB" sz="2200" b="1" dirty="0" smtClean="0">
                <a:solidFill>
                  <a:srgbClr val="FF33CC"/>
                </a:solidFill>
                <a:latin typeface="Comic Sans MS"/>
              </a:rPr>
              <a:t>character sets </a:t>
            </a:r>
            <a:r>
              <a:rPr lang="en-GB" sz="2200" dirty="0" smtClean="0">
                <a:solidFill>
                  <a:srgbClr val="3333CC"/>
                </a:solidFill>
                <a:latin typeface="Comic Sans MS"/>
              </a:rPr>
              <a:t>– depending on what is represented on the keyboard.</a:t>
            </a:r>
          </a:p>
          <a:p>
            <a:endParaRPr lang="en-GB" sz="2200" dirty="0">
              <a:solidFill>
                <a:srgbClr val="3333CC"/>
              </a:solidFill>
              <a:latin typeface="Comic Sans MS"/>
            </a:endParaRPr>
          </a:p>
          <a:p>
            <a:r>
              <a:rPr lang="en-GB" sz="2200" dirty="0" smtClean="0">
                <a:solidFill>
                  <a:srgbClr val="3333CC"/>
                </a:solidFill>
                <a:latin typeface="Comic Sans MS"/>
              </a:rPr>
              <a:t>As the computer has to be able to represent all the characters we use a different code is given for each character.</a:t>
            </a:r>
          </a:p>
          <a:p>
            <a:endParaRPr lang="en-GB" sz="2200" dirty="0">
              <a:solidFill>
                <a:srgbClr val="3333CC"/>
              </a:solidFill>
              <a:latin typeface="Comic Sans MS"/>
            </a:endParaRPr>
          </a:p>
          <a:p>
            <a:r>
              <a:rPr lang="en-GB" sz="2200" dirty="0" smtClean="0">
                <a:solidFill>
                  <a:srgbClr val="3333CC"/>
                </a:solidFill>
                <a:latin typeface="Comic Sans MS"/>
              </a:rPr>
              <a:t>The most common code used is the </a:t>
            </a:r>
            <a:r>
              <a:rPr lang="en-GB" sz="2200" b="1" dirty="0" smtClean="0">
                <a:solidFill>
                  <a:srgbClr val="FF33CC"/>
                </a:solidFill>
                <a:latin typeface="Comic Sans MS"/>
              </a:rPr>
              <a:t>A</a:t>
            </a:r>
            <a:r>
              <a:rPr lang="en-GB" sz="2200" b="1" dirty="0" smtClean="0">
                <a:solidFill>
                  <a:srgbClr val="3333CC"/>
                </a:solidFill>
                <a:latin typeface="Comic Sans MS"/>
              </a:rPr>
              <a:t>merican </a:t>
            </a:r>
            <a:r>
              <a:rPr lang="en-GB" sz="2200" b="1" dirty="0" smtClean="0">
                <a:solidFill>
                  <a:srgbClr val="FF33CC"/>
                </a:solidFill>
                <a:latin typeface="Comic Sans MS"/>
              </a:rPr>
              <a:t>S</a:t>
            </a:r>
            <a:r>
              <a:rPr lang="en-GB" sz="2200" b="1" dirty="0" smtClean="0">
                <a:solidFill>
                  <a:srgbClr val="3333CC"/>
                </a:solidFill>
                <a:latin typeface="Comic Sans MS"/>
              </a:rPr>
              <a:t>tandard </a:t>
            </a:r>
            <a:r>
              <a:rPr lang="en-GB" sz="2200" b="1" dirty="0" smtClean="0">
                <a:solidFill>
                  <a:srgbClr val="FF33CC"/>
                </a:solidFill>
                <a:latin typeface="Comic Sans MS"/>
              </a:rPr>
              <a:t>C</a:t>
            </a:r>
            <a:r>
              <a:rPr lang="en-GB" sz="2200" b="1" dirty="0" smtClean="0">
                <a:solidFill>
                  <a:srgbClr val="3333CC"/>
                </a:solidFill>
                <a:latin typeface="Comic Sans MS"/>
              </a:rPr>
              <a:t>ode for </a:t>
            </a:r>
            <a:r>
              <a:rPr lang="en-GB" sz="2200" b="1" dirty="0" smtClean="0">
                <a:solidFill>
                  <a:srgbClr val="FF33CC"/>
                </a:solidFill>
                <a:latin typeface="Comic Sans MS"/>
              </a:rPr>
              <a:t>I</a:t>
            </a:r>
            <a:r>
              <a:rPr lang="en-GB" sz="2200" b="1" dirty="0" smtClean="0">
                <a:solidFill>
                  <a:srgbClr val="3333CC"/>
                </a:solidFill>
                <a:latin typeface="Comic Sans MS"/>
              </a:rPr>
              <a:t>nformation </a:t>
            </a:r>
            <a:r>
              <a:rPr lang="en-GB" sz="2200" b="1" dirty="0" smtClean="0">
                <a:solidFill>
                  <a:srgbClr val="FF33CC"/>
                </a:solidFill>
                <a:latin typeface="Comic Sans MS"/>
              </a:rPr>
              <a:t>I</a:t>
            </a:r>
            <a:r>
              <a:rPr lang="en-GB" sz="2200" b="1" dirty="0" smtClean="0">
                <a:solidFill>
                  <a:srgbClr val="3333CC"/>
                </a:solidFill>
                <a:latin typeface="Comic Sans MS"/>
              </a:rPr>
              <a:t>nterchange – </a:t>
            </a:r>
            <a:r>
              <a:rPr lang="en-GB" sz="2200" b="1" dirty="0" smtClean="0">
                <a:solidFill>
                  <a:srgbClr val="FF33CC"/>
                </a:solidFill>
                <a:latin typeface="Comic Sans MS"/>
              </a:rPr>
              <a:t>ASCII.</a:t>
            </a:r>
            <a:endParaRPr lang="en-GB" sz="2200" b="1" dirty="0">
              <a:solidFill>
                <a:srgbClr val="FF33CC"/>
              </a:solidFill>
              <a:latin typeface="Comic Sans MS"/>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2493721492"/>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304800"/>
            <a:ext cx="7772400" cy="838200"/>
          </a:xfrm>
          <a:ln>
            <a:solidFill>
              <a:srgbClr val="000099"/>
            </a:solidFill>
            <a:miter lim="800000"/>
            <a:headEnd/>
            <a:tailEnd/>
          </a:ln>
        </p:spPr>
        <p:txBody>
          <a:bodyPr/>
          <a:lstStyle/>
          <a:p>
            <a:r>
              <a:rPr lang="en-GB"/>
              <a:t>HOW COMPUTERS STORE TEXT</a:t>
            </a:r>
            <a:endParaRPr lang="en-US"/>
          </a:p>
        </p:txBody>
      </p:sp>
      <p:sp>
        <p:nvSpPr>
          <p:cNvPr id="14339" name="Text Box 3"/>
          <p:cNvSpPr txBox="1">
            <a:spLocks noChangeArrowheads="1"/>
          </p:cNvSpPr>
          <p:nvPr/>
        </p:nvSpPr>
        <p:spPr bwMode="auto">
          <a:xfrm>
            <a:off x="533400" y="1524000"/>
            <a:ext cx="8001000" cy="401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dirty="0" smtClean="0">
                <a:solidFill>
                  <a:srgbClr val="D60093"/>
                </a:solidFill>
                <a:latin typeface="Comic Sans MS" pitchFamily="66" charset="0"/>
              </a:rPr>
              <a:t>TEXT </a:t>
            </a:r>
            <a:r>
              <a:rPr lang="en-GB" sz="2400" b="1" dirty="0" smtClean="0">
                <a:solidFill>
                  <a:srgbClr val="3333CC"/>
                </a:solidFill>
                <a:latin typeface="Comic Sans MS" pitchFamily="66" charset="0"/>
              </a:rPr>
              <a:t>is stored by giving each character its own unique binary code – which is found from </a:t>
            </a:r>
            <a:r>
              <a:rPr lang="en-GB" sz="2400" b="1" dirty="0" smtClean="0">
                <a:solidFill>
                  <a:srgbClr val="D60093"/>
                </a:solidFill>
                <a:latin typeface="Comic Sans MS" pitchFamily="66" charset="0"/>
              </a:rPr>
              <a:t>ASCII</a:t>
            </a:r>
            <a:r>
              <a:rPr lang="en-GB" sz="2400" dirty="0" smtClean="0">
                <a:solidFill>
                  <a:srgbClr val="3333CC"/>
                </a:solidFill>
                <a:latin typeface="Comic Sans MS" pitchFamily="66" charset="0"/>
              </a:rPr>
              <a:t>, </a:t>
            </a:r>
            <a:r>
              <a:rPr lang="en-GB" sz="2400" b="1" dirty="0" smtClean="0">
                <a:solidFill>
                  <a:srgbClr val="3333CC"/>
                </a:solidFill>
                <a:latin typeface="Comic Sans MS" pitchFamily="66" charset="0"/>
              </a:rPr>
              <a:t>an internationally used standard code for characters</a:t>
            </a:r>
            <a:r>
              <a:rPr lang="en-GB" sz="2400" dirty="0" smtClean="0">
                <a:solidFill>
                  <a:srgbClr val="3333CC"/>
                </a:solidFill>
                <a:latin typeface="Comic Sans MS" pitchFamily="66" charset="0"/>
              </a:rPr>
              <a:t>. An example of some </a:t>
            </a:r>
            <a:r>
              <a:rPr lang="en-GB" sz="2400" b="1" dirty="0" smtClean="0">
                <a:solidFill>
                  <a:srgbClr val="D60093"/>
                </a:solidFill>
                <a:latin typeface="Comic Sans MS" pitchFamily="66" charset="0"/>
              </a:rPr>
              <a:t>ASCII</a:t>
            </a:r>
            <a:r>
              <a:rPr lang="en-GB" sz="2400" dirty="0" smtClean="0">
                <a:solidFill>
                  <a:srgbClr val="3333CC"/>
                </a:solidFill>
                <a:latin typeface="Comic Sans MS" pitchFamily="66" charset="0"/>
              </a:rPr>
              <a:t> code is shown below:</a:t>
            </a:r>
          </a:p>
          <a:p>
            <a:pPr fontAlgn="base">
              <a:spcBef>
                <a:spcPct val="50000"/>
              </a:spcBef>
              <a:spcAft>
                <a:spcPct val="0"/>
              </a:spcAft>
            </a:pPr>
            <a:r>
              <a:rPr lang="en-GB" sz="2400" dirty="0" smtClean="0">
                <a:solidFill>
                  <a:srgbClr val="3333CC"/>
                </a:solidFill>
                <a:latin typeface="Comic Sans MS" pitchFamily="66" charset="0"/>
              </a:rPr>
              <a:t>	</a:t>
            </a:r>
            <a:r>
              <a:rPr lang="en-GB" sz="2400" b="1" dirty="0" smtClean="0">
                <a:solidFill>
                  <a:srgbClr val="D60093"/>
                </a:solidFill>
                <a:latin typeface="Comic Sans MS" pitchFamily="66" charset="0"/>
              </a:rPr>
              <a:t>CODE		CHARACTER	BINARY CODE</a:t>
            </a:r>
          </a:p>
          <a:p>
            <a:pPr fontAlgn="base">
              <a:spcBef>
                <a:spcPct val="50000"/>
              </a:spcBef>
              <a:spcAft>
                <a:spcPct val="0"/>
              </a:spcAft>
            </a:pPr>
            <a:r>
              <a:rPr lang="en-GB" sz="2400" dirty="0" smtClean="0">
                <a:solidFill>
                  <a:srgbClr val="3333CC"/>
                </a:solidFill>
                <a:latin typeface="Comic Sans MS" pitchFamily="66" charset="0"/>
              </a:rPr>
              <a:t>	  </a:t>
            </a:r>
            <a:r>
              <a:rPr lang="en-GB" sz="2000" dirty="0" smtClean="0">
                <a:solidFill>
                  <a:srgbClr val="3333CC"/>
                </a:solidFill>
                <a:latin typeface="Comic Sans MS" pitchFamily="66" charset="0"/>
              </a:rPr>
              <a:t>65			A		    0100 001</a:t>
            </a:r>
          </a:p>
          <a:p>
            <a:pPr fontAlgn="base">
              <a:spcBef>
                <a:spcPct val="50000"/>
              </a:spcBef>
              <a:spcAft>
                <a:spcPct val="0"/>
              </a:spcAft>
            </a:pPr>
            <a:r>
              <a:rPr lang="en-GB" sz="2000" dirty="0" smtClean="0">
                <a:solidFill>
                  <a:srgbClr val="3333CC"/>
                </a:solidFill>
                <a:latin typeface="Comic Sans MS" pitchFamily="66" charset="0"/>
              </a:rPr>
              <a:t>	   97			a		    01100001</a:t>
            </a:r>
          </a:p>
          <a:p>
            <a:pPr fontAlgn="base">
              <a:spcBef>
                <a:spcPct val="50000"/>
              </a:spcBef>
              <a:spcAft>
                <a:spcPct val="0"/>
              </a:spcAft>
            </a:pPr>
            <a:r>
              <a:rPr lang="en-GB" sz="2000" dirty="0" smtClean="0">
                <a:solidFill>
                  <a:srgbClr val="3333CC"/>
                </a:solidFill>
                <a:latin typeface="Comic Sans MS" pitchFamily="66" charset="0"/>
              </a:rPr>
              <a:t>	   63			?		    00111111</a:t>
            </a:r>
          </a:p>
          <a:p>
            <a:pPr fontAlgn="base">
              <a:spcBef>
                <a:spcPct val="50000"/>
              </a:spcBef>
              <a:spcAft>
                <a:spcPct val="0"/>
              </a:spcAft>
            </a:pPr>
            <a:r>
              <a:rPr lang="en-GB" sz="2000" dirty="0" smtClean="0">
                <a:solidFill>
                  <a:srgbClr val="3333CC"/>
                </a:solidFill>
                <a:latin typeface="Comic Sans MS" pitchFamily="66" charset="0"/>
              </a:rPr>
              <a:t>	   13		      return		    00001101</a:t>
            </a:r>
            <a:endParaRPr lang="en-US" sz="2000" dirty="0" smtClean="0">
              <a:solidFill>
                <a:srgbClr val="3333CC"/>
              </a:solidFill>
              <a:latin typeface="Comic Sans MS" pitchFamily="66" charset="0"/>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249932452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14339"/>
                                        </p:tgtEl>
                                        <p:attrNameLst>
                                          <p:attrName>style.visibility</p:attrName>
                                        </p:attrNameLst>
                                      </p:cBhvr>
                                      <p:to>
                                        <p:strVal val="visible"/>
                                      </p:to>
                                    </p:set>
                                    <p:anim calcmode="lin" valueType="num">
                                      <p:cBhvr additive="base">
                                        <p:cTn id="7" dur="500" fill="hold"/>
                                        <p:tgtEl>
                                          <p:spTgt spid="14339"/>
                                        </p:tgtEl>
                                        <p:attrNameLst>
                                          <p:attrName>ppt_x</p:attrName>
                                        </p:attrNameLst>
                                      </p:cBhvr>
                                      <p:tavLst>
                                        <p:tav tm="0">
                                          <p:val>
                                            <p:strVal val="0-#ppt_w/2"/>
                                          </p:val>
                                        </p:tav>
                                        <p:tav tm="100000">
                                          <p:val>
                                            <p:strVal val="#ppt_x"/>
                                          </p:val>
                                        </p:tav>
                                      </p:tavLst>
                                    </p:anim>
                                    <p:anim calcmode="lin" valueType="num">
                                      <p:cBhvr additive="base">
                                        <p:cTn id="8" dur="500" fill="hold"/>
                                        <p:tgtEl>
                                          <p:spTgt spid="143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228600"/>
            <a:ext cx="7772400" cy="762000"/>
          </a:xfrm>
          <a:ln>
            <a:solidFill>
              <a:srgbClr val="000099"/>
            </a:solidFill>
            <a:miter lim="800000"/>
            <a:headEnd/>
            <a:tailEnd/>
          </a:ln>
        </p:spPr>
        <p:txBody>
          <a:bodyPr/>
          <a:lstStyle/>
          <a:p>
            <a:r>
              <a:rPr lang="en-GB"/>
              <a:t>ASCII  CODE</a:t>
            </a:r>
            <a:endParaRPr lang="en-US"/>
          </a:p>
        </p:txBody>
      </p:sp>
      <p:sp>
        <p:nvSpPr>
          <p:cNvPr id="15363" name="Text Box 3"/>
          <p:cNvSpPr txBox="1">
            <a:spLocks noChangeArrowheads="1"/>
          </p:cNvSpPr>
          <p:nvPr/>
        </p:nvSpPr>
        <p:spPr bwMode="auto">
          <a:xfrm>
            <a:off x="990600" y="990600"/>
            <a:ext cx="7543800" cy="520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smtClean="0">
                <a:solidFill>
                  <a:srgbClr val="3333CC"/>
                </a:solidFill>
                <a:latin typeface="Comic Sans MS" pitchFamily="66" charset="0"/>
              </a:rPr>
              <a:t>Using </a:t>
            </a:r>
            <a:r>
              <a:rPr lang="en-GB" sz="2400" b="1" smtClean="0">
                <a:solidFill>
                  <a:srgbClr val="D60093"/>
                </a:solidFill>
                <a:latin typeface="Comic Sans MS" pitchFamily="66" charset="0"/>
              </a:rPr>
              <a:t>ASCII</a:t>
            </a:r>
            <a:r>
              <a:rPr lang="en-GB" sz="2400" smtClean="0">
                <a:solidFill>
                  <a:srgbClr val="3333CC"/>
                </a:solidFill>
                <a:latin typeface="Comic Sans MS" pitchFamily="66" charset="0"/>
              </a:rPr>
              <a:t>(</a:t>
            </a:r>
            <a:r>
              <a:rPr lang="en-GB" sz="2400" b="1" smtClean="0">
                <a:solidFill>
                  <a:srgbClr val="D60093"/>
                </a:solidFill>
                <a:latin typeface="Comic Sans MS" pitchFamily="66" charset="0"/>
              </a:rPr>
              <a:t>A</a:t>
            </a:r>
            <a:r>
              <a:rPr lang="en-GB" sz="2400" smtClean="0">
                <a:solidFill>
                  <a:srgbClr val="3333CC"/>
                </a:solidFill>
                <a:latin typeface="Comic Sans MS" pitchFamily="66" charset="0"/>
              </a:rPr>
              <a:t>merican </a:t>
            </a:r>
            <a:r>
              <a:rPr lang="en-GB" sz="2400" b="1" smtClean="0">
                <a:solidFill>
                  <a:srgbClr val="D60093"/>
                </a:solidFill>
                <a:latin typeface="Comic Sans MS" pitchFamily="66" charset="0"/>
              </a:rPr>
              <a:t>S</a:t>
            </a:r>
            <a:r>
              <a:rPr lang="en-GB" sz="2400" smtClean="0">
                <a:solidFill>
                  <a:srgbClr val="3333CC"/>
                </a:solidFill>
                <a:latin typeface="Comic Sans MS" pitchFamily="66" charset="0"/>
              </a:rPr>
              <a:t>tandard </a:t>
            </a:r>
            <a:r>
              <a:rPr lang="en-GB" sz="2400" b="1" smtClean="0">
                <a:solidFill>
                  <a:srgbClr val="D60093"/>
                </a:solidFill>
                <a:latin typeface="Comic Sans MS" pitchFamily="66" charset="0"/>
              </a:rPr>
              <a:t>C</a:t>
            </a:r>
            <a:r>
              <a:rPr lang="en-GB" sz="2400" smtClean="0">
                <a:solidFill>
                  <a:srgbClr val="3333CC"/>
                </a:solidFill>
                <a:latin typeface="Comic Sans MS" pitchFamily="66" charset="0"/>
              </a:rPr>
              <a:t>ode for </a:t>
            </a:r>
            <a:r>
              <a:rPr lang="en-GB" sz="2400" b="1" smtClean="0">
                <a:solidFill>
                  <a:srgbClr val="D60093"/>
                </a:solidFill>
                <a:latin typeface="Comic Sans MS" pitchFamily="66" charset="0"/>
              </a:rPr>
              <a:t>I</a:t>
            </a:r>
            <a:r>
              <a:rPr lang="en-GB" sz="2400" smtClean="0">
                <a:solidFill>
                  <a:srgbClr val="3333CC"/>
                </a:solidFill>
                <a:latin typeface="Comic Sans MS" pitchFamily="66" charset="0"/>
              </a:rPr>
              <a:t>nformation </a:t>
            </a:r>
            <a:r>
              <a:rPr lang="en-GB" sz="2400" b="1" smtClean="0">
                <a:solidFill>
                  <a:srgbClr val="D60093"/>
                </a:solidFill>
                <a:latin typeface="Comic Sans MS" pitchFamily="66" charset="0"/>
              </a:rPr>
              <a:t>I</a:t>
            </a:r>
            <a:r>
              <a:rPr lang="en-GB" sz="2400" smtClean="0">
                <a:solidFill>
                  <a:srgbClr val="3333CC"/>
                </a:solidFill>
                <a:latin typeface="Comic Sans MS" pitchFamily="66" charset="0"/>
              </a:rPr>
              <a:t>nterchange) to </a:t>
            </a:r>
            <a:r>
              <a:rPr lang="en-GB" sz="2400" b="1" smtClean="0">
                <a:solidFill>
                  <a:srgbClr val="3333CC"/>
                </a:solidFill>
                <a:latin typeface="Comic Sans MS" pitchFamily="66" charset="0"/>
              </a:rPr>
              <a:t>store text</a:t>
            </a:r>
            <a:r>
              <a:rPr lang="en-GB" sz="2400" smtClean="0">
                <a:solidFill>
                  <a:srgbClr val="3333CC"/>
                </a:solidFill>
                <a:latin typeface="Comic Sans MS" pitchFamily="66" charset="0"/>
              </a:rPr>
              <a:t> makes it more </a:t>
            </a:r>
            <a:r>
              <a:rPr lang="en-GB" sz="2400" b="1" smtClean="0">
                <a:solidFill>
                  <a:srgbClr val="3333CC"/>
                </a:solidFill>
                <a:latin typeface="Comic Sans MS" pitchFamily="66" charset="0"/>
              </a:rPr>
              <a:t>portable</a:t>
            </a:r>
            <a:r>
              <a:rPr lang="en-GB" sz="2400" smtClean="0">
                <a:solidFill>
                  <a:srgbClr val="3333CC"/>
                </a:solidFill>
                <a:latin typeface="Comic Sans MS" pitchFamily="66" charset="0"/>
              </a:rPr>
              <a:t>.  </a:t>
            </a:r>
          </a:p>
          <a:p>
            <a:pPr fontAlgn="base">
              <a:spcBef>
                <a:spcPct val="50000"/>
              </a:spcBef>
              <a:spcAft>
                <a:spcPct val="0"/>
              </a:spcAft>
            </a:pPr>
            <a:r>
              <a:rPr lang="en-GB" sz="2400" smtClean="0">
                <a:solidFill>
                  <a:srgbClr val="3333CC"/>
                </a:solidFill>
                <a:latin typeface="Comic Sans MS" pitchFamily="66" charset="0"/>
              </a:rPr>
              <a:t>The normal range of </a:t>
            </a:r>
            <a:r>
              <a:rPr lang="en-GB" sz="2400" b="1" smtClean="0">
                <a:solidFill>
                  <a:srgbClr val="D60093"/>
                </a:solidFill>
                <a:latin typeface="Comic Sans MS" pitchFamily="66" charset="0"/>
              </a:rPr>
              <a:t>ASCII</a:t>
            </a:r>
            <a:r>
              <a:rPr lang="en-GB" sz="2400" smtClean="0">
                <a:solidFill>
                  <a:srgbClr val="3333CC"/>
                </a:solidFill>
                <a:latin typeface="Comic Sans MS" pitchFamily="66" charset="0"/>
              </a:rPr>
              <a:t> codes is from 32 to 127.  Often the codes 0 to 31 are used as </a:t>
            </a:r>
            <a:r>
              <a:rPr lang="en-GB" sz="2400" b="1" smtClean="0">
                <a:solidFill>
                  <a:srgbClr val="3333CC"/>
                </a:solidFill>
                <a:latin typeface="Comic Sans MS" pitchFamily="66" charset="0"/>
              </a:rPr>
              <a:t>non-printable Control Codes</a:t>
            </a:r>
            <a:r>
              <a:rPr lang="en-GB" sz="2400" smtClean="0">
                <a:solidFill>
                  <a:srgbClr val="3333CC"/>
                </a:solidFill>
                <a:latin typeface="Comic Sans MS" pitchFamily="66" charset="0"/>
              </a:rPr>
              <a:t> – which are used to perform a range of functions, EG:</a:t>
            </a:r>
          </a:p>
          <a:p>
            <a:pPr fontAlgn="base">
              <a:spcBef>
                <a:spcPct val="50000"/>
              </a:spcBef>
              <a:spcAft>
                <a:spcPct val="0"/>
              </a:spcAft>
            </a:pPr>
            <a:r>
              <a:rPr lang="en-GB" sz="2400" smtClean="0">
                <a:solidFill>
                  <a:srgbClr val="3333CC"/>
                </a:solidFill>
                <a:latin typeface="Comic Sans MS" pitchFamily="66" charset="0"/>
              </a:rPr>
              <a:t>	</a:t>
            </a:r>
            <a:r>
              <a:rPr lang="en-GB" sz="2400" b="1" smtClean="0">
                <a:solidFill>
                  <a:srgbClr val="000099"/>
                </a:solidFill>
                <a:latin typeface="Comic Sans MS" pitchFamily="66" charset="0"/>
              </a:rPr>
              <a:t>CODE 12 to Clear the Screen</a:t>
            </a:r>
          </a:p>
          <a:p>
            <a:pPr fontAlgn="base">
              <a:spcBef>
                <a:spcPct val="50000"/>
              </a:spcBef>
              <a:spcAft>
                <a:spcPct val="0"/>
              </a:spcAft>
            </a:pPr>
            <a:r>
              <a:rPr lang="en-GB" sz="2400" b="1" smtClean="0">
                <a:solidFill>
                  <a:srgbClr val="000099"/>
                </a:solidFill>
                <a:latin typeface="Comic Sans MS" pitchFamily="66" charset="0"/>
              </a:rPr>
              <a:t>	CODE 7   to make a Beep</a:t>
            </a:r>
          </a:p>
          <a:p>
            <a:pPr fontAlgn="base">
              <a:spcBef>
                <a:spcPct val="50000"/>
              </a:spcBef>
              <a:spcAft>
                <a:spcPct val="0"/>
              </a:spcAft>
            </a:pPr>
            <a:r>
              <a:rPr lang="en-GB" sz="2400" smtClean="0">
                <a:solidFill>
                  <a:srgbClr val="3333CC"/>
                </a:solidFill>
                <a:latin typeface="Comic Sans MS" pitchFamily="66" charset="0"/>
              </a:rPr>
              <a:t>The full set of text, number, symbol and control characters which can be represented by the computer is called the </a:t>
            </a:r>
            <a:r>
              <a:rPr lang="en-GB" sz="2400" b="1" smtClean="0">
                <a:solidFill>
                  <a:srgbClr val="D60093"/>
                </a:solidFill>
                <a:latin typeface="Comic Sans MS" pitchFamily="66" charset="0"/>
              </a:rPr>
              <a:t>Character Set.</a:t>
            </a:r>
            <a:endParaRPr lang="en-US" sz="2400" b="1" smtClean="0">
              <a:solidFill>
                <a:srgbClr val="D60093"/>
              </a:solidFill>
              <a:latin typeface="Comic Sans MS" pitchFamily="66" charset="0"/>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24467731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15363"/>
                                        </p:tgtEl>
                                        <p:attrNameLst>
                                          <p:attrName>style.visibility</p:attrName>
                                        </p:attrNameLst>
                                      </p:cBhvr>
                                      <p:to>
                                        <p:strVal val="visible"/>
                                      </p:to>
                                    </p:set>
                                    <p:anim calcmode="lin" valueType="num">
                                      <p:cBhvr additive="base">
                                        <p:cTn id="7" dur="500" fill="hold"/>
                                        <p:tgtEl>
                                          <p:spTgt spid="15363"/>
                                        </p:tgtEl>
                                        <p:attrNameLst>
                                          <p:attrName>ppt_x</p:attrName>
                                        </p:attrNameLst>
                                      </p:cBhvr>
                                      <p:tavLst>
                                        <p:tav tm="0">
                                          <p:val>
                                            <p:strVal val="0-#ppt_w/2"/>
                                          </p:val>
                                        </p:tav>
                                        <p:tav tm="100000">
                                          <p:val>
                                            <p:strVal val="#ppt_x"/>
                                          </p:val>
                                        </p:tav>
                                      </p:tavLst>
                                    </p:anim>
                                    <p:anim calcmode="lin" valueType="num">
                                      <p:cBhvr additive="base">
                                        <p:cTn id="8" dur="500" fill="hold"/>
                                        <p:tgtEl>
                                          <p:spTgt spid="153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533400" y="304800"/>
            <a:ext cx="7772400" cy="914400"/>
          </a:xfrm>
          <a:prstGeom prst="rect">
            <a:avLst/>
          </a:prstGeom>
          <a:noFill/>
          <a:ln w="9525">
            <a:solidFill>
              <a:srgbClr val="00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eaLnBrk="0" fontAlgn="base" hangingPunct="0">
              <a:spcBef>
                <a:spcPct val="0"/>
              </a:spcBef>
              <a:spcAft>
                <a:spcPct val="0"/>
              </a:spcAft>
            </a:pPr>
            <a:r>
              <a:rPr lang="en-GB" sz="3200" b="1" smtClean="0">
                <a:solidFill>
                  <a:srgbClr val="D60093"/>
                </a:solidFill>
                <a:effectLst>
                  <a:outerShdw blurRad="38100" dist="38100" dir="2700000" algn="tl">
                    <a:srgbClr val="000000"/>
                  </a:outerShdw>
                </a:effectLst>
                <a:latin typeface="Comic Sans MS" pitchFamily="66" charset="0"/>
              </a:rPr>
              <a:t>REPRESENTING GRAPHICS</a:t>
            </a:r>
          </a:p>
          <a:p>
            <a:pPr algn="ctr" eaLnBrk="0" fontAlgn="base" hangingPunct="0">
              <a:spcBef>
                <a:spcPct val="0"/>
              </a:spcBef>
              <a:spcAft>
                <a:spcPct val="0"/>
              </a:spcAft>
            </a:pPr>
            <a:r>
              <a:rPr lang="en-GB" sz="2400" b="1" smtClean="0">
                <a:solidFill>
                  <a:srgbClr val="D60093"/>
                </a:solidFill>
                <a:effectLst>
                  <a:outerShdw blurRad="38100" dist="38100" dir="2700000" algn="tl">
                    <a:srgbClr val="000000"/>
                  </a:outerShdw>
                </a:effectLst>
                <a:latin typeface="Comic Sans MS" pitchFamily="66" charset="0"/>
              </a:rPr>
              <a:t>(How the picture is stored in computer memory)</a:t>
            </a:r>
            <a:endParaRPr lang="en-GB" sz="3200" b="1" smtClean="0">
              <a:solidFill>
                <a:srgbClr val="D60093"/>
              </a:solidFill>
              <a:effectLst>
                <a:outerShdw blurRad="38100" dist="38100" dir="2700000" algn="tl">
                  <a:srgbClr val="000000"/>
                </a:outerShdw>
              </a:effectLst>
              <a:latin typeface="Comic Sans MS" pitchFamily="66" charset="0"/>
            </a:endParaRPr>
          </a:p>
        </p:txBody>
      </p:sp>
      <p:sp>
        <p:nvSpPr>
          <p:cNvPr id="18435" name="Text Box 3"/>
          <p:cNvSpPr txBox="1">
            <a:spLocks noChangeArrowheads="1"/>
          </p:cNvSpPr>
          <p:nvPr/>
        </p:nvSpPr>
        <p:spPr bwMode="auto">
          <a:xfrm>
            <a:off x="457200" y="1524000"/>
            <a:ext cx="1828800" cy="429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buFontTx/>
              <a:buChar char="•"/>
            </a:pPr>
            <a:r>
              <a:rPr lang="en-GB" sz="2400" b="1" smtClean="0">
                <a:solidFill>
                  <a:srgbClr val="3333CC"/>
                </a:solidFill>
                <a:latin typeface="Comic Sans MS" pitchFamily="66" charset="0"/>
              </a:rPr>
              <a:t>11111111</a:t>
            </a:r>
          </a:p>
          <a:p>
            <a:pPr eaLnBrk="0" fontAlgn="base" hangingPunct="0">
              <a:spcBef>
                <a:spcPct val="50000"/>
              </a:spcBef>
              <a:spcAft>
                <a:spcPct val="0"/>
              </a:spcAft>
              <a:buFontTx/>
              <a:buChar char="•"/>
            </a:pPr>
            <a:r>
              <a:rPr lang="en-GB" sz="2400" b="1" smtClean="0">
                <a:solidFill>
                  <a:srgbClr val="3333CC"/>
                </a:solidFill>
                <a:latin typeface="Comic Sans MS" pitchFamily="66" charset="0"/>
              </a:rPr>
              <a:t>01000010</a:t>
            </a:r>
          </a:p>
          <a:p>
            <a:pPr eaLnBrk="0" fontAlgn="base" hangingPunct="0">
              <a:spcBef>
                <a:spcPct val="50000"/>
              </a:spcBef>
              <a:spcAft>
                <a:spcPct val="0"/>
              </a:spcAft>
              <a:buFontTx/>
              <a:buChar char="•"/>
            </a:pPr>
            <a:r>
              <a:rPr lang="en-GB" sz="2400" b="1" smtClean="0">
                <a:solidFill>
                  <a:srgbClr val="3333CC"/>
                </a:solidFill>
                <a:latin typeface="Comic Sans MS" pitchFamily="66" charset="0"/>
              </a:rPr>
              <a:t>00100100</a:t>
            </a:r>
          </a:p>
          <a:p>
            <a:pPr eaLnBrk="0" fontAlgn="base" hangingPunct="0">
              <a:spcBef>
                <a:spcPct val="50000"/>
              </a:spcBef>
              <a:spcAft>
                <a:spcPct val="0"/>
              </a:spcAft>
              <a:buFontTx/>
              <a:buChar char="•"/>
            </a:pPr>
            <a:r>
              <a:rPr lang="en-GB" sz="2400" b="1" smtClean="0">
                <a:solidFill>
                  <a:srgbClr val="3333CC"/>
                </a:solidFill>
                <a:latin typeface="Comic Sans MS" pitchFamily="66" charset="0"/>
              </a:rPr>
              <a:t>00011000</a:t>
            </a:r>
          </a:p>
          <a:p>
            <a:pPr eaLnBrk="0" fontAlgn="base" hangingPunct="0">
              <a:spcBef>
                <a:spcPct val="50000"/>
              </a:spcBef>
              <a:spcAft>
                <a:spcPct val="0"/>
              </a:spcAft>
              <a:buFontTx/>
              <a:buChar char="•"/>
            </a:pPr>
            <a:r>
              <a:rPr lang="en-GB" sz="2400" b="1" smtClean="0">
                <a:solidFill>
                  <a:srgbClr val="3333CC"/>
                </a:solidFill>
                <a:latin typeface="Comic Sans MS" pitchFamily="66" charset="0"/>
              </a:rPr>
              <a:t>00011000</a:t>
            </a:r>
          </a:p>
          <a:p>
            <a:pPr eaLnBrk="0" fontAlgn="base" hangingPunct="0">
              <a:spcBef>
                <a:spcPct val="50000"/>
              </a:spcBef>
              <a:spcAft>
                <a:spcPct val="0"/>
              </a:spcAft>
              <a:buFontTx/>
              <a:buChar char="•"/>
            </a:pPr>
            <a:r>
              <a:rPr lang="en-GB" sz="2400" b="1" smtClean="0">
                <a:solidFill>
                  <a:srgbClr val="3333CC"/>
                </a:solidFill>
                <a:latin typeface="Comic Sans MS" pitchFamily="66" charset="0"/>
              </a:rPr>
              <a:t>00100100</a:t>
            </a:r>
          </a:p>
          <a:p>
            <a:pPr eaLnBrk="0" fontAlgn="base" hangingPunct="0">
              <a:spcBef>
                <a:spcPct val="50000"/>
              </a:spcBef>
              <a:spcAft>
                <a:spcPct val="0"/>
              </a:spcAft>
              <a:buFontTx/>
              <a:buChar char="•"/>
            </a:pPr>
            <a:r>
              <a:rPr lang="en-GB" sz="2400" b="1" smtClean="0">
                <a:solidFill>
                  <a:srgbClr val="3333CC"/>
                </a:solidFill>
                <a:latin typeface="Comic Sans MS" pitchFamily="66" charset="0"/>
              </a:rPr>
              <a:t>01000010</a:t>
            </a:r>
          </a:p>
          <a:p>
            <a:pPr eaLnBrk="0" fontAlgn="base" hangingPunct="0">
              <a:spcBef>
                <a:spcPct val="50000"/>
              </a:spcBef>
              <a:spcAft>
                <a:spcPct val="0"/>
              </a:spcAft>
              <a:buFontTx/>
              <a:buChar char="•"/>
            </a:pPr>
            <a:r>
              <a:rPr lang="en-GB" sz="2400" b="1" smtClean="0">
                <a:solidFill>
                  <a:srgbClr val="3333CC"/>
                </a:solidFill>
                <a:latin typeface="Comic Sans MS" pitchFamily="66" charset="0"/>
              </a:rPr>
              <a:t>11111111</a:t>
            </a:r>
          </a:p>
        </p:txBody>
      </p:sp>
      <p:grpSp>
        <p:nvGrpSpPr>
          <p:cNvPr id="18436" name="Group 4"/>
          <p:cNvGrpSpPr>
            <a:grpSpLocks/>
          </p:cNvGrpSpPr>
          <p:nvPr/>
        </p:nvGrpSpPr>
        <p:grpSpPr bwMode="auto">
          <a:xfrm>
            <a:off x="2590800" y="1524000"/>
            <a:ext cx="6096000" cy="533400"/>
            <a:chOff x="1632" y="1152"/>
            <a:chExt cx="3840" cy="326"/>
          </a:xfrm>
        </p:grpSpPr>
        <p:sp>
          <p:nvSpPr>
            <p:cNvPr id="18437" name="Rectangle 5"/>
            <p:cNvSpPr>
              <a:spLocks noChangeArrowheads="1"/>
            </p:cNvSpPr>
            <p:nvPr/>
          </p:nvSpPr>
          <p:spPr bwMode="auto">
            <a:xfrm>
              <a:off x="4992" y="1152"/>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438" name="Rectangle 6"/>
            <p:cNvSpPr>
              <a:spLocks noChangeArrowheads="1"/>
            </p:cNvSpPr>
            <p:nvPr/>
          </p:nvSpPr>
          <p:spPr bwMode="auto">
            <a:xfrm>
              <a:off x="4512" y="1152"/>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439" name="Rectangle 7"/>
            <p:cNvSpPr>
              <a:spLocks noChangeArrowheads="1"/>
            </p:cNvSpPr>
            <p:nvPr/>
          </p:nvSpPr>
          <p:spPr bwMode="auto">
            <a:xfrm>
              <a:off x="4032" y="1152"/>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440" name="Rectangle 8"/>
            <p:cNvSpPr>
              <a:spLocks noChangeArrowheads="1"/>
            </p:cNvSpPr>
            <p:nvPr/>
          </p:nvSpPr>
          <p:spPr bwMode="auto">
            <a:xfrm>
              <a:off x="3552" y="1152"/>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441" name="Rectangle 9"/>
            <p:cNvSpPr>
              <a:spLocks noChangeArrowheads="1"/>
            </p:cNvSpPr>
            <p:nvPr/>
          </p:nvSpPr>
          <p:spPr bwMode="auto">
            <a:xfrm>
              <a:off x="3072" y="1152"/>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442" name="Rectangle 10"/>
            <p:cNvSpPr>
              <a:spLocks noChangeArrowheads="1"/>
            </p:cNvSpPr>
            <p:nvPr/>
          </p:nvSpPr>
          <p:spPr bwMode="auto">
            <a:xfrm>
              <a:off x="2592" y="1152"/>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443" name="Rectangle 11"/>
            <p:cNvSpPr>
              <a:spLocks noChangeArrowheads="1"/>
            </p:cNvSpPr>
            <p:nvPr/>
          </p:nvSpPr>
          <p:spPr bwMode="auto">
            <a:xfrm>
              <a:off x="2112" y="1152"/>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444" name="Rectangle 12"/>
            <p:cNvSpPr>
              <a:spLocks noChangeArrowheads="1"/>
            </p:cNvSpPr>
            <p:nvPr/>
          </p:nvSpPr>
          <p:spPr bwMode="auto">
            <a:xfrm>
              <a:off x="1632" y="1152"/>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445" name="Line 13"/>
            <p:cNvSpPr>
              <a:spLocks noChangeShapeType="1"/>
            </p:cNvSpPr>
            <p:nvPr/>
          </p:nvSpPr>
          <p:spPr bwMode="auto">
            <a:xfrm>
              <a:off x="1632" y="1152"/>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46" name="Line 14"/>
            <p:cNvSpPr>
              <a:spLocks noChangeShapeType="1"/>
            </p:cNvSpPr>
            <p:nvPr/>
          </p:nvSpPr>
          <p:spPr bwMode="auto">
            <a:xfrm>
              <a:off x="1632" y="1478"/>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47" name="Line 15"/>
            <p:cNvSpPr>
              <a:spLocks noChangeShapeType="1"/>
            </p:cNvSpPr>
            <p:nvPr/>
          </p:nvSpPr>
          <p:spPr bwMode="auto">
            <a:xfrm>
              <a:off x="1632" y="1152"/>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48" name="Line 16"/>
            <p:cNvSpPr>
              <a:spLocks noChangeShapeType="1"/>
            </p:cNvSpPr>
            <p:nvPr/>
          </p:nvSpPr>
          <p:spPr bwMode="auto">
            <a:xfrm>
              <a:off x="2112" y="115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49" name="Line 17"/>
            <p:cNvSpPr>
              <a:spLocks noChangeShapeType="1"/>
            </p:cNvSpPr>
            <p:nvPr/>
          </p:nvSpPr>
          <p:spPr bwMode="auto">
            <a:xfrm>
              <a:off x="2592" y="115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50" name="Line 18"/>
            <p:cNvSpPr>
              <a:spLocks noChangeShapeType="1"/>
            </p:cNvSpPr>
            <p:nvPr/>
          </p:nvSpPr>
          <p:spPr bwMode="auto">
            <a:xfrm>
              <a:off x="3072" y="115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51" name="Line 19"/>
            <p:cNvSpPr>
              <a:spLocks noChangeShapeType="1"/>
            </p:cNvSpPr>
            <p:nvPr/>
          </p:nvSpPr>
          <p:spPr bwMode="auto">
            <a:xfrm>
              <a:off x="3552" y="115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52" name="Line 20"/>
            <p:cNvSpPr>
              <a:spLocks noChangeShapeType="1"/>
            </p:cNvSpPr>
            <p:nvPr/>
          </p:nvSpPr>
          <p:spPr bwMode="auto">
            <a:xfrm>
              <a:off x="4032" y="115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53" name="Line 21"/>
            <p:cNvSpPr>
              <a:spLocks noChangeShapeType="1"/>
            </p:cNvSpPr>
            <p:nvPr/>
          </p:nvSpPr>
          <p:spPr bwMode="auto">
            <a:xfrm>
              <a:off x="4512" y="115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54" name="Line 22"/>
            <p:cNvSpPr>
              <a:spLocks noChangeShapeType="1"/>
            </p:cNvSpPr>
            <p:nvPr/>
          </p:nvSpPr>
          <p:spPr bwMode="auto">
            <a:xfrm>
              <a:off x="4992" y="115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55" name="Line 23"/>
            <p:cNvSpPr>
              <a:spLocks noChangeShapeType="1"/>
            </p:cNvSpPr>
            <p:nvPr/>
          </p:nvSpPr>
          <p:spPr bwMode="auto">
            <a:xfrm>
              <a:off x="5472" y="1152"/>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grpSp>
      <p:grpSp>
        <p:nvGrpSpPr>
          <p:cNvPr id="18456" name="Group 24"/>
          <p:cNvGrpSpPr>
            <a:grpSpLocks/>
          </p:cNvGrpSpPr>
          <p:nvPr/>
        </p:nvGrpSpPr>
        <p:grpSpPr bwMode="auto">
          <a:xfrm>
            <a:off x="2590800" y="2057400"/>
            <a:ext cx="6096000" cy="517525"/>
            <a:chOff x="1632" y="1488"/>
            <a:chExt cx="3840" cy="326"/>
          </a:xfrm>
        </p:grpSpPr>
        <p:sp>
          <p:nvSpPr>
            <p:cNvPr id="18457" name="Rectangle 25"/>
            <p:cNvSpPr>
              <a:spLocks noChangeArrowheads="1"/>
            </p:cNvSpPr>
            <p:nvPr/>
          </p:nvSpPr>
          <p:spPr bwMode="auto">
            <a:xfrm>
              <a:off x="4992" y="1488"/>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58" name="Rectangle 26"/>
            <p:cNvSpPr>
              <a:spLocks noChangeArrowheads="1"/>
            </p:cNvSpPr>
            <p:nvPr/>
          </p:nvSpPr>
          <p:spPr bwMode="auto">
            <a:xfrm>
              <a:off x="4512" y="1488"/>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459" name="Rectangle 27"/>
            <p:cNvSpPr>
              <a:spLocks noChangeArrowheads="1"/>
            </p:cNvSpPr>
            <p:nvPr/>
          </p:nvSpPr>
          <p:spPr bwMode="auto">
            <a:xfrm>
              <a:off x="4032" y="1488"/>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60" name="Rectangle 28"/>
            <p:cNvSpPr>
              <a:spLocks noChangeArrowheads="1"/>
            </p:cNvSpPr>
            <p:nvPr/>
          </p:nvSpPr>
          <p:spPr bwMode="auto">
            <a:xfrm>
              <a:off x="3552" y="1488"/>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61" name="Rectangle 29"/>
            <p:cNvSpPr>
              <a:spLocks noChangeArrowheads="1"/>
            </p:cNvSpPr>
            <p:nvPr/>
          </p:nvSpPr>
          <p:spPr bwMode="auto">
            <a:xfrm>
              <a:off x="3072" y="1488"/>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62" name="Rectangle 30"/>
            <p:cNvSpPr>
              <a:spLocks noChangeArrowheads="1"/>
            </p:cNvSpPr>
            <p:nvPr/>
          </p:nvSpPr>
          <p:spPr bwMode="auto">
            <a:xfrm>
              <a:off x="2592" y="1488"/>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63" name="Rectangle 31"/>
            <p:cNvSpPr>
              <a:spLocks noChangeArrowheads="1"/>
            </p:cNvSpPr>
            <p:nvPr/>
          </p:nvSpPr>
          <p:spPr bwMode="auto">
            <a:xfrm>
              <a:off x="2112" y="1488"/>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464" name="Rectangle 32"/>
            <p:cNvSpPr>
              <a:spLocks noChangeArrowheads="1"/>
            </p:cNvSpPr>
            <p:nvPr/>
          </p:nvSpPr>
          <p:spPr bwMode="auto">
            <a:xfrm>
              <a:off x="1632" y="1488"/>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65" name="Line 33"/>
            <p:cNvSpPr>
              <a:spLocks noChangeShapeType="1"/>
            </p:cNvSpPr>
            <p:nvPr/>
          </p:nvSpPr>
          <p:spPr bwMode="auto">
            <a:xfrm>
              <a:off x="1632" y="1488"/>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66" name="Line 34"/>
            <p:cNvSpPr>
              <a:spLocks noChangeShapeType="1"/>
            </p:cNvSpPr>
            <p:nvPr/>
          </p:nvSpPr>
          <p:spPr bwMode="auto">
            <a:xfrm>
              <a:off x="1632" y="1814"/>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67" name="Line 35"/>
            <p:cNvSpPr>
              <a:spLocks noChangeShapeType="1"/>
            </p:cNvSpPr>
            <p:nvPr/>
          </p:nvSpPr>
          <p:spPr bwMode="auto">
            <a:xfrm>
              <a:off x="1632" y="1488"/>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68" name="Line 36"/>
            <p:cNvSpPr>
              <a:spLocks noChangeShapeType="1"/>
            </p:cNvSpPr>
            <p:nvPr/>
          </p:nvSpPr>
          <p:spPr bwMode="auto">
            <a:xfrm>
              <a:off x="2112" y="148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69" name="Line 37"/>
            <p:cNvSpPr>
              <a:spLocks noChangeShapeType="1"/>
            </p:cNvSpPr>
            <p:nvPr/>
          </p:nvSpPr>
          <p:spPr bwMode="auto">
            <a:xfrm>
              <a:off x="2592" y="148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70" name="Line 38"/>
            <p:cNvSpPr>
              <a:spLocks noChangeShapeType="1"/>
            </p:cNvSpPr>
            <p:nvPr/>
          </p:nvSpPr>
          <p:spPr bwMode="auto">
            <a:xfrm>
              <a:off x="3072" y="148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71" name="Line 39"/>
            <p:cNvSpPr>
              <a:spLocks noChangeShapeType="1"/>
            </p:cNvSpPr>
            <p:nvPr/>
          </p:nvSpPr>
          <p:spPr bwMode="auto">
            <a:xfrm>
              <a:off x="3552" y="148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72" name="Line 40"/>
            <p:cNvSpPr>
              <a:spLocks noChangeShapeType="1"/>
            </p:cNvSpPr>
            <p:nvPr/>
          </p:nvSpPr>
          <p:spPr bwMode="auto">
            <a:xfrm>
              <a:off x="4032" y="148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73" name="Line 41"/>
            <p:cNvSpPr>
              <a:spLocks noChangeShapeType="1"/>
            </p:cNvSpPr>
            <p:nvPr/>
          </p:nvSpPr>
          <p:spPr bwMode="auto">
            <a:xfrm>
              <a:off x="4512" y="148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74" name="Line 42"/>
            <p:cNvSpPr>
              <a:spLocks noChangeShapeType="1"/>
            </p:cNvSpPr>
            <p:nvPr/>
          </p:nvSpPr>
          <p:spPr bwMode="auto">
            <a:xfrm>
              <a:off x="4992" y="148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75" name="Line 43"/>
            <p:cNvSpPr>
              <a:spLocks noChangeShapeType="1"/>
            </p:cNvSpPr>
            <p:nvPr/>
          </p:nvSpPr>
          <p:spPr bwMode="auto">
            <a:xfrm>
              <a:off x="5472" y="1488"/>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grpSp>
      <p:grpSp>
        <p:nvGrpSpPr>
          <p:cNvPr id="18476" name="Group 44"/>
          <p:cNvGrpSpPr>
            <a:grpSpLocks/>
          </p:cNvGrpSpPr>
          <p:nvPr/>
        </p:nvGrpSpPr>
        <p:grpSpPr bwMode="auto">
          <a:xfrm>
            <a:off x="2590800" y="2590800"/>
            <a:ext cx="6096000" cy="517525"/>
            <a:chOff x="1632" y="1920"/>
            <a:chExt cx="3840" cy="326"/>
          </a:xfrm>
        </p:grpSpPr>
        <p:sp>
          <p:nvSpPr>
            <p:cNvPr id="18477" name="Rectangle 45"/>
            <p:cNvSpPr>
              <a:spLocks noChangeArrowheads="1"/>
            </p:cNvSpPr>
            <p:nvPr/>
          </p:nvSpPr>
          <p:spPr bwMode="auto">
            <a:xfrm>
              <a:off x="4992" y="1920"/>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78" name="Rectangle 46"/>
            <p:cNvSpPr>
              <a:spLocks noChangeArrowheads="1"/>
            </p:cNvSpPr>
            <p:nvPr/>
          </p:nvSpPr>
          <p:spPr bwMode="auto">
            <a:xfrm>
              <a:off x="4512" y="1920"/>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79" name="Rectangle 47"/>
            <p:cNvSpPr>
              <a:spLocks noChangeArrowheads="1"/>
            </p:cNvSpPr>
            <p:nvPr/>
          </p:nvSpPr>
          <p:spPr bwMode="auto">
            <a:xfrm>
              <a:off x="4032" y="1920"/>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480" name="Rectangle 48"/>
            <p:cNvSpPr>
              <a:spLocks noChangeArrowheads="1"/>
            </p:cNvSpPr>
            <p:nvPr/>
          </p:nvSpPr>
          <p:spPr bwMode="auto">
            <a:xfrm>
              <a:off x="3552" y="1920"/>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81" name="Rectangle 49"/>
            <p:cNvSpPr>
              <a:spLocks noChangeArrowheads="1"/>
            </p:cNvSpPr>
            <p:nvPr/>
          </p:nvSpPr>
          <p:spPr bwMode="auto">
            <a:xfrm>
              <a:off x="3072" y="1920"/>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82" name="Rectangle 50"/>
            <p:cNvSpPr>
              <a:spLocks noChangeArrowheads="1"/>
            </p:cNvSpPr>
            <p:nvPr/>
          </p:nvSpPr>
          <p:spPr bwMode="auto">
            <a:xfrm>
              <a:off x="2592" y="1920"/>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483" name="Rectangle 51"/>
            <p:cNvSpPr>
              <a:spLocks noChangeArrowheads="1"/>
            </p:cNvSpPr>
            <p:nvPr/>
          </p:nvSpPr>
          <p:spPr bwMode="auto">
            <a:xfrm>
              <a:off x="2112" y="1920"/>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84" name="Rectangle 52"/>
            <p:cNvSpPr>
              <a:spLocks noChangeArrowheads="1"/>
            </p:cNvSpPr>
            <p:nvPr/>
          </p:nvSpPr>
          <p:spPr bwMode="auto">
            <a:xfrm>
              <a:off x="1632" y="1920"/>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85" name="Line 53"/>
            <p:cNvSpPr>
              <a:spLocks noChangeShapeType="1"/>
            </p:cNvSpPr>
            <p:nvPr/>
          </p:nvSpPr>
          <p:spPr bwMode="auto">
            <a:xfrm>
              <a:off x="1632" y="1920"/>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86" name="Line 54"/>
            <p:cNvSpPr>
              <a:spLocks noChangeShapeType="1"/>
            </p:cNvSpPr>
            <p:nvPr/>
          </p:nvSpPr>
          <p:spPr bwMode="auto">
            <a:xfrm>
              <a:off x="1632" y="2246"/>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87" name="Line 55"/>
            <p:cNvSpPr>
              <a:spLocks noChangeShapeType="1"/>
            </p:cNvSpPr>
            <p:nvPr/>
          </p:nvSpPr>
          <p:spPr bwMode="auto">
            <a:xfrm>
              <a:off x="1632" y="1920"/>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88" name="Line 56"/>
            <p:cNvSpPr>
              <a:spLocks noChangeShapeType="1"/>
            </p:cNvSpPr>
            <p:nvPr/>
          </p:nvSpPr>
          <p:spPr bwMode="auto">
            <a:xfrm>
              <a:off x="2112" y="1920"/>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89" name="Line 57"/>
            <p:cNvSpPr>
              <a:spLocks noChangeShapeType="1"/>
            </p:cNvSpPr>
            <p:nvPr/>
          </p:nvSpPr>
          <p:spPr bwMode="auto">
            <a:xfrm>
              <a:off x="2592" y="1920"/>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90" name="Line 58"/>
            <p:cNvSpPr>
              <a:spLocks noChangeShapeType="1"/>
            </p:cNvSpPr>
            <p:nvPr/>
          </p:nvSpPr>
          <p:spPr bwMode="auto">
            <a:xfrm>
              <a:off x="3072" y="1920"/>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91" name="Line 59"/>
            <p:cNvSpPr>
              <a:spLocks noChangeShapeType="1"/>
            </p:cNvSpPr>
            <p:nvPr/>
          </p:nvSpPr>
          <p:spPr bwMode="auto">
            <a:xfrm>
              <a:off x="3552" y="1920"/>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92" name="Line 60"/>
            <p:cNvSpPr>
              <a:spLocks noChangeShapeType="1"/>
            </p:cNvSpPr>
            <p:nvPr/>
          </p:nvSpPr>
          <p:spPr bwMode="auto">
            <a:xfrm>
              <a:off x="4032" y="1920"/>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93" name="Line 61"/>
            <p:cNvSpPr>
              <a:spLocks noChangeShapeType="1"/>
            </p:cNvSpPr>
            <p:nvPr/>
          </p:nvSpPr>
          <p:spPr bwMode="auto">
            <a:xfrm>
              <a:off x="4512" y="1920"/>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94" name="Line 62"/>
            <p:cNvSpPr>
              <a:spLocks noChangeShapeType="1"/>
            </p:cNvSpPr>
            <p:nvPr/>
          </p:nvSpPr>
          <p:spPr bwMode="auto">
            <a:xfrm>
              <a:off x="4992" y="1920"/>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495" name="Line 63"/>
            <p:cNvSpPr>
              <a:spLocks noChangeShapeType="1"/>
            </p:cNvSpPr>
            <p:nvPr/>
          </p:nvSpPr>
          <p:spPr bwMode="auto">
            <a:xfrm>
              <a:off x="5472" y="1920"/>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grpSp>
      <p:grpSp>
        <p:nvGrpSpPr>
          <p:cNvPr id="18496" name="Group 64"/>
          <p:cNvGrpSpPr>
            <a:grpSpLocks/>
          </p:cNvGrpSpPr>
          <p:nvPr/>
        </p:nvGrpSpPr>
        <p:grpSpPr bwMode="auto">
          <a:xfrm>
            <a:off x="2590800" y="3657600"/>
            <a:ext cx="6096000" cy="517525"/>
            <a:chOff x="1632" y="2832"/>
            <a:chExt cx="3840" cy="326"/>
          </a:xfrm>
        </p:grpSpPr>
        <p:sp>
          <p:nvSpPr>
            <p:cNvPr id="18497" name="Rectangle 65"/>
            <p:cNvSpPr>
              <a:spLocks noChangeArrowheads="1"/>
            </p:cNvSpPr>
            <p:nvPr/>
          </p:nvSpPr>
          <p:spPr bwMode="auto">
            <a:xfrm>
              <a:off x="4992" y="2832"/>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98" name="Rectangle 66"/>
            <p:cNvSpPr>
              <a:spLocks noChangeArrowheads="1"/>
            </p:cNvSpPr>
            <p:nvPr/>
          </p:nvSpPr>
          <p:spPr bwMode="auto">
            <a:xfrm>
              <a:off x="4512" y="2832"/>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499" name="Rectangle 67"/>
            <p:cNvSpPr>
              <a:spLocks noChangeArrowheads="1"/>
            </p:cNvSpPr>
            <p:nvPr/>
          </p:nvSpPr>
          <p:spPr bwMode="auto">
            <a:xfrm>
              <a:off x="4032" y="2832"/>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00" name="Rectangle 68"/>
            <p:cNvSpPr>
              <a:spLocks noChangeArrowheads="1"/>
            </p:cNvSpPr>
            <p:nvPr/>
          </p:nvSpPr>
          <p:spPr bwMode="auto">
            <a:xfrm>
              <a:off x="3552" y="2832"/>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01" name="Rectangle 69"/>
            <p:cNvSpPr>
              <a:spLocks noChangeArrowheads="1"/>
            </p:cNvSpPr>
            <p:nvPr/>
          </p:nvSpPr>
          <p:spPr bwMode="auto">
            <a:xfrm>
              <a:off x="3072" y="2832"/>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02" name="Rectangle 70"/>
            <p:cNvSpPr>
              <a:spLocks noChangeArrowheads="1"/>
            </p:cNvSpPr>
            <p:nvPr/>
          </p:nvSpPr>
          <p:spPr bwMode="auto">
            <a:xfrm>
              <a:off x="2592" y="2832"/>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03" name="Rectangle 71"/>
            <p:cNvSpPr>
              <a:spLocks noChangeArrowheads="1"/>
            </p:cNvSpPr>
            <p:nvPr/>
          </p:nvSpPr>
          <p:spPr bwMode="auto">
            <a:xfrm>
              <a:off x="2112" y="2832"/>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04" name="Rectangle 72"/>
            <p:cNvSpPr>
              <a:spLocks noChangeArrowheads="1"/>
            </p:cNvSpPr>
            <p:nvPr/>
          </p:nvSpPr>
          <p:spPr bwMode="auto">
            <a:xfrm>
              <a:off x="1632" y="2832"/>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05" name="Line 73"/>
            <p:cNvSpPr>
              <a:spLocks noChangeShapeType="1"/>
            </p:cNvSpPr>
            <p:nvPr/>
          </p:nvSpPr>
          <p:spPr bwMode="auto">
            <a:xfrm>
              <a:off x="1632" y="2832"/>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06" name="Line 74"/>
            <p:cNvSpPr>
              <a:spLocks noChangeShapeType="1"/>
            </p:cNvSpPr>
            <p:nvPr/>
          </p:nvSpPr>
          <p:spPr bwMode="auto">
            <a:xfrm>
              <a:off x="1632" y="3158"/>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07" name="Line 75"/>
            <p:cNvSpPr>
              <a:spLocks noChangeShapeType="1"/>
            </p:cNvSpPr>
            <p:nvPr/>
          </p:nvSpPr>
          <p:spPr bwMode="auto">
            <a:xfrm>
              <a:off x="1632" y="2832"/>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08" name="Line 76"/>
            <p:cNvSpPr>
              <a:spLocks noChangeShapeType="1"/>
            </p:cNvSpPr>
            <p:nvPr/>
          </p:nvSpPr>
          <p:spPr bwMode="auto">
            <a:xfrm>
              <a:off x="211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09" name="Line 77"/>
            <p:cNvSpPr>
              <a:spLocks noChangeShapeType="1"/>
            </p:cNvSpPr>
            <p:nvPr/>
          </p:nvSpPr>
          <p:spPr bwMode="auto">
            <a:xfrm>
              <a:off x="259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10" name="Line 78"/>
            <p:cNvSpPr>
              <a:spLocks noChangeShapeType="1"/>
            </p:cNvSpPr>
            <p:nvPr/>
          </p:nvSpPr>
          <p:spPr bwMode="auto">
            <a:xfrm>
              <a:off x="307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11" name="Line 79"/>
            <p:cNvSpPr>
              <a:spLocks noChangeShapeType="1"/>
            </p:cNvSpPr>
            <p:nvPr/>
          </p:nvSpPr>
          <p:spPr bwMode="auto">
            <a:xfrm>
              <a:off x="355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12" name="Line 80"/>
            <p:cNvSpPr>
              <a:spLocks noChangeShapeType="1"/>
            </p:cNvSpPr>
            <p:nvPr/>
          </p:nvSpPr>
          <p:spPr bwMode="auto">
            <a:xfrm>
              <a:off x="403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13" name="Line 81"/>
            <p:cNvSpPr>
              <a:spLocks noChangeShapeType="1"/>
            </p:cNvSpPr>
            <p:nvPr/>
          </p:nvSpPr>
          <p:spPr bwMode="auto">
            <a:xfrm>
              <a:off x="451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14" name="Line 82"/>
            <p:cNvSpPr>
              <a:spLocks noChangeShapeType="1"/>
            </p:cNvSpPr>
            <p:nvPr/>
          </p:nvSpPr>
          <p:spPr bwMode="auto">
            <a:xfrm>
              <a:off x="499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15" name="Line 83"/>
            <p:cNvSpPr>
              <a:spLocks noChangeShapeType="1"/>
            </p:cNvSpPr>
            <p:nvPr/>
          </p:nvSpPr>
          <p:spPr bwMode="auto">
            <a:xfrm>
              <a:off x="5472" y="2832"/>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grpSp>
      <p:grpSp>
        <p:nvGrpSpPr>
          <p:cNvPr id="18516" name="Group 84"/>
          <p:cNvGrpSpPr>
            <a:grpSpLocks/>
          </p:cNvGrpSpPr>
          <p:nvPr/>
        </p:nvGrpSpPr>
        <p:grpSpPr bwMode="auto">
          <a:xfrm>
            <a:off x="2590800" y="4191000"/>
            <a:ext cx="6096000" cy="517525"/>
            <a:chOff x="1632" y="2832"/>
            <a:chExt cx="3840" cy="326"/>
          </a:xfrm>
        </p:grpSpPr>
        <p:sp>
          <p:nvSpPr>
            <p:cNvPr id="18517" name="Rectangle 85"/>
            <p:cNvSpPr>
              <a:spLocks noChangeArrowheads="1"/>
            </p:cNvSpPr>
            <p:nvPr/>
          </p:nvSpPr>
          <p:spPr bwMode="auto">
            <a:xfrm>
              <a:off x="4992" y="2832"/>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18" name="Rectangle 86"/>
            <p:cNvSpPr>
              <a:spLocks noChangeArrowheads="1"/>
            </p:cNvSpPr>
            <p:nvPr/>
          </p:nvSpPr>
          <p:spPr bwMode="auto">
            <a:xfrm>
              <a:off x="4512" y="2832"/>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19" name="Rectangle 87"/>
            <p:cNvSpPr>
              <a:spLocks noChangeArrowheads="1"/>
            </p:cNvSpPr>
            <p:nvPr/>
          </p:nvSpPr>
          <p:spPr bwMode="auto">
            <a:xfrm>
              <a:off x="4032" y="2832"/>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20" name="Rectangle 88"/>
            <p:cNvSpPr>
              <a:spLocks noChangeArrowheads="1"/>
            </p:cNvSpPr>
            <p:nvPr/>
          </p:nvSpPr>
          <p:spPr bwMode="auto">
            <a:xfrm>
              <a:off x="3552" y="2832"/>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21" name="Rectangle 89"/>
            <p:cNvSpPr>
              <a:spLocks noChangeArrowheads="1"/>
            </p:cNvSpPr>
            <p:nvPr/>
          </p:nvSpPr>
          <p:spPr bwMode="auto">
            <a:xfrm>
              <a:off x="3072" y="2832"/>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22" name="Rectangle 90"/>
            <p:cNvSpPr>
              <a:spLocks noChangeArrowheads="1"/>
            </p:cNvSpPr>
            <p:nvPr/>
          </p:nvSpPr>
          <p:spPr bwMode="auto">
            <a:xfrm>
              <a:off x="2592" y="2832"/>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23" name="Rectangle 91"/>
            <p:cNvSpPr>
              <a:spLocks noChangeArrowheads="1"/>
            </p:cNvSpPr>
            <p:nvPr/>
          </p:nvSpPr>
          <p:spPr bwMode="auto">
            <a:xfrm>
              <a:off x="2112" y="2832"/>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24" name="Rectangle 92"/>
            <p:cNvSpPr>
              <a:spLocks noChangeArrowheads="1"/>
            </p:cNvSpPr>
            <p:nvPr/>
          </p:nvSpPr>
          <p:spPr bwMode="auto">
            <a:xfrm>
              <a:off x="1632" y="2832"/>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25" name="Line 93"/>
            <p:cNvSpPr>
              <a:spLocks noChangeShapeType="1"/>
            </p:cNvSpPr>
            <p:nvPr/>
          </p:nvSpPr>
          <p:spPr bwMode="auto">
            <a:xfrm>
              <a:off x="1632" y="2832"/>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26" name="Line 94"/>
            <p:cNvSpPr>
              <a:spLocks noChangeShapeType="1"/>
            </p:cNvSpPr>
            <p:nvPr/>
          </p:nvSpPr>
          <p:spPr bwMode="auto">
            <a:xfrm>
              <a:off x="1632" y="3158"/>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27" name="Line 95"/>
            <p:cNvSpPr>
              <a:spLocks noChangeShapeType="1"/>
            </p:cNvSpPr>
            <p:nvPr/>
          </p:nvSpPr>
          <p:spPr bwMode="auto">
            <a:xfrm>
              <a:off x="1632" y="2832"/>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28" name="Line 96"/>
            <p:cNvSpPr>
              <a:spLocks noChangeShapeType="1"/>
            </p:cNvSpPr>
            <p:nvPr/>
          </p:nvSpPr>
          <p:spPr bwMode="auto">
            <a:xfrm>
              <a:off x="211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29" name="Line 97"/>
            <p:cNvSpPr>
              <a:spLocks noChangeShapeType="1"/>
            </p:cNvSpPr>
            <p:nvPr/>
          </p:nvSpPr>
          <p:spPr bwMode="auto">
            <a:xfrm>
              <a:off x="259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30" name="Line 98"/>
            <p:cNvSpPr>
              <a:spLocks noChangeShapeType="1"/>
            </p:cNvSpPr>
            <p:nvPr/>
          </p:nvSpPr>
          <p:spPr bwMode="auto">
            <a:xfrm>
              <a:off x="307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31" name="Line 99"/>
            <p:cNvSpPr>
              <a:spLocks noChangeShapeType="1"/>
            </p:cNvSpPr>
            <p:nvPr/>
          </p:nvSpPr>
          <p:spPr bwMode="auto">
            <a:xfrm>
              <a:off x="355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32" name="Line 100"/>
            <p:cNvSpPr>
              <a:spLocks noChangeShapeType="1"/>
            </p:cNvSpPr>
            <p:nvPr/>
          </p:nvSpPr>
          <p:spPr bwMode="auto">
            <a:xfrm>
              <a:off x="403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33" name="Line 101"/>
            <p:cNvSpPr>
              <a:spLocks noChangeShapeType="1"/>
            </p:cNvSpPr>
            <p:nvPr/>
          </p:nvSpPr>
          <p:spPr bwMode="auto">
            <a:xfrm>
              <a:off x="451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34" name="Line 102"/>
            <p:cNvSpPr>
              <a:spLocks noChangeShapeType="1"/>
            </p:cNvSpPr>
            <p:nvPr/>
          </p:nvSpPr>
          <p:spPr bwMode="auto">
            <a:xfrm>
              <a:off x="4992" y="2832"/>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35" name="Line 103"/>
            <p:cNvSpPr>
              <a:spLocks noChangeShapeType="1"/>
            </p:cNvSpPr>
            <p:nvPr/>
          </p:nvSpPr>
          <p:spPr bwMode="auto">
            <a:xfrm>
              <a:off x="5472" y="2832"/>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grpSp>
      <p:grpSp>
        <p:nvGrpSpPr>
          <p:cNvPr id="18536" name="Group 104"/>
          <p:cNvGrpSpPr>
            <a:grpSpLocks/>
          </p:cNvGrpSpPr>
          <p:nvPr/>
        </p:nvGrpSpPr>
        <p:grpSpPr bwMode="auto">
          <a:xfrm>
            <a:off x="2590800" y="4724400"/>
            <a:ext cx="6096000" cy="517525"/>
            <a:chOff x="1632" y="3168"/>
            <a:chExt cx="3840" cy="326"/>
          </a:xfrm>
        </p:grpSpPr>
        <p:sp>
          <p:nvSpPr>
            <p:cNvPr id="18537" name="Rectangle 105"/>
            <p:cNvSpPr>
              <a:spLocks noChangeArrowheads="1"/>
            </p:cNvSpPr>
            <p:nvPr/>
          </p:nvSpPr>
          <p:spPr bwMode="auto">
            <a:xfrm>
              <a:off x="4992" y="3168"/>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38" name="Rectangle 106"/>
            <p:cNvSpPr>
              <a:spLocks noChangeArrowheads="1"/>
            </p:cNvSpPr>
            <p:nvPr/>
          </p:nvSpPr>
          <p:spPr bwMode="auto">
            <a:xfrm>
              <a:off x="4512" y="3168"/>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39" name="Rectangle 107"/>
            <p:cNvSpPr>
              <a:spLocks noChangeArrowheads="1"/>
            </p:cNvSpPr>
            <p:nvPr/>
          </p:nvSpPr>
          <p:spPr bwMode="auto">
            <a:xfrm>
              <a:off x="4032" y="3168"/>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40" name="Rectangle 108"/>
            <p:cNvSpPr>
              <a:spLocks noChangeArrowheads="1"/>
            </p:cNvSpPr>
            <p:nvPr/>
          </p:nvSpPr>
          <p:spPr bwMode="auto">
            <a:xfrm>
              <a:off x="3552" y="3168"/>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41" name="Rectangle 109"/>
            <p:cNvSpPr>
              <a:spLocks noChangeArrowheads="1"/>
            </p:cNvSpPr>
            <p:nvPr/>
          </p:nvSpPr>
          <p:spPr bwMode="auto">
            <a:xfrm>
              <a:off x="3072" y="3168"/>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42" name="Rectangle 110"/>
            <p:cNvSpPr>
              <a:spLocks noChangeArrowheads="1"/>
            </p:cNvSpPr>
            <p:nvPr/>
          </p:nvSpPr>
          <p:spPr bwMode="auto">
            <a:xfrm>
              <a:off x="2592" y="3168"/>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43" name="Rectangle 111"/>
            <p:cNvSpPr>
              <a:spLocks noChangeArrowheads="1"/>
            </p:cNvSpPr>
            <p:nvPr/>
          </p:nvSpPr>
          <p:spPr bwMode="auto">
            <a:xfrm>
              <a:off x="2112" y="3168"/>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44" name="Rectangle 112"/>
            <p:cNvSpPr>
              <a:spLocks noChangeArrowheads="1"/>
            </p:cNvSpPr>
            <p:nvPr/>
          </p:nvSpPr>
          <p:spPr bwMode="auto">
            <a:xfrm>
              <a:off x="1632" y="3168"/>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45" name="Line 113"/>
            <p:cNvSpPr>
              <a:spLocks noChangeShapeType="1"/>
            </p:cNvSpPr>
            <p:nvPr/>
          </p:nvSpPr>
          <p:spPr bwMode="auto">
            <a:xfrm>
              <a:off x="1632" y="3168"/>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46" name="Line 114"/>
            <p:cNvSpPr>
              <a:spLocks noChangeShapeType="1"/>
            </p:cNvSpPr>
            <p:nvPr/>
          </p:nvSpPr>
          <p:spPr bwMode="auto">
            <a:xfrm>
              <a:off x="1632" y="3494"/>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47" name="Line 115"/>
            <p:cNvSpPr>
              <a:spLocks noChangeShapeType="1"/>
            </p:cNvSpPr>
            <p:nvPr/>
          </p:nvSpPr>
          <p:spPr bwMode="auto">
            <a:xfrm>
              <a:off x="1632" y="3168"/>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48" name="Line 116"/>
            <p:cNvSpPr>
              <a:spLocks noChangeShapeType="1"/>
            </p:cNvSpPr>
            <p:nvPr/>
          </p:nvSpPr>
          <p:spPr bwMode="auto">
            <a:xfrm>
              <a:off x="2112" y="316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49" name="Line 117"/>
            <p:cNvSpPr>
              <a:spLocks noChangeShapeType="1"/>
            </p:cNvSpPr>
            <p:nvPr/>
          </p:nvSpPr>
          <p:spPr bwMode="auto">
            <a:xfrm>
              <a:off x="2592" y="316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50" name="Line 118"/>
            <p:cNvSpPr>
              <a:spLocks noChangeShapeType="1"/>
            </p:cNvSpPr>
            <p:nvPr/>
          </p:nvSpPr>
          <p:spPr bwMode="auto">
            <a:xfrm>
              <a:off x="3072" y="316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51" name="Line 119"/>
            <p:cNvSpPr>
              <a:spLocks noChangeShapeType="1"/>
            </p:cNvSpPr>
            <p:nvPr/>
          </p:nvSpPr>
          <p:spPr bwMode="auto">
            <a:xfrm>
              <a:off x="3552" y="316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52" name="Line 120"/>
            <p:cNvSpPr>
              <a:spLocks noChangeShapeType="1"/>
            </p:cNvSpPr>
            <p:nvPr/>
          </p:nvSpPr>
          <p:spPr bwMode="auto">
            <a:xfrm>
              <a:off x="4032" y="316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53" name="Line 121"/>
            <p:cNvSpPr>
              <a:spLocks noChangeShapeType="1"/>
            </p:cNvSpPr>
            <p:nvPr/>
          </p:nvSpPr>
          <p:spPr bwMode="auto">
            <a:xfrm>
              <a:off x="4512" y="316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54" name="Line 122"/>
            <p:cNvSpPr>
              <a:spLocks noChangeShapeType="1"/>
            </p:cNvSpPr>
            <p:nvPr/>
          </p:nvSpPr>
          <p:spPr bwMode="auto">
            <a:xfrm>
              <a:off x="4992" y="3168"/>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55" name="Line 123"/>
            <p:cNvSpPr>
              <a:spLocks noChangeShapeType="1"/>
            </p:cNvSpPr>
            <p:nvPr/>
          </p:nvSpPr>
          <p:spPr bwMode="auto">
            <a:xfrm>
              <a:off x="5472" y="3168"/>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grpSp>
      <p:grpSp>
        <p:nvGrpSpPr>
          <p:cNvPr id="18556" name="Group 124"/>
          <p:cNvGrpSpPr>
            <a:grpSpLocks/>
          </p:cNvGrpSpPr>
          <p:nvPr/>
        </p:nvGrpSpPr>
        <p:grpSpPr bwMode="auto">
          <a:xfrm>
            <a:off x="2590800" y="5257800"/>
            <a:ext cx="6096000" cy="517525"/>
            <a:chOff x="1632" y="3504"/>
            <a:chExt cx="3840" cy="326"/>
          </a:xfrm>
        </p:grpSpPr>
        <p:sp>
          <p:nvSpPr>
            <p:cNvPr id="18557" name="Rectangle 125"/>
            <p:cNvSpPr>
              <a:spLocks noChangeArrowheads="1"/>
            </p:cNvSpPr>
            <p:nvPr/>
          </p:nvSpPr>
          <p:spPr bwMode="auto">
            <a:xfrm>
              <a:off x="4992" y="3504"/>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58" name="Rectangle 126"/>
            <p:cNvSpPr>
              <a:spLocks noChangeArrowheads="1"/>
            </p:cNvSpPr>
            <p:nvPr/>
          </p:nvSpPr>
          <p:spPr bwMode="auto">
            <a:xfrm>
              <a:off x="4512" y="3504"/>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59" name="Rectangle 127"/>
            <p:cNvSpPr>
              <a:spLocks noChangeArrowheads="1"/>
            </p:cNvSpPr>
            <p:nvPr/>
          </p:nvSpPr>
          <p:spPr bwMode="auto">
            <a:xfrm>
              <a:off x="4032" y="3504"/>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60" name="Rectangle 128"/>
            <p:cNvSpPr>
              <a:spLocks noChangeArrowheads="1"/>
            </p:cNvSpPr>
            <p:nvPr/>
          </p:nvSpPr>
          <p:spPr bwMode="auto">
            <a:xfrm>
              <a:off x="3552" y="3504"/>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61" name="Rectangle 129"/>
            <p:cNvSpPr>
              <a:spLocks noChangeArrowheads="1"/>
            </p:cNvSpPr>
            <p:nvPr/>
          </p:nvSpPr>
          <p:spPr bwMode="auto">
            <a:xfrm>
              <a:off x="3072" y="3504"/>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62" name="Rectangle 130"/>
            <p:cNvSpPr>
              <a:spLocks noChangeArrowheads="1"/>
            </p:cNvSpPr>
            <p:nvPr/>
          </p:nvSpPr>
          <p:spPr bwMode="auto">
            <a:xfrm>
              <a:off x="2592" y="3504"/>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63" name="Rectangle 131"/>
            <p:cNvSpPr>
              <a:spLocks noChangeArrowheads="1"/>
            </p:cNvSpPr>
            <p:nvPr/>
          </p:nvSpPr>
          <p:spPr bwMode="auto">
            <a:xfrm>
              <a:off x="2112" y="3504"/>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64" name="Rectangle 132"/>
            <p:cNvSpPr>
              <a:spLocks noChangeArrowheads="1"/>
            </p:cNvSpPr>
            <p:nvPr/>
          </p:nvSpPr>
          <p:spPr bwMode="auto">
            <a:xfrm>
              <a:off x="1632" y="3504"/>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65" name="Line 133"/>
            <p:cNvSpPr>
              <a:spLocks noChangeShapeType="1"/>
            </p:cNvSpPr>
            <p:nvPr/>
          </p:nvSpPr>
          <p:spPr bwMode="auto">
            <a:xfrm>
              <a:off x="1632" y="3504"/>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66" name="Line 134"/>
            <p:cNvSpPr>
              <a:spLocks noChangeShapeType="1"/>
            </p:cNvSpPr>
            <p:nvPr/>
          </p:nvSpPr>
          <p:spPr bwMode="auto">
            <a:xfrm>
              <a:off x="1632" y="3830"/>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67" name="Line 135"/>
            <p:cNvSpPr>
              <a:spLocks noChangeShapeType="1"/>
            </p:cNvSpPr>
            <p:nvPr/>
          </p:nvSpPr>
          <p:spPr bwMode="auto">
            <a:xfrm>
              <a:off x="1632" y="3504"/>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68" name="Line 136"/>
            <p:cNvSpPr>
              <a:spLocks noChangeShapeType="1"/>
            </p:cNvSpPr>
            <p:nvPr/>
          </p:nvSpPr>
          <p:spPr bwMode="auto">
            <a:xfrm>
              <a:off x="2112" y="3504"/>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69" name="Line 137"/>
            <p:cNvSpPr>
              <a:spLocks noChangeShapeType="1"/>
            </p:cNvSpPr>
            <p:nvPr/>
          </p:nvSpPr>
          <p:spPr bwMode="auto">
            <a:xfrm>
              <a:off x="2592" y="3504"/>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70" name="Line 138"/>
            <p:cNvSpPr>
              <a:spLocks noChangeShapeType="1"/>
            </p:cNvSpPr>
            <p:nvPr/>
          </p:nvSpPr>
          <p:spPr bwMode="auto">
            <a:xfrm>
              <a:off x="3072" y="3504"/>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71" name="Line 139"/>
            <p:cNvSpPr>
              <a:spLocks noChangeShapeType="1"/>
            </p:cNvSpPr>
            <p:nvPr/>
          </p:nvSpPr>
          <p:spPr bwMode="auto">
            <a:xfrm>
              <a:off x="3552" y="3504"/>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72" name="Line 140"/>
            <p:cNvSpPr>
              <a:spLocks noChangeShapeType="1"/>
            </p:cNvSpPr>
            <p:nvPr/>
          </p:nvSpPr>
          <p:spPr bwMode="auto">
            <a:xfrm>
              <a:off x="4032" y="3504"/>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73" name="Line 141"/>
            <p:cNvSpPr>
              <a:spLocks noChangeShapeType="1"/>
            </p:cNvSpPr>
            <p:nvPr/>
          </p:nvSpPr>
          <p:spPr bwMode="auto">
            <a:xfrm>
              <a:off x="4512" y="3504"/>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74" name="Line 142"/>
            <p:cNvSpPr>
              <a:spLocks noChangeShapeType="1"/>
            </p:cNvSpPr>
            <p:nvPr/>
          </p:nvSpPr>
          <p:spPr bwMode="auto">
            <a:xfrm>
              <a:off x="4992" y="3504"/>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75" name="Line 143"/>
            <p:cNvSpPr>
              <a:spLocks noChangeShapeType="1"/>
            </p:cNvSpPr>
            <p:nvPr/>
          </p:nvSpPr>
          <p:spPr bwMode="auto">
            <a:xfrm>
              <a:off x="5472" y="3504"/>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grpSp>
      <p:grpSp>
        <p:nvGrpSpPr>
          <p:cNvPr id="18576" name="Group 144"/>
          <p:cNvGrpSpPr>
            <a:grpSpLocks/>
          </p:cNvGrpSpPr>
          <p:nvPr/>
        </p:nvGrpSpPr>
        <p:grpSpPr bwMode="auto">
          <a:xfrm>
            <a:off x="2590800" y="3124200"/>
            <a:ext cx="6096000" cy="517525"/>
            <a:chOff x="1632" y="2256"/>
            <a:chExt cx="3840" cy="326"/>
          </a:xfrm>
        </p:grpSpPr>
        <p:sp>
          <p:nvSpPr>
            <p:cNvPr id="18577" name="Rectangle 145"/>
            <p:cNvSpPr>
              <a:spLocks noChangeArrowheads="1"/>
            </p:cNvSpPr>
            <p:nvPr/>
          </p:nvSpPr>
          <p:spPr bwMode="auto">
            <a:xfrm>
              <a:off x="4992" y="2256"/>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78" name="Rectangle 146"/>
            <p:cNvSpPr>
              <a:spLocks noChangeArrowheads="1"/>
            </p:cNvSpPr>
            <p:nvPr/>
          </p:nvSpPr>
          <p:spPr bwMode="auto">
            <a:xfrm>
              <a:off x="4512" y="2256"/>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79" name="Rectangle 147"/>
            <p:cNvSpPr>
              <a:spLocks noChangeArrowheads="1"/>
            </p:cNvSpPr>
            <p:nvPr/>
          </p:nvSpPr>
          <p:spPr bwMode="auto">
            <a:xfrm>
              <a:off x="4032" y="2256"/>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80" name="Rectangle 148"/>
            <p:cNvSpPr>
              <a:spLocks noChangeArrowheads="1"/>
            </p:cNvSpPr>
            <p:nvPr/>
          </p:nvSpPr>
          <p:spPr bwMode="auto">
            <a:xfrm>
              <a:off x="3552" y="2256"/>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81" name="Rectangle 149"/>
            <p:cNvSpPr>
              <a:spLocks noChangeArrowheads="1"/>
            </p:cNvSpPr>
            <p:nvPr/>
          </p:nvSpPr>
          <p:spPr bwMode="auto">
            <a:xfrm>
              <a:off x="3072" y="2256"/>
              <a:ext cx="480" cy="326"/>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1</a:t>
              </a:r>
            </a:p>
          </p:txBody>
        </p:sp>
        <p:sp>
          <p:nvSpPr>
            <p:cNvPr id="18582" name="Rectangle 150"/>
            <p:cNvSpPr>
              <a:spLocks noChangeArrowheads="1"/>
            </p:cNvSpPr>
            <p:nvPr/>
          </p:nvSpPr>
          <p:spPr bwMode="auto">
            <a:xfrm>
              <a:off x="2592" y="2256"/>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83" name="Rectangle 151"/>
            <p:cNvSpPr>
              <a:spLocks noChangeArrowheads="1"/>
            </p:cNvSpPr>
            <p:nvPr/>
          </p:nvSpPr>
          <p:spPr bwMode="auto">
            <a:xfrm>
              <a:off x="2112" y="2256"/>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84" name="Rectangle 152"/>
            <p:cNvSpPr>
              <a:spLocks noChangeArrowheads="1"/>
            </p:cNvSpPr>
            <p:nvPr/>
          </p:nvSpPr>
          <p:spPr bwMode="auto">
            <a:xfrm>
              <a:off x="1632" y="2256"/>
              <a:ext cx="480"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buClr>
                  <a:srgbClr val="D60093"/>
                </a:buClr>
                <a:buFont typeface="Symbol" pitchFamily="18" charset="2"/>
                <a:buNone/>
              </a:pPr>
              <a:r>
                <a:rPr lang="en-GB" sz="2000" smtClean="0">
                  <a:solidFill>
                    <a:srgbClr val="3333CC"/>
                  </a:solidFill>
                </a:rPr>
                <a:t>0</a:t>
              </a:r>
            </a:p>
          </p:txBody>
        </p:sp>
        <p:sp>
          <p:nvSpPr>
            <p:cNvPr id="18585" name="Line 153"/>
            <p:cNvSpPr>
              <a:spLocks noChangeShapeType="1"/>
            </p:cNvSpPr>
            <p:nvPr/>
          </p:nvSpPr>
          <p:spPr bwMode="auto">
            <a:xfrm>
              <a:off x="1632" y="2256"/>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86" name="Line 154"/>
            <p:cNvSpPr>
              <a:spLocks noChangeShapeType="1"/>
            </p:cNvSpPr>
            <p:nvPr/>
          </p:nvSpPr>
          <p:spPr bwMode="auto">
            <a:xfrm>
              <a:off x="1632" y="2582"/>
              <a:ext cx="38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87" name="Line 155"/>
            <p:cNvSpPr>
              <a:spLocks noChangeShapeType="1"/>
            </p:cNvSpPr>
            <p:nvPr/>
          </p:nvSpPr>
          <p:spPr bwMode="auto">
            <a:xfrm>
              <a:off x="1632" y="2256"/>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88" name="Line 156"/>
            <p:cNvSpPr>
              <a:spLocks noChangeShapeType="1"/>
            </p:cNvSpPr>
            <p:nvPr/>
          </p:nvSpPr>
          <p:spPr bwMode="auto">
            <a:xfrm>
              <a:off x="2112" y="2256"/>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89" name="Line 157"/>
            <p:cNvSpPr>
              <a:spLocks noChangeShapeType="1"/>
            </p:cNvSpPr>
            <p:nvPr/>
          </p:nvSpPr>
          <p:spPr bwMode="auto">
            <a:xfrm>
              <a:off x="2592" y="2256"/>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90" name="Line 158"/>
            <p:cNvSpPr>
              <a:spLocks noChangeShapeType="1"/>
            </p:cNvSpPr>
            <p:nvPr/>
          </p:nvSpPr>
          <p:spPr bwMode="auto">
            <a:xfrm>
              <a:off x="3072" y="2256"/>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91" name="Line 159"/>
            <p:cNvSpPr>
              <a:spLocks noChangeShapeType="1"/>
            </p:cNvSpPr>
            <p:nvPr/>
          </p:nvSpPr>
          <p:spPr bwMode="auto">
            <a:xfrm>
              <a:off x="3552" y="2256"/>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92" name="Line 160"/>
            <p:cNvSpPr>
              <a:spLocks noChangeShapeType="1"/>
            </p:cNvSpPr>
            <p:nvPr/>
          </p:nvSpPr>
          <p:spPr bwMode="auto">
            <a:xfrm>
              <a:off x="4032" y="2256"/>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93" name="Line 161"/>
            <p:cNvSpPr>
              <a:spLocks noChangeShapeType="1"/>
            </p:cNvSpPr>
            <p:nvPr/>
          </p:nvSpPr>
          <p:spPr bwMode="auto">
            <a:xfrm>
              <a:off x="4512" y="2256"/>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94" name="Line 162"/>
            <p:cNvSpPr>
              <a:spLocks noChangeShapeType="1"/>
            </p:cNvSpPr>
            <p:nvPr/>
          </p:nvSpPr>
          <p:spPr bwMode="auto">
            <a:xfrm>
              <a:off x="4992" y="2256"/>
              <a:ext cx="0" cy="326"/>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8595" name="Line 163"/>
            <p:cNvSpPr>
              <a:spLocks noChangeShapeType="1"/>
            </p:cNvSpPr>
            <p:nvPr/>
          </p:nvSpPr>
          <p:spPr bwMode="auto">
            <a:xfrm>
              <a:off x="5472" y="2256"/>
              <a:ext cx="0" cy="326"/>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grpSp>
      <p:sp>
        <p:nvSpPr>
          <p:cNvPr id="165" name="Action Button: Home 164">
            <a:hlinkClick r:id="rId2"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67" name="Action Button: Forward or Next 166">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69" name="Action Button: Back or Previous 16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3882482683"/>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4800"/>
            <a:ext cx="7772400" cy="762000"/>
          </a:xfrm>
          <a:ln>
            <a:solidFill>
              <a:srgbClr val="990099"/>
            </a:solidFill>
            <a:miter lim="800000"/>
            <a:headEnd/>
            <a:tailEnd/>
          </a:ln>
        </p:spPr>
        <p:txBody>
          <a:bodyPr/>
          <a:lstStyle/>
          <a:p>
            <a:r>
              <a:rPr lang="en-GB" b="0"/>
              <a:t>PIXEL  RESOLUTION</a:t>
            </a:r>
          </a:p>
        </p:txBody>
      </p:sp>
      <p:sp>
        <p:nvSpPr>
          <p:cNvPr id="19459" name="Rectangle 3"/>
          <p:cNvSpPr>
            <a:spLocks noGrp="1" noChangeArrowheads="1"/>
          </p:cNvSpPr>
          <p:nvPr>
            <p:ph type="body" sz="half" idx="2"/>
          </p:nvPr>
        </p:nvSpPr>
        <p:spPr>
          <a:xfrm>
            <a:off x="914400" y="1371600"/>
            <a:ext cx="6781800" cy="914400"/>
          </a:xfrm>
        </p:spPr>
        <p:txBody>
          <a:bodyPr/>
          <a:lstStyle/>
          <a:p>
            <a:pPr>
              <a:lnSpc>
                <a:spcPct val="90000"/>
              </a:lnSpc>
            </a:pPr>
            <a:r>
              <a:rPr lang="en-GB">
                <a:latin typeface="Comic Sans MS" pitchFamily="66" charset="0"/>
              </a:rPr>
              <a:t>If we used smaller </a:t>
            </a:r>
            <a:r>
              <a:rPr lang="en-GB" b="1">
                <a:solidFill>
                  <a:srgbClr val="D60093"/>
                </a:solidFill>
                <a:latin typeface="Comic Sans MS" pitchFamily="66" charset="0"/>
              </a:rPr>
              <a:t>pixels </a:t>
            </a:r>
            <a:r>
              <a:rPr lang="en-GB">
                <a:latin typeface="Comic Sans MS" pitchFamily="66" charset="0"/>
              </a:rPr>
              <a:t>the quality of the picture would improve</a:t>
            </a:r>
          </a:p>
        </p:txBody>
      </p:sp>
      <p:sp>
        <p:nvSpPr>
          <p:cNvPr id="19460" name="Rectangle 4"/>
          <p:cNvSpPr>
            <a:spLocks noChangeArrowheads="1"/>
          </p:cNvSpPr>
          <p:nvPr/>
        </p:nvSpPr>
        <p:spPr bwMode="auto">
          <a:xfrm>
            <a:off x="990600" y="2667000"/>
            <a:ext cx="7543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0" fontAlgn="base" hangingPunct="0">
              <a:spcBef>
                <a:spcPct val="20000"/>
              </a:spcBef>
              <a:spcAft>
                <a:spcPct val="0"/>
              </a:spcAft>
              <a:buClr>
                <a:srgbClr val="D60093"/>
              </a:buClr>
              <a:buFont typeface="Symbol" pitchFamily="18" charset="2"/>
              <a:buChar char="*"/>
            </a:pPr>
            <a:r>
              <a:rPr lang="en-GB" sz="2400" smtClean="0">
                <a:solidFill>
                  <a:srgbClr val="990099"/>
                </a:solidFill>
                <a:latin typeface="Comic Sans MS" pitchFamily="66" charset="0"/>
              </a:rPr>
              <a:t>This is called </a:t>
            </a:r>
            <a:r>
              <a:rPr lang="en-GB" sz="2400" b="1" smtClean="0">
                <a:solidFill>
                  <a:srgbClr val="D60093"/>
                </a:solidFill>
                <a:latin typeface="Comic Sans MS" pitchFamily="66" charset="0"/>
              </a:rPr>
              <a:t>increasing the resolution</a:t>
            </a:r>
            <a:endParaRPr lang="en-GB" sz="2800" b="1" smtClean="0">
              <a:solidFill>
                <a:srgbClr val="D60093"/>
              </a:solidFill>
              <a:latin typeface="Comic Sans MS" pitchFamily="66" charset="0"/>
            </a:endParaRPr>
          </a:p>
        </p:txBody>
      </p:sp>
      <p:pic>
        <p:nvPicPr>
          <p:cNvPr id="19461" name="Picture 5" descr="cop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3352800"/>
            <a:ext cx="1760538" cy="2362200"/>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copter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3352800"/>
            <a:ext cx="1760538" cy="2362200"/>
          </a:xfrm>
          <a:prstGeom prst="rect">
            <a:avLst/>
          </a:prstGeom>
          <a:noFill/>
          <a:extLst>
            <a:ext uri="{909E8E84-426E-40DD-AFC4-6F175D3DCCD1}">
              <a14:hiddenFill xmlns:a14="http://schemas.microsoft.com/office/drawing/2010/main">
                <a:solidFill>
                  <a:srgbClr val="FFFFFF"/>
                </a:solidFill>
              </a14:hiddenFill>
            </a:ext>
          </a:extLst>
        </p:spPr>
      </p:pic>
      <p:sp>
        <p:nvSpPr>
          <p:cNvPr id="19463" name="Text Box 7"/>
          <p:cNvSpPr txBox="1">
            <a:spLocks noChangeArrowheads="1"/>
          </p:cNvSpPr>
          <p:nvPr/>
        </p:nvSpPr>
        <p:spPr bwMode="auto">
          <a:xfrm>
            <a:off x="6172200" y="3810000"/>
            <a:ext cx="2057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50000"/>
              </a:spcBef>
              <a:spcAft>
                <a:spcPct val="0"/>
              </a:spcAft>
            </a:pPr>
            <a:r>
              <a:rPr lang="en-GB" sz="2000" b="1" smtClean="0">
                <a:solidFill>
                  <a:srgbClr val="D60093"/>
                </a:solidFill>
                <a:latin typeface="Comic Sans MS" pitchFamily="66" charset="0"/>
              </a:rPr>
              <a:t>Low resolution</a:t>
            </a:r>
            <a:r>
              <a:rPr lang="en-GB" sz="2000" b="1" smtClean="0">
                <a:solidFill>
                  <a:srgbClr val="3333CC"/>
                </a:solidFill>
                <a:latin typeface="Comic Sans MS" pitchFamily="66" charset="0"/>
              </a:rPr>
              <a:t/>
            </a:r>
            <a:br>
              <a:rPr lang="en-GB" sz="2000" b="1" smtClean="0">
                <a:solidFill>
                  <a:srgbClr val="3333CC"/>
                </a:solidFill>
                <a:latin typeface="Comic Sans MS" pitchFamily="66" charset="0"/>
              </a:rPr>
            </a:br>
            <a:r>
              <a:rPr lang="en-GB" sz="2000" b="1" smtClean="0">
                <a:solidFill>
                  <a:srgbClr val="000099"/>
                </a:solidFill>
                <a:latin typeface="Comic Sans MS" pitchFamily="66" charset="0"/>
              </a:rPr>
              <a:t>(few pixels)</a:t>
            </a:r>
          </a:p>
        </p:txBody>
      </p:sp>
      <p:sp>
        <p:nvSpPr>
          <p:cNvPr id="19464" name="Rectangle 8"/>
          <p:cNvSpPr>
            <a:spLocks noChangeArrowheads="1"/>
          </p:cNvSpPr>
          <p:nvPr/>
        </p:nvSpPr>
        <p:spPr bwMode="auto">
          <a:xfrm>
            <a:off x="457200" y="3810000"/>
            <a:ext cx="2020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50000"/>
              </a:spcBef>
              <a:spcAft>
                <a:spcPct val="0"/>
              </a:spcAft>
            </a:pPr>
            <a:r>
              <a:rPr lang="en-GB" sz="2000" b="1" smtClean="0">
                <a:solidFill>
                  <a:srgbClr val="D60093"/>
                </a:solidFill>
                <a:latin typeface="Comic Sans MS" pitchFamily="66" charset="0"/>
              </a:rPr>
              <a:t>High resolution</a:t>
            </a:r>
            <a:r>
              <a:rPr lang="en-GB" sz="2000" b="1" smtClean="0">
                <a:solidFill>
                  <a:srgbClr val="3333CC"/>
                </a:solidFill>
                <a:latin typeface="Comic Sans MS" pitchFamily="66" charset="0"/>
              </a:rPr>
              <a:t/>
            </a:r>
            <a:br>
              <a:rPr lang="en-GB" sz="2000" b="1" smtClean="0">
                <a:solidFill>
                  <a:srgbClr val="3333CC"/>
                </a:solidFill>
                <a:latin typeface="Comic Sans MS" pitchFamily="66" charset="0"/>
              </a:rPr>
            </a:br>
            <a:r>
              <a:rPr lang="en-GB" sz="2000" b="1" smtClean="0">
                <a:solidFill>
                  <a:srgbClr val="000099"/>
                </a:solidFill>
                <a:latin typeface="Comic Sans MS" pitchFamily="66" charset="0"/>
              </a:rPr>
              <a:t>(many pixels)</a:t>
            </a:r>
          </a:p>
        </p:txBody>
      </p:sp>
      <p:sp>
        <p:nvSpPr>
          <p:cNvPr id="10" name="Action Button: Home 9">
            <a:hlinkClick r:id="rId4"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2" name="Action Button: Forward or Next 11">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4" name="Action Button: Back or Previous 13">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297395320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500"/>
                            </p:stCondLst>
                            <p:childTnLst>
                              <p:par>
                                <p:cTn id="10" presetID="2" presetClass="entr" presetSubtype="8" fill="hold" grpId="0" nodeType="afterEffect">
                                  <p:stCondLst>
                                    <p:cond delay="1000"/>
                                  </p:stCondLst>
                                  <p:childTnLst>
                                    <p:set>
                                      <p:cBhvr>
                                        <p:cTn id="11" dur="1" fill="hold">
                                          <p:stCondLst>
                                            <p:cond delay="0"/>
                                          </p:stCondLst>
                                        </p:cTn>
                                        <p:tgtEl>
                                          <p:spTgt spid="19460"/>
                                        </p:tgtEl>
                                        <p:attrNameLst>
                                          <p:attrName>style.visibility</p:attrName>
                                        </p:attrNameLst>
                                      </p:cBhvr>
                                      <p:to>
                                        <p:strVal val="visible"/>
                                      </p:to>
                                    </p:set>
                                    <p:anim calcmode="lin" valueType="num">
                                      <p:cBhvr additive="base">
                                        <p:cTn id="12" dur="500" fill="hold"/>
                                        <p:tgtEl>
                                          <p:spTgt spid="19460"/>
                                        </p:tgtEl>
                                        <p:attrNameLst>
                                          <p:attrName>ppt_x</p:attrName>
                                        </p:attrNameLst>
                                      </p:cBhvr>
                                      <p:tavLst>
                                        <p:tav tm="0">
                                          <p:val>
                                            <p:strVal val="0-#ppt_w/2"/>
                                          </p:val>
                                        </p:tav>
                                        <p:tav tm="100000">
                                          <p:val>
                                            <p:strVal val="#ppt_x"/>
                                          </p:val>
                                        </p:tav>
                                      </p:tavLst>
                                    </p:anim>
                                    <p:anim calcmode="lin" valueType="num">
                                      <p:cBhvr additive="base">
                                        <p:cTn id="13" dur="500" fill="hold"/>
                                        <p:tgtEl>
                                          <p:spTgt spid="19460"/>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3000"/>
                            </p:stCondLst>
                            <p:childTnLst>
                              <p:par>
                                <p:cTn id="15" presetID="2" presetClass="entr" presetSubtype="8" fill="hold" nodeType="afterEffect">
                                  <p:stCondLst>
                                    <p:cond delay="1000"/>
                                  </p:stCondLst>
                                  <p:childTnLst>
                                    <p:set>
                                      <p:cBhvr>
                                        <p:cTn id="16" dur="1" fill="hold">
                                          <p:stCondLst>
                                            <p:cond delay="0"/>
                                          </p:stCondLst>
                                        </p:cTn>
                                        <p:tgtEl>
                                          <p:spTgt spid="19461"/>
                                        </p:tgtEl>
                                        <p:attrNameLst>
                                          <p:attrName>style.visibility</p:attrName>
                                        </p:attrNameLst>
                                      </p:cBhvr>
                                      <p:to>
                                        <p:strVal val="visible"/>
                                      </p:to>
                                    </p:set>
                                    <p:anim calcmode="lin" valueType="num">
                                      <p:cBhvr additive="base">
                                        <p:cTn id="17" dur="500" fill="hold"/>
                                        <p:tgtEl>
                                          <p:spTgt spid="19461"/>
                                        </p:tgtEl>
                                        <p:attrNameLst>
                                          <p:attrName>ppt_x</p:attrName>
                                        </p:attrNameLst>
                                      </p:cBhvr>
                                      <p:tavLst>
                                        <p:tav tm="0">
                                          <p:val>
                                            <p:strVal val="0-#ppt_w/2"/>
                                          </p:val>
                                        </p:tav>
                                        <p:tav tm="100000">
                                          <p:val>
                                            <p:strVal val="#ppt_x"/>
                                          </p:val>
                                        </p:tav>
                                      </p:tavLst>
                                    </p:anim>
                                    <p:anim calcmode="lin" valueType="num">
                                      <p:cBhvr additive="base">
                                        <p:cTn id="18" dur="500" fill="hold"/>
                                        <p:tgtEl>
                                          <p:spTgt spid="19461"/>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4500"/>
                            </p:stCondLst>
                            <p:childTnLst>
                              <p:par>
                                <p:cTn id="20" presetID="2" presetClass="entr" presetSubtype="8" fill="hold" grpId="0" nodeType="afterEffect">
                                  <p:stCondLst>
                                    <p:cond delay="1000"/>
                                  </p:stCondLst>
                                  <p:childTnLst>
                                    <p:set>
                                      <p:cBhvr>
                                        <p:cTn id="21" dur="1" fill="hold">
                                          <p:stCondLst>
                                            <p:cond delay="0"/>
                                          </p:stCondLst>
                                        </p:cTn>
                                        <p:tgtEl>
                                          <p:spTgt spid="19464"/>
                                        </p:tgtEl>
                                        <p:attrNameLst>
                                          <p:attrName>style.visibility</p:attrName>
                                        </p:attrNameLst>
                                      </p:cBhvr>
                                      <p:to>
                                        <p:strVal val="visible"/>
                                      </p:to>
                                    </p:set>
                                    <p:anim calcmode="lin" valueType="num">
                                      <p:cBhvr additive="base">
                                        <p:cTn id="22" dur="500" fill="hold"/>
                                        <p:tgtEl>
                                          <p:spTgt spid="19464"/>
                                        </p:tgtEl>
                                        <p:attrNameLst>
                                          <p:attrName>ppt_x</p:attrName>
                                        </p:attrNameLst>
                                      </p:cBhvr>
                                      <p:tavLst>
                                        <p:tav tm="0">
                                          <p:val>
                                            <p:strVal val="0-#ppt_w/2"/>
                                          </p:val>
                                        </p:tav>
                                        <p:tav tm="100000">
                                          <p:val>
                                            <p:strVal val="#ppt_x"/>
                                          </p:val>
                                        </p:tav>
                                      </p:tavLst>
                                    </p:anim>
                                    <p:anim calcmode="lin" valueType="num">
                                      <p:cBhvr additive="base">
                                        <p:cTn id="23" dur="500" fill="hold"/>
                                        <p:tgtEl>
                                          <p:spTgt spid="19464"/>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6000"/>
                            </p:stCondLst>
                            <p:childTnLst>
                              <p:par>
                                <p:cTn id="25" presetID="2" presetClass="entr" presetSubtype="2" fill="hold" nodeType="afterEffect">
                                  <p:stCondLst>
                                    <p:cond delay="1000"/>
                                  </p:stCondLst>
                                  <p:childTnLst>
                                    <p:set>
                                      <p:cBhvr>
                                        <p:cTn id="26" dur="1" fill="hold">
                                          <p:stCondLst>
                                            <p:cond delay="0"/>
                                          </p:stCondLst>
                                        </p:cTn>
                                        <p:tgtEl>
                                          <p:spTgt spid="19462"/>
                                        </p:tgtEl>
                                        <p:attrNameLst>
                                          <p:attrName>style.visibility</p:attrName>
                                        </p:attrNameLst>
                                      </p:cBhvr>
                                      <p:to>
                                        <p:strVal val="visible"/>
                                      </p:to>
                                    </p:set>
                                    <p:anim calcmode="lin" valueType="num">
                                      <p:cBhvr additive="base">
                                        <p:cTn id="27" dur="500" fill="hold"/>
                                        <p:tgtEl>
                                          <p:spTgt spid="19462"/>
                                        </p:tgtEl>
                                        <p:attrNameLst>
                                          <p:attrName>ppt_x</p:attrName>
                                        </p:attrNameLst>
                                      </p:cBhvr>
                                      <p:tavLst>
                                        <p:tav tm="0">
                                          <p:val>
                                            <p:strVal val="1+#ppt_w/2"/>
                                          </p:val>
                                        </p:tav>
                                        <p:tav tm="100000">
                                          <p:val>
                                            <p:strVal val="#ppt_x"/>
                                          </p:val>
                                        </p:tav>
                                      </p:tavLst>
                                    </p:anim>
                                    <p:anim calcmode="lin" valueType="num">
                                      <p:cBhvr additive="base">
                                        <p:cTn id="28" dur="500" fill="hold"/>
                                        <p:tgtEl>
                                          <p:spTgt spid="19462"/>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7500"/>
                            </p:stCondLst>
                            <p:childTnLst>
                              <p:par>
                                <p:cTn id="30" presetID="2" presetClass="entr" presetSubtype="2" fill="hold" grpId="0" nodeType="afterEffect">
                                  <p:stCondLst>
                                    <p:cond delay="1000"/>
                                  </p:stCondLst>
                                  <p:childTnLst>
                                    <p:set>
                                      <p:cBhvr>
                                        <p:cTn id="31" dur="1" fill="hold">
                                          <p:stCondLst>
                                            <p:cond delay="0"/>
                                          </p:stCondLst>
                                        </p:cTn>
                                        <p:tgtEl>
                                          <p:spTgt spid="19463"/>
                                        </p:tgtEl>
                                        <p:attrNameLst>
                                          <p:attrName>style.visibility</p:attrName>
                                        </p:attrNameLst>
                                      </p:cBhvr>
                                      <p:to>
                                        <p:strVal val="visible"/>
                                      </p:to>
                                    </p:set>
                                    <p:anim calcmode="lin" valueType="num">
                                      <p:cBhvr additive="base">
                                        <p:cTn id="32" dur="500" fill="hold"/>
                                        <p:tgtEl>
                                          <p:spTgt spid="19463"/>
                                        </p:tgtEl>
                                        <p:attrNameLst>
                                          <p:attrName>ppt_x</p:attrName>
                                        </p:attrNameLst>
                                      </p:cBhvr>
                                      <p:tavLst>
                                        <p:tav tm="0">
                                          <p:val>
                                            <p:strVal val="1+#ppt_w/2"/>
                                          </p:val>
                                        </p:tav>
                                        <p:tav tm="100000">
                                          <p:val>
                                            <p:strVal val="#ppt_x"/>
                                          </p:val>
                                        </p:tav>
                                      </p:tavLst>
                                    </p:anim>
                                    <p:anim calcmode="lin" valueType="num">
                                      <p:cBhvr additive="base">
                                        <p:cTn id="33" dur="500" fill="hold"/>
                                        <p:tgtEl>
                                          <p:spTgt spid="194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advAuto="1000"/>
      <p:bldP spid="19460" grpId="0" autoUpdateAnimBg="0"/>
      <p:bldP spid="19463" grpId="0" autoUpdateAnimBg="0"/>
      <p:bldP spid="19464" grpId="0"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381000"/>
            <a:ext cx="7772400" cy="685800"/>
          </a:xfrm>
          <a:ln>
            <a:solidFill>
              <a:srgbClr val="990099"/>
            </a:solidFill>
            <a:miter lim="800000"/>
            <a:headEnd/>
            <a:tailEnd/>
          </a:ln>
        </p:spPr>
        <p:txBody>
          <a:bodyPr/>
          <a:lstStyle/>
          <a:p>
            <a:r>
              <a:rPr lang="en-GB" b="0"/>
              <a:t>THE  COMPUTER  SCREEN</a:t>
            </a:r>
          </a:p>
        </p:txBody>
      </p:sp>
      <p:sp>
        <p:nvSpPr>
          <p:cNvPr id="20483" name="Rectangle 3"/>
          <p:cNvSpPr>
            <a:spLocks noGrp="1" noChangeArrowheads="1"/>
          </p:cNvSpPr>
          <p:nvPr>
            <p:ph type="body" idx="1"/>
          </p:nvPr>
        </p:nvSpPr>
        <p:spPr>
          <a:xfrm>
            <a:off x="685800" y="1143000"/>
            <a:ext cx="7772400" cy="5029200"/>
          </a:xfrm>
        </p:spPr>
        <p:txBody>
          <a:bodyPr/>
          <a:lstStyle/>
          <a:p>
            <a:pPr>
              <a:lnSpc>
                <a:spcPct val="90000"/>
              </a:lnSpc>
            </a:pPr>
            <a:r>
              <a:rPr lang="en-GB">
                <a:latin typeface="Comic Sans MS" pitchFamily="66" charset="0"/>
              </a:rPr>
              <a:t>The computer screen is made up if 1000s of </a:t>
            </a:r>
            <a:r>
              <a:rPr lang="en-GB">
                <a:solidFill>
                  <a:srgbClr val="D60093"/>
                </a:solidFill>
                <a:latin typeface="Comic Sans MS" pitchFamily="66" charset="0"/>
              </a:rPr>
              <a:t>Pixels</a:t>
            </a:r>
            <a:r>
              <a:rPr lang="en-GB">
                <a:latin typeface="Comic Sans MS" pitchFamily="66" charset="0"/>
              </a:rPr>
              <a:t> either </a:t>
            </a:r>
            <a:r>
              <a:rPr lang="en-GB" b="1">
                <a:solidFill>
                  <a:srgbClr val="D60093"/>
                </a:solidFill>
                <a:latin typeface="Comic Sans MS" pitchFamily="66" charset="0"/>
              </a:rPr>
              <a:t>on (1)</a:t>
            </a:r>
            <a:r>
              <a:rPr lang="en-GB">
                <a:latin typeface="Comic Sans MS" pitchFamily="66" charset="0"/>
              </a:rPr>
              <a:t> or </a:t>
            </a:r>
            <a:r>
              <a:rPr lang="en-GB" b="1">
                <a:solidFill>
                  <a:srgbClr val="000099"/>
                </a:solidFill>
                <a:latin typeface="Comic Sans MS" pitchFamily="66" charset="0"/>
              </a:rPr>
              <a:t>off (0)</a:t>
            </a:r>
            <a:r>
              <a:rPr lang="en-GB">
                <a:solidFill>
                  <a:srgbClr val="000099"/>
                </a:solidFill>
                <a:latin typeface="Comic Sans MS" pitchFamily="66" charset="0"/>
              </a:rPr>
              <a:t/>
            </a:r>
            <a:br>
              <a:rPr lang="en-GB">
                <a:solidFill>
                  <a:srgbClr val="000099"/>
                </a:solidFill>
                <a:latin typeface="Comic Sans MS" pitchFamily="66" charset="0"/>
              </a:rPr>
            </a:br>
            <a:endParaRPr lang="en-GB">
              <a:solidFill>
                <a:srgbClr val="000099"/>
              </a:solidFill>
              <a:latin typeface="Comic Sans MS" pitchFamily="66" charset="0"/>
            </a:endParaRPr>
          </a:p>
          <a:p>
            <a:pPr>
              <a:lnSpc>
                <a:spcPct val="90000"/>
              </a:lnSpc>
            </a:pPr>
            <a:r>
              <a:rPr lang="en-GB" b="1">
                <a:solidFill>
                  <a:srgbClr val="D60093"/>
                </a:solidFill>
                <a:latin typeface="Comic Sans MS" pitchFamily="66" charset="0"/>
              </a:rPr>
              <a:t>High Resolution</a:t>
            </a:r>
          </a:p>
          <a:p>
            <a:pPr lvl="1">
              <a:lnSpc>
                <a:spcPct val="90000"/>
              </a:lnSpc>
            </a:pPr>
            <a:r>
              <a:rPr lang="en-GB">
                <a:latin typeface="Comic Sans MS" pitchFamily="66" charset="0"/>
              </a:rPr>
              <a:t>Many Pixels</a:t>
            </a:r>
          </a:p>
          <a:p>
            <a:pPr lvl="1">
              <a:lnSpc>
                <a:spcPct val="90000"/>
              </a:lnSpc>
            </a:pPr>
            <a:r>
              <a:rPr lang="en-GB">
                <a:latin typeface="Comic Sans MS" pitchFamily="66" charset="0"/>
              </a:rPr>
              <a:t>Good quality picture</a:t>
            </a:r>
          </a:p>
          <a:p>
            <a:pPr lvl="1">
              <a:lnSpc>
                <a:spcPct val="90000"/>
              </a:lnSpc>
            </a:pPr>
            <a:r>
              <a:rPr lang="en-GB">
                <a:latin typeface="Comic Sans MS" pitchFamily="66" charset="0"/>
              </a:rPr>
              <a:t>Uses more memory</a:t>
            </a:r>
            <a:br>
              <a:rPr lang="en-GB">
                <a:latin typeface="Comic Sans MS" pitchFamily="66" charset="0"/>
              </a:rPr>
            </a:br>
            <a:endParaRPr lang="en-GB">
              <a:latin typeface="Comic Sans MS" pitchFamily="66" charset="0"/>
            </a:endParaRPr>
          </a:p>
          <a:p>
            <a:pPr>
              <a:lnSpc>
                <a:spcPct val="90000"/>
              </a:lnSpc>
            </a:pPr>
            <a:r>
              <a:rPr lang="en-GB" b="1">
                <a:solidFill>
                  <a:srgbClr val="000099"/>
                </a:solidFill>
                <a:latin typeface="Comic Sans MS" pitchFamily="66" charset="0"/>
              </a:rPr>
              <a:t>Low Resolution</a:t>
            </a:r>
            <a:endParaRPr lang="en-GB">
              <a:solidFill>
                <a:srgbClr val="000099"/>
              </a:solidFill>
              <a:latin typeface="Comic Sans MS" pitchFamily="66" charset="0"/>
            </a:endParaRPr>
          </a:p>
          <a:p>
            <a:pPr lvl="1">
              <a:lnSpc>
                <a:spcPct val="90000"/>
              </a:lnSpc>
            </a:pPr>
            <a:r>
              <a:rPr lang="en-GB">
                <a:latin typeface="Comic Sans MS" pitchFamily="66" charset="0"/>
              </a:rPr>
              <a:t>Fewer Pixels</a:t>
            </a:r>
          </a:p>
          <a:p>
            <a:pPr lvl="1">
              <a:lnSpc>
                <a:spcPct val="90000"/>
              </a:lnSpc>
            </a:pPr>
            <a:r>
              <a:rPr lang="en-GB">
                <a:latin typeface="Comic Sans MS" pitchFamily="66" charset="0"/>
              </a:rPr>
              <a:t>Poorer quality picture</a:t>
            </a:r>
          </a:p>
          <a:p>
            <a:pPr lvl="1">
              <a:lnSpc>
                <a:spcPct val="90000"/>
              </a:lnSpc>
            </a:pPr>
            <a:r>
              <a:rPr lang="en-GB">
                <a:latin typeface="Comic Sans MS" pitchFamily="66" charset="0"/>
              </a:rPr>
              <a:t>Uses Less Memory</a:t>
            </a:r>
          </a:p>
        </p:txBody>
      </p:sp>
      <p:pic>
        <p:nvPicPr>
          <p:cNvPr id="20487" name="Picture 7" descr="AG00062_"/>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2209800"/>
            <a:ext cx="2819400" cy="2286000"/>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Home 5">
            <a:hlinkClick r:id="rId3"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ction Button: Back or Previous 9">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314055512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500"/>
                            </p:stCondLst>
                            <p:childTnLst>
                              <p:par>
                                <p:cTn id="10" presetID="2" presetClass="entr" presetSubtype="8" fill="hold" grpId="0" nodeType="afterEffect">
                                  <p:stCondLst>
                                    <p:cond delay="1000"/>
                                  </p:stCondLst>
                                  <p:childTnLst>
                                    <p:set>
                                      <p:cBhvr>
                                        <p:cTn id="11" dur="1" fill="hold">
                                          <p:stCondLst>
                                            <p:cond delay="0"/>
                                          </p:stCondLst>
                                        </p:cTn>
                                        <p:tgtEl>
                                          <p:spTgt spid="20483">
                                            <p:txEl>
                                              <p:pRg st="1" end="1"/>
                                            </p:txEl>
                                          </p:spTgt>
                                        </p:tgtEl>
                                        <p:attrNameLst>
                                          <p:attrName>style.visibility</p:attrName>
                                        </p:attrNameLst>
                                      </p:cBhvr>
                                      <p:to>
                                        <p:strVal val="visible"/>
                                      </p:to>
                                    </p:set>
                                    <p:anim calcmode="lin" valueType="num">
                                      <p:cBhvr additive="base">
                                        <p:cTn id="12" dur="500" fill="hold"/>
                                        <p:tgtEl>
                                          <p:spTgt spid="2048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20483">
                                            <p:txEl>
                                              <p:pRg st="1" end="1"/>
                                            </p:txEl>
                                          </p:spTgt>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1000"/>
                                  </p:stCondLst>
                                  <p:childTnLst>
                                    <p:set>
                                      <p:cBhvr>
                                        <p:cTn id="15" dur="1" fill="hold">
                                          <p:stCondLst>
                                            <p:cond delay="0"/>
                                          </p:stCondLst>
                                        </p:cTn>
                                        <p:tgtEl>
                                          <p:spTgt spid="20483">
                                            <p:txEl>
                                              <p:pRg st="2" end="2"/>
                                            </p:txEl>
                                          </p:spTgt>
                                        </p:tgtEl>
                                        <p:attrNameLst>
                                          <p:attrName>style.visibility</p:attrName>
                                        </p:attrNameLst>
                                      </p:cBhvr>
                                      <p:to>
                                        <p:strVal val="visible"/>
                                      </p:to>
                                    </p:set>
                                    <p:anim calcmode="lin" valueType="num">
                                      <p:cBhvr additive="base">
                                        <p:cTn id="16" dur="500" fill="hold"/>
                                        <p:tgtEl>
                                          <p:spTgt spid="20483">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20483">
                                            <p:txEl>
                                              <p:pRg st="2" end="2"/>
                                            </p:txEl>
                                          </p:spTgt>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1000"/>
                                  </p:stCondLst>
                                  <p:childTnLst>
                                    <p:set>
                                      <p:cBhvr>
                                        <p:cTn id="19" dur="1" fill="hold">
                                          <p:stCondLst>
                                            <p:cond delay="0"/>
                                          </p:stCondLst>
                                        </p:cTn>
                                        <p:tgtEl>
                                          <p:spTgt spid="20483">
                                            <p:txEl>
                                              <p:pRg st="3" end="3"/>
                                            </p:txEl>
                                          </p:spTgt>
                                        </p:tgtEl>
                                        <p:attrNameLst>
                                          <p:attrName>style.visibility</p:attrName>
                                        </p:attrNameLst>
                                      </p:cBhvr>
                                      <p:to>
                                        <p:strVal val="visible"/>
                                      </p:to>
                                    </p:set>
                                    <p:anim calcmode="lin" valueType="num">
                                      <p:cBhvr additive="base">
                                        <p:cTn id="20" dur="500" fill="hold"/>
                                        <p:tgtEl>
                                          <p:spTgt spid="20483">
                                            <p:txEl>
                                              <p:pRg st="3" end="3"/>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20483">
                                            <p:txEl>
                                              <p:pRg st="3" end="3"/>
                                            </p:txEl>
                                          </p:spTgt>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1000"/>
                                  </p:stCondLst>
                                  <p:childTnLst>
                                    <p:set>
                                      <p:cBhvr>
                                        <p:cTn id="23" dur="1" fill="hold">
                                          <p:stCondLst>
                                            <p:cond delay="0"/>
                                          </p:stCondLst>
                                        </p:cTn>
                                        <p:tgtEl>
                                          <p:spTgt spid="20483">
                                            <p:txEl>
                                              <p:pRg st="4" end="4"/>
                                            </p:txEl>
                                          </p:spTgt>
                                        </p:tgtEl>
                                        <p:attrNameLst>
                                          <p:attrName>style.visibility</p:attrName>
                                        </p:attrNameLst>
                                      </p:cBhvr>
                                      <p:to>
                                        <p:strVal val="visible"/>
                                      </p:to>
                                    </p:set>
                                    <p:anim calcmode="lin" valueType="num">
                                      <p:cBhvr additive="base">
                                        <p:cTn id="24" dur="500" fill="hold"/>
                                        <p:tgtEl>
                                          <p:spTgt spid="20483">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20483">
                                            <p:txEl>
                                              <p:pRg st="4" end="4"/>
                                            </p:txEl>
                                          </p:spTgt>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3000"/>
                            </p:stCondLst>
                            <p:childTnLst>
                              <p:par>
                                <p:cTn id="27" presetID="2" presetClass="entr" presetSubtype="8" fill="hold" grpId="0" nodeType="afterEffect">
                                  <p:stCondLst>
                                    <p:cond delay="1000"/>
                                  </p:stCondLst>
                                  <p:childTnLst>
                                    <p:set>
                                      <p:cBhvr>
                                        <p:cTn id="28" dur="1" fill="hold">
                                          <p:stCondLst>
                                            <p:cond delay="0"/>
                                          </p:stCondLst>
                                        </p:cTn>
                                        <p:tgtEl>
                                          <p:spTgt spid="20483">
                                            <p:txEl>
                                              <p:pRg st="5" end="5"/>
                                            </p:txEl>
                                          </p:spTgt>
                                        </p:tgtEl>
                                        <p:attrNameLst>
                                          <p:attrName>style.visibility</p:attrName>
                                        </p:attrNameLst>
                                      </p:cBhvr>
                                      <p:to>
                                        <p:strVal val="visible"/>
                                      </p:to>
                                    </p:set>
                                    <p:anim calcmode="lin" valueType="num">
                                      <p:cBhvr additive="base">
                                        <p:cTn id="29" dur="500" fill="hold"/>
                                        <p:tgtEl>
                                          <p:spTgt spid="2048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048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1000"/>
                                  </p:stCondLst>
                                  <p:childTnLst>
                                    <p:set>
                                      <p:cBhvr>
                                        <p:cTn id="32" dur="1" fill="hold">
                                          <p:stCondLst>
                                            <p:cond delay="0"/>
                                          </p:stCondLst>
                                        </p:cTn>
                                        <p:tgtEl>
                                          <p:spTgt spid="20483">
                                            <p:txEl>
                                              <p:pRg st="6" end="6"/>
                                            </p:txEl>
                                          </p:spTgt>
                                        </p:tgtEl>
                                        <p:attrNameLst>
                                          <p:attrName>style.visibility</p:attrName>
                                        </p:attrNameLst>
                                      </p:cBhvr>
                                      <p:to>
                                        <p:strVal val="visible"/>
                                      </p:to>
                                    </p:set>
                                    <p:anim calcmode="lin" valueType="num">
                                      <p:cBhvr additive="base">
                                        <p:cTn id="33" dur="500" fill="hold"/>
                                        <p:tgtEl>
                                          <p:spTgt spid="2048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048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1000"/>
                                  </p:stCondLst>
                                  <p:childTnLst>
                                    <p:set>
                                      <p:cBhvr>
                                        <p:cTn id="36" dur="1" fill="hold">
                                          <p:stCondLst>
                                            <p:cond delay="0"/>
                                          </p:stCondLst>
                                        </p:cTn>
                                        <p:tgtEl>
                                          <p:spTgt spid="20483">
                                            <p:txEl>
                                              <p:pRg st="7" end="7"/>
                                            </p:txEl>
                                          </p:spTgt>
                                        </p:tgtEl>
                                        <p:attrNameLst>
                                          <p:attrName>style.visibility</p:attrName>
                                        </p:attrNameLst>
                                      </p:cBhvr>
                                      <p:to>
                                        <p:strVal val="visible"/>
                                      </p:to>
                                    </p:set>
                                    <p:anim calcmode="lin" valueType="num">
                                      <p:cBhvr additive="base">
                                        <p:cTn id="37" dur="500" fill="hold"/>
                                        <p:tgtEl>
                                          <p:spTgt spid="2048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0483">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1000"/>
                                  </p:stCondLst>
                                  <p:childTnLst>
                                    <p:set>
                                      <p:cBhvr>
                                        <p:cTn id="40" dur="1" fill="hold">
                                          <p:stCondLst>
                                            <p:cond delay="0"/>
                                          </p:stCondLst>
                                        </p:cTn>
                                        <p:tgtEl>
                                          <p:spTgt spid="20483">
                                            <p:txEl>
                                              <p:pRg st="8" end="8"/>
                                            </p:txEl>
                                          </p:spTgt>
                                        </p:tgtEl>
                                        <p:attrNameLst>
                                          <p:attrName>style.visibility</p:attrName>
                                        </p:attrNameLst>
                                      </p:cBhvr>
                                      <p:to>
                                        <p:strVal val="visible"/>
                                      </p:to>
                                    </p:set>
                                    <p:anim calcmode="lin" valueType="num">
                                      <p:cBhvr additive="base">
                                        <p:cTn id="41" dur="500" fill="hold"/>
                                        <p:tgtEl>
                                          <p:spTgt spid="2048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0483">
                                            <p:txEl>
                                              <p:pRg st="8" end="8"/>
                                            </p:txEl>
                                          </p:spTgt>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4500"/>
                            </p:stCondLst>
                            <p:childTnLst>
                              <p:par>
                                <p:cTn id="44" presetID="2" presetClass="entr" presetSubtype="8" fill="hold" nodeType="afterEffect">
                                  <p:stCondLst>
                                    <p:cond delay="1000"/>
                                  </p:stCondLst>
                                  <p:childTnLst>
                                    <p:set>
                                      <p:cBhvr>
                                        <p:cTn id="45" dur="1" fill="hold">
                                          <p:stCondLst>
                                            <p:cond delay="0"/>
                                          </p:stCondLst>
                                        </p:cTn>
                                        <p:tgtEl>
                                          <p:spTgt spid="20487"/>
                                        </p:tgtEl>
                                        <p:attrNameLst>
                                          <p:attrName>style.visibility</p:attrName>
                                        </p:attrNameLst>
                                      </p:cBhvr>
                                      <p:to>
                                        <p:strVal val="visible"/>
                                      </p:to>
                                    </p:set>
                                    <p:anim calcmode="lin" valueType="num">
                                      <p:cBhvr additive="base">
                                        <p:cTn id="46" dur="500" fill="hold"/>
                                        <p:tgtEl>
                                          <p:spTgt spid="20487"/>
                                        </p:tgtEl>
                                        <p:attrNameLst>
                                          <p:attrName>ppt_x</p:attrName>
                                        </p:attrNameLst>
                                      </p:cBhvr>
                                      <p:tavLst>
                                        <p:tav tm="0">
                                          <p:val>
                                            <p:strVal val="0-#ppt_w/2"/>
                                          </p:val>
                                        </p:tav>
                                        <p:tav tm="100000">
                                          <p:val>
                                            <p:strVal val="#ppt_x"/>
                                          </p:val>
                                        </p:tav>
                                      </p:tavLst>
                                    </p:anim>
                                    <p:anim calcmode="lin" valueType="num">
                                      <p:cBhvr additive="base">
                                        <p:cTn id="47" dur="500" fill="hold"/>
                                        <p:tgtEl>
                                          <p:spTgt spid="204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advAuto="100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28600" y="152400"/>
            <a:ext cx="8686800" cy="838200"/>
          </a:xfrm>
          <a:ln>
            <a:solidFill>
              <a:schemeClr val="tx1"/>
            </a:solidFill>
            <a:miter lim="800000"/>
            <a:headEnd/>
            <a:tailEnd/>
          </a:ln>
        </p:spPr>
        <p:txBody>
          <a:bodyPr/>
          <a:lstStyle/>
          <a:p>
            <a:r>
              <a:rPr lang="en-GB" dirty="0" smtClean="0"/>
              <a:t>COMPUTER PROCESSORS</a:t>
            </a:r>
            <a:endParaRPr lang="en-US" dirty="0"/>
          </a:p>
        </p:txBody>
      </p:sp>
      <p:sp>
        <p:nvSpPr>
          <p:cNvPr id="6167" name="AutoShape 23">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80" name="AutoShape 36">
            <a:hlinkClick r:id="rId2" action="ppaction://hlinksldjump" highlightClick="1"/>
            <a:hlinkHover r:id="" action="ppaction://noaction">
              <a:snd r:embed="rId3" name="laser.wav"/>
            </a:hlinkHover>
          </p:cNvPr>
          <p:cNvSpPr>
            <a:spLocks noChangeArrowheads="1"/>
          </p:cNvSpPr>
          <p:nvPr/>
        </p:nvSpPr>
        <p:spPr bwMode="auto">
          <a:xfrm>
            <a:off x="2561702" y="3946236"/>
            <a:ext cx="1905000" cy="3048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36" name="Action Button: Home 35">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37" name="Action Button: Forward or Next 3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3" name="TextBox 2"/>
          <p:cNvSpPr txBox="1"/>
          <p:nvPr/>
        </p:nvSpPr>
        <p:spPr>
          <a:xfrm>
            <a:off x="228600" y="990600"/>
            <a:ext cx="8686800" cy="4801314"/>
          </a:xfrm>
          <a:prstGeom prst="rect">
            <a:avLst/>
          </a:prstGeom>
          <a:noFill/>
        </p:spPr>
        <p:txBody>
          <a:bodyPr wrap="square" rtlCol="0">
            <a:spAutoFit/>
          </a:bodyPr>
          <a:lstStyle/>
          <a:p>
            <a:r>
              <a:rPr lang="en-GB" dirty="0">
                <a:latin typeface="+mj-lt"/>
              </a:rPr>
              <a:t>The </a:t>
            </a:r>
            <a:r>
              <a:rPr lang="en-GB" b="1" dirty="0">
                <a:solidFill>
                  <a:srgbClr val="990099"/>
                </a:solidFill>
                <a:latin typeface="+mj-lt"/>
              </a:rPr>
              <a:t>processor</a:t>
            </a:r>
            <a:r>
              <a:rPr lang="en-GB" dirty="0">
                <a:latin typeface="+mj-lt"/>
              </a:rPr>
              <a:t>, is the </a:t>
            </a:r>
            <a:r>
              <a:rPr lang="en-GB" b="1" dirty="0">
                <a:latin typeface="+mj-lt"/>
              </a:rPr>
              <a:t>brain of the computer</a:t>
            </a:r>
            <a:r>
              <a:rPr lang="en-GB" dirty="0">
                <a:latin typeface="+mj-lt"/>
              </a:rPr>
              <a:t>. The more powerful the processor is, the faster your PC will run. The speed of a processor – that is the number of instructions per second that it can carry out - is measured in gigahertz (GHz). </a:t>
            </a:r>
          </a:p>
          <a:p>
            <a:r>
              <a:rPr lang="en-GB" dirty="0">
                <a:latin typeface="+mj-lt"/>
              </a:rPr>
              <a:t>Also consider the </a:t>
            </a:r>
            <a:r>
              <a:rPr lang="en-GB" b="1" dirty="0">
                <a:latin typeface="+mj-lt"/>
              </a:rPr>
              <a:t>number of cores</a:t>
            </a:r>
            <a:r>
              <a:rPr lang="en-GB" dirty="0">
                <a:latin typeface="+mj-lt"/>
              </a:rPr>
              <a:t>. A </a:t>
            </a:r>
            <a:r>
              <a:rPr lang="en-GB" b="1" dirty="0">
                <a:latin typeface="+mj-lt"/>
              </a:rPr>
              <a:t>multi-core processor has more than one processor on a single silicon chip, so it’s better able to handle multiple tasks at once. Most modern desktops have multi-core processors.</a:t>
            </a:r>
          </a:p>
          <a:p>
            <a:r>
              <a:rPr lang="en-GB" dirty="0">
                <a:latin typeface="+mj-lt"/>
              </a:rPr>
              <a:t>When buying a new PC, for a basic machine you’ll need a dual-core processor that runs at about 2.5GHz - this will handle everyday basic computing tasks.</a:t>
            </a:r>
          </a:p>
          <a:p>
            <a:r>
              <a:rPr lang="en-GB" dirty="0">
                <a:latin typeface="+mj-lt"/>
              </a:rPr>
              <a:t>A home user, looking for </a:t>
            </a:r>
            <a:r>
              <a:rPr lang="en-GB" dirty="0" smtClean="0">
                <a:latin typeface="+mj-lt"/>
              </a:rPr>
              <a:t>a mid-range </a:t>
            </a:r>
            <a:r>
              <a:rPr lang="en-GB" dirty="0">
                <a:latin typeface="+mj-lt"/>
              </a:rPr>
              <a:t>PC might consider something like an i5 quadcore processor. This is the name of a range of processors from chip-maker Intel – the more expensive processors will give better performance.</a:t>
            </a:r>
          </a:p>
          <a:p>
            <a:r>
              <a:rPr lang="en-GB" dirty="0">
                <a:latin typeface="+mj-lt"/>
              </a:rPr>
              <a:t>Keen gamers who want all the power they can get may be tempted by the latest high-power processors such as the i7, Intel’s top-of-the-range processor. However, the fastest processors don’t come cheap and will push up the total cost of a PC considerably.</a:t>
            </a:r>
          </a:p>
          <a:p>
            <a:r>
              <a:rPr lang="en-GB" b="1" dirty="0">
                <a:latin typeface="+mj-lt"/>
              </a:rPr>
              <a:t>Most modern desktop processors will be 64-bit – this means that they can work with chunks of data made up of 64 binary digits. </a:t>
            </a:r>
          </a:p>
        </p:txBody>
      </p:sp>
      <p:pic>
        <p:nvPicPr>
          <p:cNvPr id="9" name="Picture 8"/>
          <p:cNvPicPr>
            <a:picLocks noChangeAspect="1"/>
          </p:cNvPicPr>
          <p:nvPr/>
        </p:nvPicPr>
        <p:blipFill>
          <a:blip r:embed="rId5"/>
          <a:stretch>
            <a:fillRect/>
          </a:stretch>
        </p:blipFill>
        <p:spPr>
          <a:xfrm>
            <a:off x="6876256" y="5529144"/>
            <a:ext cx="829627" cy="829627"/>
          </a:xfrm>
          <a:prstGeom prst="rect">
            <a:avLst/>
          </a:prstGeom>
        </p:spPr>
      </p:pic>
    </p:spTree>
    <p:extLst>
      <p:ext uri="{BB962C8B-B14F-4D97-AF65-F5344CB8AC3E}">
        <p14:creationId xmlns:p14="http://schemas.microsoft.com/office/powerpoint/2010/main" val="3638973400"/>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28600" y="152400"/>
            <a:ext cx="8686800" cy="838200"/>
          </a:xfrm>
          <a:ln>
            <a:solidFill>
              <a:schemeClr val="tx1"/>
            </a:solidFill>
            <a:miter lim="800000"/>
            <a:headEnd/>
            <a:tailEnd/>
          </a:ln>
        </p:spPr>
        <p:txBody>
          <a:bodyPr/>
          <a:lstStyle/>
          <a:p>
            <a:r>
              <a:rPr lang="en-GB"/>
              <a:t>THE CENTRAL PROCESSING UNIT (CPU)</a:t>
            </a:r>
            <a:endParaRPr lang="en-US"/>
          </a:p>
        </p:txBody>
      </p:sp>
      <p:sp>
        <p:nvSpPr>
          <p:cNvPr id="6147" name="Text Box 3"/>
          <p:cNvSpPr txBox="1">
            <a:spLocks noChangeArrowheads="1"/>
          </p:cNvSpPr>
          <p:nvPr/>
        </p:nvSpPr>
        <p:spPr bwMode="auto">
          <a:xfrm>
            <a:off x="609600" y="990600"/>
            <a:ext cx="76962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smtClean="0">
                <a:solidFill>
                  <a:srgbClr val="3333CC"/>
                </a:solidFill>
                <a:latin typeface="Comic Sans MS" pitchFamily="66" charset="0"/>
              </a:rPr>
              <a:t>The </a:t>
            </a:r>
            <a:r>
              <a:rPr lang="en-GB" sz="2400" b="1" smtClean="0">
                <a:solidFill>
                  <a:srgbClr val="D60093"/>
                </a:solidFill>
                <a:latin typeface="Comic Sans MS" pitchFamily="66" charset="0"/>
              </a:rPr>
              <a:t>Central Processing Unit (CPU)</a:t>
            </a:r>
            <a:r>
              <a:rPr lang="en-GB" sz="2400" smtClean="0">
                <a:solidFill>
                  <a:srgbClr val="3333CC"/>
                </a:solidFill>
                <a:latin typeface="Comic Sans MS" pitchFamily="66" charset="0"/>
              </a:rPr>
              <a:t> is </a:t>
            </a:r>
            <a:r>
              <a:rPr lang="en-GB" sz="2400" b="1" smtClean="0">
                <a:solidFill>
                  <a:srgbClr val="3333CC"/>
                </a:solidFill>
                <a:latin typeface="Comic Sans MS" pitchFamily="66" charset="0"/>
              </a:rPr>
              <a:t>where the processing takes place in the computer</a:t>
            </a:r>
            <a:r>
              <a:rPr lang="en-GB" sz="2400" smtClean="0">
                <a:solidFill>
                  <a:srgbClr val="3333CC"/>
                </a:solidFill>
                <a:latin typeface="Comic Sans MS" pitchFamily="66" charset="0"/>
              </a:rPr>
              <a:t>.  It contains </a:t>
            </a:r>
            <a:r>
              <a:rPr lang="en-GB" sz="2400" b="1" smtClean="0">
                <a:solidFill>
                  <a:srgbClr val="3333CC"/>
                </a:solidFill>
                <a:latin typeface="Comic Sans MS" pitchFamily="66" charset="0"/>
              </a:rPr>
              <a:t>two parts</a:t>
            </a:r>
            <a:r>
              <a:rPr lang="en-GB" sz="2400" smtClean="0">
                <a:solidFill>
                  <a:srgbClr val="3333CC"/>
                </a:solidFill>
                <a:latin typeface="Comic Sans MS" pitchFamily="66" charset="0"/>
              </a:rPr>
              <a:t> the </a:t>
            </a:r>
            <a:r>
              <a:rPr lang="en-GB" sz="2400" b="1" smtClean="0">
                <a:solidFill>
                  <a:srgbClr val="D60093"/>
                </a:solidFill>
                <a:latin typeface="Comic Sans MS" pitchFamily="66" charset="0"/>
              </a:rPr>
              <a:t>PROCESSOR</a:t>
            </a:r>
            <a:r>
              <a:rPr lang="en-GB" sz="2400" smtClean="0">
                <a:solidFill>
                  <a:srgbClr val="3333CC"/>
                </a:solidFill>
                <a:latin typeface="Comic Sans MS" pitchFamily="66" charset="0"/>
              </a:rPr>
              <a:t> and </a:t>
            </a:r>
            <a:r>
              <a:rPr lang="en-GB" sz="2400" b="1" smtClean="0">
                <a:solidFill>
                  <a:srgbClr val="000099"/>
                </a:solidFill>
                <a:latin typeface="Comic Sans MS" pitchFamily="66" charset="0"/>
              </a:rPr>
              <a:t>MAIN MEMORY.</a:t>
            </a:r>
            <a:endParaRPr lang="en-US" sz="2400" b="1" smtClean="0">
              <a:solidFill>
                <a:srgbClr val="000099"/>
              </a:solidFill>
              <a:latin typeface="Comic Sans MS" pitchFamily="66" charset="0"/>
            </a:endParaRPr>
          </a:p>
        </p:txBody>
      </p:sp>
      <p:sp>
        <p:nvSpPr>
          <p:cNvPr id="6148" name="Rectangle 4"/>
          <p:cNvSpPr>
            <a:spLocks noChangeArrowheads="1"/>
          </p:cNvSpPr>
          <p:nvPr/>
        </p:nvSpPr>
        <p:spPr bwMode="auto">
          <a:xfrm>
            <a:off x="2362200" y="2507672"/>
            <a:ext cx="4724400" cy="2724727"/>
          </a:xfrm>
          <a:prstGeom prst="rect">
            <a:avLst/>
          </a:prstGeom>
          <a:solidFill>
            <a:schemeClr va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49" name="Rectangle 5"/>
          <p:cNvSpPr>
            <a:spLocks noChangeArrowheads="1"/>
          </p:cNvSpPr>
          <p:nvPr/>
        </p:nvSpPr>
        <p:spPr bwMode="auto">
          <a:xfrm>
            <a:off x="2438400" y="3024909"/>
            <a:ext cx="4191000" cy="4572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50" name="Rectangle 6"/>
          <p:cNvSpPr>
            <a:spLocks noChangeArrowheads="1"/>
          </p:cNvSpPr>
          <p:nvPr/>
        </p:nvSpPr>
        <p:spPr bwMode="auto">
          <a:xfrm>
            <a:off x="2514600" y="3887354"/>
            <a:ext cx="4191000" cy="45720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51" name="Line 7"/>
          <p:cNvSpPr>
            <a:spLocks noChangeShapeType="1"/>
          </p:cNvSpPr>
          <p:nvPr/>
        </p:nvSpPr>
        <p:spPr bwMode="auto">
          <a:xfrm>
            <a:off x="4533900" y="3000375"/>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6152" name="Line 8"/>
          <p:cNvSpPr>
            <a:spLocks noChangeShapeType="1"/>
          </p:cNvSpPr>
          <p:nvPr/>
        </p:nvSpPr>
        <p:spPr bwMode="auto">
          <a:xfrm>
            <a:off x="4533900" y="3887354"/>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6153" name="Text Box 9"/>
          <p:cNvSpPr txBox="1">
            <a:spLocks noChangeArrowheads="1"/>
          </p:cNvSpPr>
          <p:nvPr/>
        </p:nvSpPr>
        <p:spPr bwMode="auto">
          <a:xfrm>
            <a:off x="2476500" y="2978727"/>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400" b="1" smtClean="0">
                <a:solidFill>
                  <a:srgbClr val="3333CC"/>
                </a:solidFill>
                <a:latin typeface="Comic Sans MS" pitchFamily="66" charset="0"/>
              </a:rPr>
              <a:t>RAM</a:t>
            </a:r>
            <a:endParaRPr lang="en-US" sz="2400" b="1" smtClean="0">
              <a:solidFill>
                <a:srgbClr val="3333CC"/>
              </a:solidFill>
              <a:latin typeface="Comic Sans MS" pitchFamily="66" charset="0"/>
            </a:endParaRPr>
          </a:p>
        </p:txBody>
      </p:sp>
      <p:sp>
        <p:nvSpPr>
          <p:cNvPr id="6154" name="Text Box 10"/>
          <p:cNvSpPr txBox="1">
            <a:spLocks noChangeArrowheads="1"/>
          </p:cNvSpPr>
          <p:nvPr/>
        </p:nvSpPr>
        <p:spPr bwMode="auto">
          <a:xfrm>
            <a:off x="4478854" y="3000375"/>
            <a:ext cx="205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400" b="1" smtClean="0">
                <a:solidFill>
                  <a:srgbClr val="3333CC"/>
                </a:solidFill>
                <a:latin typeface="Comic Sans MS" pitchFamily="66" charset="0"/>
              </a:rPr>
              <a:t>ROM</a:t>
            </a:r>
            <a:endParaRPr lang="en-US" sz="2400" b="1" smtClean="0">
              <a:solidFill>
                <a:srgbClr val="3333CC"/>
              </a:solidFill>
              <a:latin typeface="Comic Sans MS" pitchFamily="66" charset="0"/>
            </a:endParaRPr>
          </a:p>
        </p:txBody>
      </p:sp>
      <p:sp>
        <p:nvSpPr>
          <p:cNvPr id="6155" name="Text Box 11"/>
          <p:cNvSpPr txBox="1">
            <a:spLocks noChangeArrowheads="1"/>
          </p:cNvSpPr>
          <p:nvPr/>
        </p:nvSpPr>
        <p:spPr bwMode="auto">
          <a:xfrm>
            <a:off x="2590800" y="3910445"/>
            <a:ext cx="1981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000" b="1" smtClean="0">
                <a:solidFill>
                  <a:srgbClr val="D60093"/>
                </a:solidFill>
                <a:latin typeface="Comic Sans MS" pitchFamily="66" charset="0"/>
              </a:rPr>
              <a:t>Control Unit</a:t>
            </a:r>
            <a:endParaRPr lang="en-US" sz="2000" b="1" smtClean="0">
              <a:solidFill>
                <a:srgbClr val="D60093"/>
              </a:solidFill>
              <a:latin typeface="Comic Sans MS" pitchFamily="66" charset="0"/>
            </a:endParaRPr>
          </a:p>
        </p:txBody>
      </p:sp>
      <p:sp>
        <p:nvSpPr>
          <p:cNvPr id="6156" name="Text Box 12"/>
          <p:cNvSpPr txBox="1">
            <a:spLocks noChangeArrowheads="1"/>
          </p:cNvSpPr>
          <p:nvPr/>
        </p:nvSpPr>
        <p:spPr bwMode="auto">
          <a:xfrm>
            <a:off x="4602390" y="3924300"/>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400" b="1" smtClean="0">
                <a:solidFill>
                  <a:srgbClr val="D60093"/>
                </a:solidFill>
                <a:latin typeface="Comic Sans MS" pitchFamily="66" charset="0"/>
              </a:rPr>
              <a:t>ALU</a:t>
            </a:r>
            <a:endParaRPr lang="en-US" sz="2400" b="1" smtClean="0">
              <a:solidFill>
                <a:srgbClr val="D60093"/>
              </a:solidFill>
              <a:latin typeface="Comic Sans MS" pitchFamily="66" charset="0"/>
            </a:endParaRPr>
          </a:p>
        </p:txBody>
      </p:sp>
      <p:sp>
        <p:nvSpPr>
          <p:cNvPr id="6157" name="Text Box 13"/>
          <p:cNvSpPr txBox="1">
            <a:spLocks noChangeArrowheads="1"/>
          </p:cNvSpPr>
          <p:nvPr/>
        </p:nvSpPr>
        <p:spPr bwMode="auto">
          <a:xfrm>
            <a:off x="3086100" y="2543175"/>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400" b="1" dirty="0" smtClean="0">
                <a:solidFill>
                  <a:srgbClr val="3333CC"/>
                </a:solidFill>
                <a:latin typeface="Comic Sans MS" pitchFamily="66" charset="0"/>
              </a:rPr>
              <a:t>MAIN MEMORY</a:t>
            </a:r>
            <a:endParaRPr lang="en-US" sz="2400" b="1" dirty="0" smtClean="0">
              <a:solidFill>
                <a:srgbClr val="3333CC"/>
              </a:solidFill>
              <a:latin typeface="Comic Sans MS" pitchFamily="66" charset="0"/>
            </a:endParaRPr>
          </a:p>
        </p:txBody>
      </p:sp>
      <p:sp>
        <p:nvSpPr>
          <p:cNvPr id="6158" name="Text Box 14"/>
          <p:cNvSpPr txBox="1">
            <a:spLocks noChangeArrowheads="1"/>
          </p:cNvSpPr>
          <p:nvPr/>
        </p:nvSpPr>
        <p:spPr bwMode="auto">
          <a:xfrm>
            <a:off x="3124200" y="5232400"/>
            <a:ext cx="320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400" b="1" dirty="0" smtClean="0">
                <a:solidFill>
                  <a:srgbClr val="D60093"/>
                </a:solidFill>
                <a:latin typeface="Comic Sans MS" pitchFamily="66" charset="0"/>
              </a:rPr>
              <a:t>PROCESSOR</a:t>
            </a:r>
            <a:endParaRPr lang="en-US" sz="2400" b="1" dirty="0" smtClean="0">
              <a:solidFill>
                <a:srgbClr val="D60093"/>
              </a:solidFill>
              <a:latin typeface="Comic Sans MS" pitchFamily="66" charset="0"/>
            </a:endParaRPr>
          </a:p>
        </p:txBody>
      </p:sp>
      <p:sp>
        <p:nvSpPr>
          <p:cNvPr id="6160" name="Rectangle 16"/>
          <p:cNvSpPr>
            <a:spLocks noChangeArrowheads="1"/>
          </p:cNvSpPr>
          <p:nvPr/>
        </p:nvSpPr>
        <p:spPr bwMode="auto">
          <a:xfrm>
            <a:off x="609600" y="3505200"/>
            <a:ext cx="1143000" cy="838200"/>
          </a:xfrm>
          <a:prstGeom prst="rect">
            <a:avLst/>
          </a:prstGeom>
          <a:solidFill>
            <a:srgbClr val="FF0000"/>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GB" sz="2000" b="1" smtClean="0">
                <a:solidFill>
                  <a:srgbClr val="3333CC"/>
                </a:solidFill>
                <a:latin typeface="Comic Sans MS" pitchFamily="66" charset="0"/>
              </a:rPr>
              <a:t>INPUT</a:t>
            </a:r>
            <a:endParaRPr lang="en-US" sz="2000" b="1" smtClean="0">
              <a:solidFill>
                <a:srgbClr val="3333CC"/>
              </a:solidFill>
              <a:latin typeface="Comic Sans MS" pitchFamily="66" charset="0"/>
            </a:endParaRPr>
          </a:p>
        </p:txBody>
      </p:sp>
      <p:sp>
        <p:nvSpPr>
          <p:cNvPr id="6161" name="Rectangle 17"/>
          <p:cNvSpPr>
            <a:spLocks noChangeArrowheads="1"/>
          </p:cNvSpPr>
          <p:nvPr/>
        </p:nvSpPr>
        <p:spPr bwMode="auto">
          <a:xfrm>
            <a:off x="7467600" y="3429000"/>
            <a:ext cx="1143000" cy="838200"/>
          </a:xfrm>
          <a:prstGeom prst="rect">
            <a:avLst/>
          </a:prstGeom>
          <a:solidFill>
            <a:srgbClr val="C0C0C0"/>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GB" sz="2000" b="1" smtClean="0">
                <a:solidFill>
                  <a:srgbClr val="3333CC"/>
                </a:solidFill>
                <a:latin typeface="Comic Sans MS" pitchFamily="66" charset="0"/>
              </a:rPr>
              <a:t>OUTPUT</a:t>
            </a:r>
            <a:endParaRPr lang="en-US" sz="2000" b="1" smtClean="0">
              <a:solidFill>
                <a:srgbClr val="3333CC"/>
              </a:solidFill>
              <a:latin typeface="Comic Sans MS" pitchFamily="66" charset="0"/>
            </a:endParaRPr>
          </a:p>
        </p:txBody>
      </p:sp>
      <p:sp>
        <p:nvSpPr>
          <p:cNvPr id="6162" name="Text Box 18"/>
          <p:cNvSpPr txBox="1">
            <a:spLocks noChangeArrowheads="1"/>
          </p:cNvSpPr>
          <p:nvPr/>
        </p:nvSpPr>
        <p:spPr bwMode="auto">
          <a:xfrm>
            <a:off x="2204027" y="5689600"/>
            <a:ext cx="4876800" cy="482600"/>
          </a:xfrm>
          <a:prstGeom prst="rect">
            <a:avLst/>
          </a:prstGeom>
          <a:solidFill>
            <a:schemeClr val="accent1"/>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400" b="1" smtClean="0">
                <a:solidFill>
                  <a:srgbClr val="3333CC"/>
                </a:solidFill>
                <a:latin typeface="Comic Sans MS" pitchFamily="66" charset="0"/>
              </a:rPr>
              <a:t>BACKING STORAGE</a:t>
            </a:r>
            <a:endParaRPr lang="en-US" sz="2400" b="1" smtClean="0">
              <a:solidFill>
                <a:srgbClr val="3333CC"/>
              </a:solidFill>
              <a:latin typeface="Comic Sans MS" pitchFamily="66" charset="0"/>
            </a:endParaRPr>
          </a:p>
        </p:txBody>
      </p:sp>
      <p:sp>
        <p:nvSpPr>
          <p:cNvPr id="6163" name="AutoShape 19"/>
          <p:cNvSpPr>
            <a:spLocks noChangeArrowheads="1"/>
          </p:cNvSpPr>
          <p:nvPr/>
        </p:nvSpPr>
        <p:spPr bwMode="auto">
          <a:xfrm>
            <a:off x="1752600" y="3886200"/>
            <a:ext cx="685800" cy="152400"/>
          </a:xfrm>
          <a:prstGeom prst="rightArrow">
            <a:avLst>
              <a:gd name="adj1" fmla="val 50000"/>
              <a:gd name="adj2" fmla="val 112500"/>
            </a:avLst>
          </a:prstGeom>
          <a:solidFill>
            <a:srgbClr val="0000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64" name="AutoShape 20"/>
          <p:cNvSpPr>
            <a:spLocks noChangeArrowheads="1"/>
          </p:cNvSpPr>
          <p:nvPr/>
        </p:nvSpPr>
        <p:spPr bwMode="auto">
          <a:xfrm>
            <a:off x="6934200" y="3962400"/>
            <a:ext cx="685800" cy="152400"/>
          </a:xfrm>
          <a:prstGeom prst="rightArrow">
            <a:avLst>
              <a:gd name="adj1" fmla="val 50000"/>
              <a:gd name="adj2" fmla="val 112500"/>
            </a:avLst>
          </a:prstGeom>
          <a:solidFill>
            <a:srgbClr val="0000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65" name="AutoShape 21"/>
          <p:cNvSpPr>
            <a:spLocks noChangeArrowheads="1"/>
          </p:cNvSpPr>
          <p:nvPr/>
        </p:nvSpPr>
        <p:spPr bwMode="auto">
          <a:xfrm>
            <a:off x="3226955" y="5270500"/>
            <a:ext cx="228600" cy="381000"/>
          </a:xfrm>
          <a:prstGeom prst="downArrow">
            <a:avLst>
              <a:gd name="adj1" fmla="val 50000"/>
              <a:gd name="adj2" fmla="val 41667"/>
            </a:avLst>
          </a:prstGeom>
          <a:solidFill>
            <a:srgbClr val="0000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66" name="AutoShape 22"/>
          <p:cNvSpPr>
            <a:spLocks noChangeArrowheads="1"/>
          </p:cNvSpPr>
          <p:nvPr/>
        </p:nvSpPr>
        <p:spPr bwMode="auto">
          <a:xfrm>
            <a:off x="6299944" y="5253748"/>
            <a:ext cx="228600" cy="381000"/>
          </a:xfrm>
          <a:prstGeom prst="upArrow">
            <a:avLst>
              <a:gd name="adj1" fmla="val 50000"/>
              <a:gd name="adj2" fmla="val 41667"/>
            </a:avLst>
          </a:prstGeom>
          <a:solidFill>
            <a:srgbClr val="0000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67" name="AutoShape 23">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70" name="AutoShape 26"/>
          <p:cNvSpPr>
            <a:spLocks noChangeArrowheads="1"/>
          </p:cNvSpPr>
          <p:nvPr/>
        </p:nvSpPr>
        <p:spPr bwMode="auto">
          <a:xfrm>
            <a:off x="3516745" y="3505200"/>
            <a:ext cx="152400" cy="381000"/>
          </a:xfrm>
          <a:prstGeom prst="upArrow">
            <a:avLst>
              <a:gd name="adj1" fmla="val 50000"/>
              <a:gd name="adj2" fmla="val 62500"/>
            </a:avLst>
          </a:prstGeom>
          <a:solidFill>
            <a:srgbClr val="0000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71" name="AutoShape 27"/>
          <p:cNvSpPr>
            <a:spLocks noChangeArrowheads="1"/>
          </p:cNvSpPr>
          <p:nvPr/>
        </p:nvSpPr>
        <p:spPr bwMode="auto">
          <a:xfrm>
            <a:off x="5257800" y="3499427"/>
            <a:ext cx="152400" cy="381000"/>
          </a:xfrm>
          <a:prstGeom prst="downArrow">
            <a:avLst>
              <a:gd name="adj1" fmla="val 50000"/>
              <a:gd name="adj2" fmla="val 62500"/>
            </a:avLst>
          </a:prstGeom>
          <a:solidFill>
            <a:srgbClr val="0000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72" name="AutoShape 28">
            <a:hlinkClick r:id="rId2" action="ppaction://hlinksldjump" highlightClick="1"/>
          </p:cNvPr>
          <p:cNvSpPr>
            <a:spLocks noChangeArrowheads="1"/>
          </p:cNvSpPr>
          <p:nvPr/>
        </p:nvSpPr>
        <p:spPr bwMode="auto">
          <a:xfrm>
            <a:off x="2971800" y="3429000"/>
            <a:ext cx="11430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73" name="AutoShape 29">
            <a:hlinkClick r:id="rId3" action="ppaction://hlinksldjump" highlightClick="1"/>
          </p:cNvPr>
          <p:cNvSpPr>
            <a:spLocks noChangeArrowheads="1"/>
          </p:cNvSpPr>
          <p:nvPr/>
        </p:nvSpPr>
        <p:spPr bwMode="auto">
          <a:xfrm>
            <a:off x="5334000" y="3499427"/>
            <a:ext cx="13716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79" name="AutoShape 35">
            <a:hlinkClick r:id="rId4" action="ppaction://hlinksldjump" highlightClick="1"/>
          </p:cNvPr>
          <p:cNvSpPr>
            <a:spLocks noChangeArrowheads="1"/>
          </p:cNvSpPr>
          <p:nvPr/>
        </p:nvSpPr>
        <p:spPr bwMode="auto">
          <a:xfrm>
            <a:off x="3124200" y="5410200"/>
            <a:ext cx="3124200" cy="4572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80" name="AutoShape 36">
            <a:hlinkClick r:id="rId2" action="ppaction://hlinksldjump" highlightClick="1"/>
            <a:hlinkHover r:id="" action="ppaction://noaction">
              <a:snd r:embed="rId5" name="laser.wav"/>
            </a:hlinkHover>
          </p:cNvPr>
          <p:cNvSpPr>
            <a:spLocks noChangeArrowheads="1"/>
          </p:cNvSpPr>
          <p:nvPr/>
        </p:nvSpPr>
        <p:spPr bwMode="auto">
          <a:xfrm>
            <a:off x="2561702" y="3946236"/>
            <a:ext cx="1905000" cy="3048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81" name="AutoShape 37">
            <a:hlinkClick r:id="rId6" action="ppaction://hlinksldjump" highlightClick="1"/>
          </p:cNvPr>
          <p:cNvSpPr>
            <a:spLocks noChangeArrowheads="1"/>
          </p:cNvSpPr>
          <p:nvPr/>
        </p:nvSpPr>
        <p:spPr bwMode="auto">
          <a:xfrm>
            <a:off x="4835307" y="3773920"/>
            <a:ext cx="1447800" cy="5334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82" name="AutoShape 38">
            <a:hlinkClick r:id="rId2" action="ppaction://hlinksldjump" highlightClick="1"/>
          </p:cNvPr>
          <p:cNvSpPr>
            <a:spLocks noChangeArrowheads="1"/>
          </p:cNvSpPr>
          <p:nvPr/>
        </p:nvSpPr>
        <p:spPr bwMode="auto">
          <a:xfrm>
            <a:off x="2573854" y="3886200"/>
            <a:ext cx="19050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6183" name="AutoShape 39">
            <a:hlinkClick r:id="rId2" action="ppaction://hlinksldjump" highlightClick="1"/>
          </p:cNvPr>
          <p:cNvSpPr>
            <a:spLocks noChangeArrowheads="1"/>
          </p:cNvSpPr>
          <p:nvPr/>
        </p:nvSpPr>
        <p:spPr bwMode="auto">
          <a:xfrm>
            <a:off x="3200400" y="2540000"/>
            <a:ext cx="27432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2" name="Rectangle 1"/>
          <p:cNvSpPr/>
          <p:nvPr/>
        </p:nvSpPr>
        <p:spPr>
          <a:xfrm>
            <a:off x="3044164" y="4756415"/>
            <a:ext cx="3221554" cy="422703"/>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66CCFF"/>
                </a:solidFill>
                <a:latin typeface="Comic Sans MS"/>
              </a:rPr>
              <a:t>REGISTERS</a:t>
            </a:r>
            <a:endParaRPr lang="en-GB" b="1" dirty="0">
              <a:solidFill>
                <a:srgbClr val="66CCFF"/>
              </a:solidFill>
              <a:latin typeface="Comic Sans MS"/>
            </a:endParaRPr>
          </a:p>
        </p:txBody>
      </p:sp>
      <p:sp>
        <p:nvSpPr>
          <p:cNvPr id="5" name="Up-Down Arrow 4"/>
          <p:cNvSpPr/>
          <p:nvPr/>
        </p:nvSpPr>
        <p:spPr>
          <a:xfrm>
            <a:off x="3514202" y="4381500"/>
            <a:ext cx="112917" cy="374915"/>
          </a:xfrm>
          <a:prstGeom prst="upDownArrow">
            <a:avLst/>
          </a:prstGeom>
          <a:solidFill>
            <a:srgbClr val="002060"/>
          </a:solid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38" name="Up-Down Arrow 37"/>
          <p:cNvSpPr/>
          <p:nvPr/>
        </p:nvSpPr>
        <p:spPr>
          <a:xfrm>
            <a:off x="5297283" y="4355077"/>
            <a:ext cx="112917" cy="374915"/>
          </a:xfrm>
          <a:prstGeom prst="upDownArrow">
            <a:avLst/>
          </a:prstGeom>
          <a:solidFill>
            <a:srgbClr val="002060"/>
          </a:solid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36" name="Action Button: Home 35">
            <a:hlinkClick r:id="rId7"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37" name="Action Button: Forward or Next 36">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Tree>
    <p:extLst>
      <p:ext uri="{BB962C8B-B14F-4D97-AF65-F5344CB8AC3E}">
        <p14:creationId xmlns:p14="http://schemas.microsoft.com/office/powerpoint/2010/main" val="3809202824"/>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09600" y="457200"/>
            <a:ext cx="7772400" cy="838200"/>
          </a:xfrm>
          <a:ln>
            <a:solidFill>
              <a:schemeClr val="tx1"/>
            </a:solidFill>
            <a:miter lim="800000"/>
            <a:headEnd/>
            <a:tailEnd/>
          </a:ln>
        </p:spPr>
        <p:txBody>
          <a:bodyPr/>
          <a:lstStyle/>
          <a:p>
            <a:r>
              <a:rPr lang="en-GB"/>
              <a:t>THE CONTROL UNIT</a:t>
            </a:r>
            <a:endParaRPr lang="en-US"/>
          </a:p>
        </p:txBody>
      </p:sp>
      <p:sp>
        <p:nvSpPr>
          <p:cNvPr id="10243" name="Text Box 3"/>
          <p:cNvSpPr txBox="1">
            <a:spLocks noChangeArrowheads="1"/>
          </p:cNvSpPr>
          <p:nvPr/>
        </p:nvSpPr>
        <p:spPr bwMode="auto">
          <a:xfrm>
            <a:off x="533400" y="1371600"/>
            <a:ext cx="7772400" cy="319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smtClean="0">
                <a:solidFill>
                  <a:srgbClr val="D60093"/>
                </a:solidFill>
                <a:latin typeface="Comic Sans MS" pitchFamily="66" charset="0"/>
              </a:rPr>
              <a:t>The Control Unit</a:t>
            </a:r>
            <a:r>
              <a:rPr lang="en-GB" sz="2400" smtClean="0">
                <a:solidFill>
                  <a:srgbClr val="3333CC"/>
                </a:solidFill>
                <a:latin typeface="Comic Sans MS" pitchFamily="66" charset="0"/>
              </a:rPr>
              <a:t> is found in the Central Processing Unit (CPU).</a:t>
            </a:r>
          </a:p>
          <a:p>
            <a:pPr fontAlgn="base">
              <a:spcBef>
                <a:spcPct val="50000"/>
              </a:spcBef>
              <a:spcAft>
                <a:spcPct val="0"/>
              </a:spcAft>
            </a:pPr>
            <a:r>
              <a:rPr lang="en-GB" sz="2400" b="1" smtClean="0">
                <a:solidFill>
                  <a:srgbClr val="D60093"/>
                </a:solidFill>
                <a:latin typeface="Comic Sans MS" pitchFamily="66" charset="0"/>
              </a:rPr>
              <a:t>The Control Unit</a:t>
            </a:r>
            <a:r>
              <a:rPr lang="en-GB" sz="2400" smtClean="0">
                <a:solidFill>
                  <a:srgbClr val="3333CC"/>
                </a:solidFill>
                <a:latin typeface="Comic Sans MS" pitchFamily="66" charset="0"/>
              </a:rPr>
              <a:t> </a:t>
            </a:r>
            <a:r>
              <a:rPr lang="en-GB" sz="2400" b="1" smtClean="0">
                <a:solidFill>
                  <a:srgbClr val="000099"/>
                </a:solidFill>
                <a:latin typeface="Comic Sans MS" pitchFamily="66" charset="0"/>
              </a:rPr>
              <a:t>makes sure that everything happens in the correct place at the correct time.</a:t>
            </a:r>
            <a:r>
              <a:rPr lang="en-GB" sz="2400" smtClean="0">
                <a:solidFill>
                  <a:srgbClr val="3333CC"/>
                </a:solidFill>
                <a:latin typeface="Comic Sans MS" pitchFamily="66" charset="0"/>
              </a:rPr>
              <a:t>  This means that it decodes instructions sent to the processor and controls peripheral devices (printers, scanners, disc drives etc), as required. </a:t>
            </a:r>
            <a:r>
              <a:rPr lang="en-GB" sz="2400" b="1" smtClean="0">
                <a:solidFill>
                  <a:srgbClr val="D60093"/>
                </a:solidFill>
                <a:latin typeface="Comic Sans MS" pitchFamily="66" charset="0"/>
              </a:rPr>
              <a:t>The Control Unit</a:t>
            </a:r>
            <a:r>
              <a:rPr lang="en-GB" sz="2400" smtClean="0">
                <a:solidFill>
                  <a:srgbClr val="3333CC"/>
                </a:solidFill>
                <a:latin typeface="Comic Sans MS" pitchFamily="66" charset="0"/>
              </a:rPr>
              <a:t> also controls the flow of data around the CPU.</a:t>
            </a:r>
            <a:endParaRPr lang="en-US" sz="2400" smtClean="0">
              <a:solidFill>
                <a:srgbClr val="3333CC"/>
              </a:solidFill>
              <a:latin typeface="Comic Sans MS" pitchFamily="66" charset="0"/>
            </a:endParaRPr>
          </a:p>
        </p:txBody>
      </p:sp>
      <p:sp>
        <p:nvSpPr>
          <p:cNvPr id="10244" name="AutoShape 4">
            <a:hlinkClick r:id="rId2" action="ppaction://hlinksldjump" highlightClick="1"/>
            <a:hlinkHover r:id="" action="ppaction://noaction">
              <a:snd r:embed="rId3" name="laser.wav"/>
            </a:hlinkHover>
          </p:cNvPr>
          <p:cNvSpPr>
            <a:spLocks noChangeArrowheads="1"/>
          </p:cNvSpPr>
          <p:nvPr/>
        </p:nvSpPr>
        <p:spPr bwMode="auto">
          <a:xfrm>
            <a:off x="533400" y="1752600"/>
            <a:ext cx="26670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pic>
        <p:nvPicPr>
          <p:cNvPr id="10245" name="Picture 5" descr="BD04906_"/>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29000" y="4495800"/>
            <a:ext cx="4548188" cy="1795463"/>
          </a:xfrm>
          <a:prstGeom prst="rect">
            <a:avLst/>
          </a:prstGeom>
          <a:noFill/>
          <a:extLst>
            <a:ext uri="{909E8E84-426E-40DD-AFC4-6F175D3DCCD1}">
              <a14:hiddenFill xmlns:a14="http://schemas.microsoft.com/office/drawing/2010/main">
                <a:solidFill>
                  <a:srgbClr val="FFFFFF"/>
                </a:solidFill>
              </a14:hiddenFill>
            </a:ext>
          </a:extLst>
        </p:spPr>
      </p:pic>
      <p:sp>
        <p:nvSpPr>
          <p:cNvPr id="10250" name="AutoShape 10">
            <a:hlinkClick r:id="rId2" action="ppaction://hlinksldjump" highlightClick="1"/>
            <a:hlinkHover r:id="" action="ppaction://noaction">
              <a:snd r:embed="rId3" name="laser.wav"/>
            </a:hlinkHover>
          </p:cNvPr>
          <p:cNvSpPr>
            <a:spLocks noChangeArrowheads="1"/>
          </p:cNvSpPr>
          <p:nvPr/>
        </p:nvSpPr>
        <p:spPr bwMode="auto">
          <a:xfrm>
            <a:off x="533400" y="1752600"/>
            <a:ext cx="2590800" cy="4572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8" name="Action Button: Home 7">
            <a:hlinkClick r:id="rId5"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1" name="AutoShape 23">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40936608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500"/>
                            </p:stCondLst>
                            <p:childTnLst>
                              <p:par>
                                <p:cTn id="10" presetID="2" presetClass="entr" presetSubtype="8" fill="hold" nodeType="afterEffect">
                                  <p:stCondLst>
                                    <p:cond delay="1000"/>
                                  </p:stCondLst>
                                  <p:childTnLst>
                                    <p:set>
                                      <p:cBhvr>
                                        <p:cTn id="11" dur="1" fill="hold">
                                          <p:stCondLst>
                                            <p:cond delay="0"/>
                                          </p:stCondLst>
                                        </p:cTn>
                                        <p:tgtEl>
                                          <p:spTgt spid="10245"/>
                                        </p:tgtEl>
                                        <p:attrNameLst>
                                          <p:attrName>style.visibility</p:attrName>
                                        </p:attrNameLst>
                                      </p:cBhvr>
                                      <p:to>
                                        <p:strVal val="visible"/>
                                      </p:to>
                                    </p:set>
                                    <p:anim calcmode="lin" valueType="num">
                                      <p:cBhvr additive="base">
                                        <p:cTn id="12" dur="500" fill="hold"/>
                                        <p:tgtEl>
                                          <p:spTgt spid="10245"/>
                                        </p:tgtEl>
                                        <p:attrNameLst>
                                          <p:attrName>ppt_x</p:attrName>
                                        </p:attrNameLst>
                                      </p:cBhvr>
                                      <p:tavLst>
                                        <p:tav tm="0">
                                          <p:val>
                                            <p:strVal val="0-#ppt_w/2"/>
                                          </p:val>
                                        </p:tav>
                                        <p:tav tm="100000">
                                          <p:val>
                                            <p:strVal val="#ppt_x"/>
                                          </p:val>
                                        </p:tav>
                                      </p:tavLst>
                                    </p:anim>
                                    <p:anim calcmode="lin" valueType="num">
                                      <p:cBhvr additive="base">
                                        <p:cTn id="13" dur="500" fill="hold"/>
                                        <p:tgtEl>
                                          <p:spTgt spid="102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04800" y="457200"/>
            <a:ext cx="8515672" cy="838200"/>
          </a:xfrm>
          <a:ln>
            <a:solidFill>
              <a:schemeClr val="tx1"/>
            </a:solidFill>
            <a:miter lim="800000"/>
            <a:headEnd/>
            <a:tailEnd/>
          </a:ln>
        </p:spPr>
        <p:txBody>
          <a:bodyPr/>
          <a:lstStyle/>
          <a:p>
            <a:r>
              <a:rPr lang="en-GB" dirty="0"/>
              <a:t>THE </a:t>
            </a:r>
            <a:r>
              <a:rPr lang="en-GB" dirty="0" smtClean="0"/>
              <a:t>ARITHMETIC &amp; LOGIC UNIT (ALU)</a:t>
            </a:r>
            <a:endParaRPr lang="en-US" dirty="0"/>
          </a:p>
        </p:txBody>
      </p:sp>
      <p:sp>
        <p:nvSpPr>
          <p:cNvPr id="10243" name="Text Box 3"/>
          <p:cNvSpPr txBox="1">
            <a:spLocks noChangeArrowheads="1"/>
          </p:cNvSpPr>
          <p:nvPr/>
        </p:nvSpPr>
        <p:spPr bwMode="auto">
          <a:xfrm>
            <a:off x="2411760" y="1371600"/>
            <a:ext cx="589404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50000"/>
              </a:spcBef>
              <a:spcAft>
                <a:spcPct val="0"/>
              </a:spcAft>
            </a:pPr>
            <a:r>
              <a:rPr lang="en-GB" sz="2400" dirty="0">
                <a:solidFill>
                  <a:srgbClr val="3333CC"/>
                </a:solidFill>
                <a:latin typeface="Comic Sans MS" pitchFamily="66" charset="0"/>
              </a:rPr>
              <a:t>The </a:t>
            </a:r>
            <a:r>
              <a:rPr lang="en-GB" sz="2400" b="1" dirty="0">
                <a:solidFill>
                  <a:srgbClr val="990099"/>
                </a:solidFill>
                <a:latin typeface="Comic Sans MS" pitchFamily="66" charset="0"/>
              </a:rPr>
              <a:t>Arithmetic &amp; Logic Unit (ALU) </a:t>
            </a:r>
            <a:r>
              <a:rPr lang="en-GB" sz="2400" dirty="0">
                <a:solidFill>
                  <a:srgbClr val="3333CC"/>
                </a:solidFill>
                <a:latin typeface="Comic Sans MS" pitchFamily="66" charset="0"/>
              </a:rPr>
              <a:t>carries out all </a:t>
            </a:r>
            <a:r>
              <a:rPr lang="en-GB" sz="2400" b="1" dirty="0">
                <a:solidFill>
                  <a:srgbClr val="990099"/>
                </a:solidFill>
                <a:latin typeface="Comic Sans MS" pitchFamily="66" charset="0"/>
              </a:rPr>
              <a:t>calculations</a:t>
            </a:r>
            <a:r>
              <a:rPr lang="en-GB" sz="2400" dirty="0">
                <a:solidFill>
                  <a:srgbClr val="3333CC"/>
                </a:solidFill>
                <a:latin typeface="Comic Sans MS" pitchFamily="66" charset="0"/>
              </a:rPr>
              <a:t> (arithmetic) and </a:t>
            </a:r>
            <a:r>
              <a:rPr lang="en-GB" sz="2400" b="1" dirty="0">
                <a:solidFill>
                  <a:srgbClr val="990099"/>
                </a:solidFill>
                <a:latin typeface="Comic Sans MS" pitchFamily="66" charset="0"/>
              </a:rPr>
              <a:t>performs logical operations </a:t>
            </a:r>
            <a:r>
              <a:rPr lang="en-GB" sz="2400" dirty="0">
                <a:solidFill>
                  <a:srgbClr val="3333CC"/>
                </a:solidFill>
                <a:latin typeface="Comic Sans MS" pitchFamily="66" charset="0"/>
              </a:rPr>
              <a:t>(it makes decisions).</a:t>
            </a:r>
            <a:endParaRPr lang="en-US" sz="2400" dirty="0" smtClean="0">
              <a:solidFill>
                <a:srgbClr val="3333CC"/>
              </a:solidFill>
              <a:latin typeface="Comic Sans MS" pitchFamily="66" charset="0"/>
            </a:endParaRPr>
          </a:p>
        </p:txBody>
      </p:sp>
      <p:sp>
        <p:nvSpPr>
          <p:cNvPr id="10244" name="AutoShape 4">
            <a:hlinkClick r:id="rId2" action="ppaction://hlinksldjump" highlightClick="1"/>
            <a:hlinkHover r:id="" action="ppaction://noaction">
              <a:snd r:embed="rId3" name="laser.wav"/>
            </a:hlinkHover>
          </p:cNvPr>
          <p:cNvSpPr>
            <a:spLocks noChangeArrowheads="1"/>
          </p:cNvSpPr>
          <p:nvPr/>
        </p:nvSpPr>
        <p:spPr bwMode="auto">
          <a:xfrm>
            <a:off x="533400" y="1752600"/>
            <a:ext cx="26670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10250" name="AutoShape 10">
            <a:hlinkClick r:id="rId2" action="ppaction://hlinksldjump" highlightClick="1"/>
            <a:hlinkHover r:id="" action="ppaction://noaction">
              <a:snd r:embed="rId3" name="laser.wav"/>
            </a:hlinkHover>
          </p:cNvPr>
          <p:cNvSpPr>
            <a:spLocks noChangeArrowheads="1"/>
          </p:cNvSpPr>
          <p:nvPr/>
        </p:nvSpPr>
        <p:spPr bwMode="auto">
          <a:xfrm>
            <a:off x="533400" y="1759377"/>
            <a:ext cx="2590800" cy="4572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8" name="Action Button: Home 7">
            <a:hlinkClick r:id="rId4"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1" name="AutoShape 23">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pic>
        <p:nvPicPr>
          <p:cNvPr id="2" name="Picture 1"/>
          <p:cNvPicPr>
            <a:picLocks noChangeAspect="1"/>
          </p:cNvPicPr>
          <p:nvPr/>
        </p:nvPicPr>
        <p:blipFill>
          <a:blip r:embed="rId5"/>
          <a:stretch>
            <a:fillRect/>
          </a:stretch>
        </p:blipFill>
        <p:spPr>
          <a:xfrm>
            <a:off x="844550" y="1752600"/>
            <a:ext cx="701101" cy="1688738"/>
          </a:xfrm>
          <a:prstGeom prst="rect">
            <a:avLst/>
          </a:prstGeom>
        </p:spPr>
      </p:pic>
      <p:pic>
        <p:nvPicPr>
          <p:cNvPr id="3" name="Picture 2"/>
          <p:cNvPicPr>
            <a:picLocks noChangeAspect="1"/>
          </p:cNvPicPr>
          <p:nvPr/>
        </p:nvPicPr>
        <p:blipFill>
          <a:blip r:embed="rId6"/>
          <a:stretch>
            <a:fillRect/>
          </a:stretch>
        </p:blipFill>
        <p:spPr>
          <a:xfrm>
            <a:off x="3124200" y="3441337"/>
            <a:ext cx="2234580" cy="2271515"/>
          </a:xfrm>
          <a:prstGeom prst="rect">
            <a:avLst/>
          </a:prstGeom>
        </p:spPr>
      </p:pic>
    </p:spTree>
    <p:extLst>
      <p:ext uri="{BB962C8B-B14F-4D97-AF65-F5344CB8AC3E}">
        <p14:creationId xmlns:p14="http://schemas.microsoft.com/office/powerpoint/2010/main" val="114349110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0718" y="463790"/>
            <a:ext cx="8208912" cy="646331"/>
          </a:xfrm>
          <a:prstGeom prst="rect">
            <a:avLst/>
          </a:prstGeom>
          <a:noFill/>
        </p:spPr>
        <p:txBody>
          <a:bodyPr wrap="square" rtlCol="0">
            <a:spAutoFit/>
          </a:bodyPr>
          <a:lstStyle/>
          <a:p>
            <a:r>
              <a:rPr lang="en-GB" b="1" dirty="0" smtClean="0">
                <a:solidFill>
                  <a:prstClr val="white"/>
                </a:solidFill>
              </a:rPr>
              <a:t>C</a:t>
            </a: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11038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607593" y="908720"/>
            <a:ext cx="4529484" cy="5355312"/>
          </a:xfrm>
          <a:prstGeom prst="rect">
            <a:avLst/>
          </a:prstGeom>
          <a:noFill/>
        </p:spPr>
        <p:txBody>
          <a:bodyPr wrap="square" rtlCol="0">
            <a:spAutoFit/>
          </a:bodyPr>
          <a:lstStyle/>
          <a:p>
            <a:r>
              <a:rPr lang="en-GB" b="1" dirty="0" smtClean="0">
                <a:solidFill>
                  <a:prstClr val="white"/>
                </a:solidFill>
                <a:hlinkClick r:id="rId3" action="ppaction://hlinksldjump"/>
              </a:rPr>
              <a:t>CD/DVD Drive</a:t>
            </a:r>
            <a:endParaRPr lang="en-GB" b="1" dirty="0" smtClean="0">
              <a:solidFill>
                <a:prstClr val="white"/>
              </a:solidFill>
            </a:endParaRPr>
          </a:p>
          <a:p>
            <a:r>
              <a:rPr lang="en-GB" b="1" dirty="0" smtClean="0">
                <a:solidFill>
                  <a:prstClr val="white"/>
                </a:solidFill>
                <a:hlinkClick r:id="rId4" action="ppaction://hlinksldjump"/>
              </a:rPr>
              <a:t>Central Processing Unit (CPU)</a:t>
            </a:r>
            <a:endParaRPr lang="en-GB" b="1" dirty="0" smtClean="0">
              <a:solidFill>
                <a:prstClr val="white"/>
              </a:solidFill>
            </a:endParaRPr>
          </a:p>
          <a:p>
            <a:r>
              <a:rPr lang="en-GB" b="1" dirty="0" smtClean="0">
                <a:solidFill>
                  <a:prstClr val="white"/>
                </a:solidFill>
                <a:hlinkClick r:id="rId5" action="ppaction://hlinksldjump"/>
              </a:rPr>
              <a:t>Character Set</a:t>
            </a:r>
            <a:endParaRPr lang="en-GB" b="1" dirty="0" smtClean="0">
              <a:solidFill>
                <a:prstClr val="white"/>
              </a:solidFill>
            </a:endParaRPr>
          </a:p>
          <a:p>
            <a:r>
              <a:rPr lang="en-GB" b="1" dirty="0" smtClean="0">
                <a:solidFill>
                  <a:prstClr val="white"/>
                </a:solidFill>
                <a:hlinkClick r:id="rId6" action="ppaction://hlinksldjump"/>
              </a:rPr>
              <a:t>Charged Coupled Device (CCD)</a:t>
            </a:r>
            <a:endParaRPr lang="en-GB" b="1" dirty="0" smtClean="0">
              <a:solidFill>
                <a:prstClr val="white"/>
              </a:solidFill>
            </a:endParaRPr>
          </a:p>
          <a:p>
            <a:r>
              <a:rPr lang="en-GB" b="1" dirty="0" smtClean="0">
                <a:solidFill>
                  <a:prstClr val="white"/>
                </a:solidFill>
                <a:hlinkClick r:id="rId7" action="ppaction://hlinksldjump"/>
              </a:rPr>
              <a:t>Client-Server Network</a:t>
            </a:r>
            <a:endParaRPr lang="en-GB" b="1" dirty="0" smtClean="0">
              <a:solidFill>
                <a:prstClr val="white"/>
              </a:solidFill>
            </a:endParaRPr>
          </a:p>
          <a:p>
            <a:r>
              <a:rPr lang="en-GB" b="1" dirty="0" smtClean="0">
                <a:solidFill>
                  <a:prstClr val="white"/>
                </a:solidFill>
                <a:hlinkClick r:id="rId8" action="ppaction://hlinksldjump"/>
              </a:rPr>
              <a:t>Clock Speed</a:t>
            </a:r>
            <a:endParaRPr lang="en-GB" b="1" dirty="0" smtClean="0">
              <a:solidFill>
                <a:prstClr val="white"/>
              </a:solidFill>
            </a:endParaRPr>
          </a:p>
          <a:p>
            <a:r>
              <a:rPr lang="en-GB" b="1" dirty="0" smtClean="0">
                <a:solidFill>
                  <a:prstClr val="white"/>
                </a:solidFill>
                <a:hlinkClick r:id="rId9" action="ppaction://hlinksldjump"/>
              </a:rPr>
              <a:t>Cloud Storage</a:t>
            </a:r>
            <a:endParaRPr lang="en-GB" b="1" dirty="0" smtClean="0">
              <a:solidFill>
                <a:prstClr val="white"/>
              </a:solidFill>
            </a:endParaRPr>
          </a:p>
          <a:p>
            <a:r>
              <a:rPr lang="en-GB" b="1" dirty="0" smtClean="0">
                <a:solidFill>
                  <a:prstClr val="white"/>
                </a:solidFill>
                <a:hlinkClick r:id="rId10" action="ppaction://hlinksldjump"/>
              </a:rPr>
              <a:t>Computers &amp; The Environment</a:t>
            </a:r>
            <a:endParaRPr lang="en-GB" b="1" dirty="0" smtClean="0">
              <a:solidFill>
                <a:prstClr val="white"/>
              </a:solidFill>
            </a:endParaRPr>
          </a:p>
          <a:p>
            <a:r>
              <a:rPr lang="en-GB" b="1" dirty="0" smtClean="0">
                <a:solidFill>
                  <a:prstClr val="white"/>
                </a:solidFill>
                <a:hlinkClick r:id="rId11" action="ppaction://hlinksldjump"/>
              </a:rPr>
              <a:t>Communications Act</a:t>
            </a:r>
            <a:endParaRPr lang="en-GB" b="1" dirty="0" smtClean="0">
              <a:solidFill>
                <a:prstClr val="white"/>
              </a:solidFill>
            </a:endParaRPr>
          </a:p>
          <a:p>
            <a:r>
              <a:rPr lang="en-GB" b="1" dirty="0" smtClean="0">
                <a:solidFill>
                  <a:prstClr val="white"/>
                </a:solidFill>
                <a:hlinkClick r:id="rId12" action="ppaction://hlinksldjump"/>
              </a:rPr>
              <a:t>Commercial Software</a:t>
            </a:r>
            <a:endParaRPr lang="en-GB" b="1" dirty="0" smtClean="0">
              <a:solidFill>
                <a:prstClr val="white"/>
              </a:solidFill>
            </a:endParaRPr>
          </a:p>
          <a:p>
            <a:r>
              <a:rPr lang="en-GB" b="1" dirty="0">
                <a:solidFill>
                  <a:prstClr val="white"/>
                </a:solidFill>
                <a:hlinkClick r:id="rId13" action="ppaction://hlinksldjump"/>
              </a:rPr>
              <a:t>Colour Depth &amp; Resolution (Video Data)</a:t>
            </a:r>
            <a:endParaRPr lang="en-GB" b="1" dirty="0">
              <a:solidFill>
                <a:prstClr val="white"/>
              </a:solidFill>
            </a:endParaRPr>
          </a:p>
          <a:p>
            <a:r>
              <a:rPr lang="en-GB" b="1" dirty="0" smtClean="0">
                <a:solidFill>
                  <a:prstClr val="white"/>
                </a:solidFill>
                <a:hlinkClick r:id="rId14" action="ppaction://hlinksldjump"/>
              </a:rPr>
              <a:t>Compilers</a:t>
            </a:r>
            <a:endParaRPr lang="en-GB" b="1" dirty="0" smtClean="0">
              <a:solidFill>
                <a:prstClr val="white"/>
              </a:solidFill>
            </a:endParaRPr>
          </a:p>
          <a:p>
            <a:r>
              <a:rPr lang="en-GB" b="1" dirty="0" smtClean="0">
                <a:solidFill>
                  <a:prstClr val="white"/>
                </a:solidFill>
                <a:hlinkClick r:id="rId15" action="ppaction://hlinksldjump"/>
              </a:rPr>
              <a:t>Complex Searching (Databases)</a:t>
            </a:r>
            <a:endParaRPr lang="en-GB" b="1" dirty="0" smtClean="0">
              <a:solidFill>
                <a:prstClr val="white"/>
              </a:solidFill>
            </a:endParaRPr>
          </a:p>
          <a:p>
            <a:r>
              <a:rPr lang="en-GB" b="1" dirty="0" smtClean="0">
                <a:solidFill>
                  <a:prstClr val="white"/>
                </a:solidFill>
                <a:hlinkClick r:id="rId16" action="ppaction://hlinksldjump"/>
              </a:rPr>
              <a:t>Complex Sorting (Databases)</a:t>
            </a:r>
            <a:endParaRPr lang="en-GB" b="1" dirty="0" smtClean="0">
              <a:solidFill>
                <a:prstClr val="white"/>
              </a:solidFill>
            </a:endParaRPr>
          </a:p>
          <a:p>
            <a:r>
              <a:rPr lang="en-GB" b="1" dirty="0" smtClean="0">
                <a:solidFill>
                  <a:prstClr val="white"/>
                </a:solidFill>
                <a:hlinkClick r:id="rId17" action="ppaction://hlinksldjump"/>
              </a:rPr>
              <a:t>Computed Fields</a:t>
            </a:r>
            <a:endParaRPr lang="en-GB" b="1" dirty="0" smtClean="0">
              <a:solidFill>
                <a:prstClr val="white"/>
              </a:solidFill>
            </a:endParaRPr>
          </a:p>
          <a:p>
            <a:r>
              <a:rPr lang="en-GB" b="1" dirty="0" smtClean="0">
                <a:solidFill>
                  <a:prstClr val="white"/>
                </a:solidFill>
                <a:hlinkClick r:id="rId18" action="ppaction://hlinksldjump"/>
              </a:rPr>
              <a:t>Computer Misuse Act</a:t>
            </a:r>
            <a:endParaRPr lang="en-GB" b="1" dirty="0" smtClean="0">
              <a:solidFill>
                <a:prstClr val="white"/>
              </a:solidFill>
            </a:endParaRPr>
          </a:p>
          <a:p>
            <a:r>
              <a:rPr lang="en-GB" b="1" dirty="0" smtClean="0">
                <a:solidFill>
                  <a:prstClr val="white"/>
                </a:solidFill>
                <a:hlinkClick r:id="rId19" action="ppaction://hlinksldjump"/>
              </a:rPr>
              <a:t>Computer Processors</a:t>
            </a:r>
            <a:endParaRPr lang="en-GB" b="1" dirty="0" smtClean="0">
              <a:solidFill>
                <a:prstClr val="white"/>
              </a:solidFill>
            </a:endParaRPr>
          </a:p>
          <a:p>
            <a:r>
              <a:rPr lang="en-GB" b="1" dirty="0" smtClean="0">
                <a:solidFill>
                  <a:prstClr val="white"/>
                </a:solidFill>
                <a:hlinkClick r:id="rId20" action="ppaction://hlinksldjump"/>
              </a:rPr>
              <a:t>Computer Program</a:t>
            </a:r>
            <a:endParaRPr lang="en-GB" b="1" dirty="0" smtClean="0">
              <a:solidFill>
                <a:prstClr val="white"/>
              </a:solidFill>
            </a:endParaRPr>
          </a:p>
        </p:txBody>
      </p:sp>
      <p:sp>
        <p:nvSpPr>
          <p:cNvPr id="7" name="Action Button: Back or Previous 6">
            <a:hlinkClick r:id="" action="ppaction://hlinkshowjump?jump=lastslideviewed" highlightClick="1"/>
          </p:cNvPr>
          <p:cNvSpPr/>
          <p:nvPr/>
        </p:nvSpPr>
        <p:spPr>
          <a:xfrm>
            <a:off x="130260" y="6203057"/>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 name="TextBox 7"/>
          <p:cNvSpPr txBox="1"/>
          <p:nvPr/>
        </p:nvSpPr>
        <p:spPr>
          <a:xfrm>
            <a:off x="4716016" y="1110121"/>
            <a:ext cx="4133614" cy="3970318"/>
          </a:xfrm>
          <a:prstGeom prst="rect">
            <a:avLst/>
          </a:prstGeom>
          <a:noFill/>
        </p:spPr>
        <p:txBody>
          <a:bodyPr wrap="square" rtlCol="0">
            <a:spAutoFit/>
          </a:bodyPr>
          <a:lstStyle/>
          <a:p>
            <a:r>
              <a:rPr lang="en-GB" dirty="0">
                <a:hlinkClick r:id="rId21" action="ppaction://hlinksldjump"/>
              </a:rPr>
              <a:t>Computer Security</a:t>
            </a:r>
            <a:endParaRPr lang="en-GB" dirty="0"/>
          </a:p>
          <a:p>
            <a:r>
              <a:rPr lang="en-GB" dirty="0">
                <a:hlinkClick r:id="rId12" action="ppaction://hlinksldjump"/>
              </a:rPr>
              <a:t>Computer Software</a:t>
            </a:r>
            <a:endParaRPr lang="en-GB" dirty="0"/>
          </a:p>
          <a:p>
            <a:r>
              <a:rPr lang="en-GB" dirty="0" smtClean="0">
                <a:hlinkClick r:id="rId22" action="ppaction://hlinksldjump"/>
              </a:rPr>
              <a:t>Computer </a:t>
            </a:r>
            <a:r>
              <a:rPr lang="en-GB" dirty="0">
                <a:hlinkClick r:id="rId22" action="ppaction://hlinksldjump"/>
              </a:rPr>
              <a:t>Storage of Numbers</a:t>
            </a:r>
            <a:endParaRPr lang="en-GB" dirty="0"/>
          </a:p>
          <a:p>
            <a:r>
              <a:rPr lang="en-GB" dirty="0">
                <a:hlinkClick r:id="rId23" action="ppaction://hlinksldjump"/>
              </a:rPr>
              <a:t>Computer Storage of </a:t>
            </a:r>
            <a:r>
              <a:rPr lang="en-GB" dirty="0" smtClean="0">
                <a:hlinkClick r:id="rId23" action="ppaction://hlinksldjump"/>
              </a:rPr>
              <a:t>Text</a:t>
            </a:r>
            <a:endParaRPr lang="en-GB" dirty="0" smtClean="0"/>
          </a:p>
          <a:p>
            <a:r>
              <a:rPr lang="en-GB" dirty="0" smtClean="0">
                <a:hlinkClick r:id="rId24" action="ppaction://hlinksldjump"/>
              </a:rPr>
              <a:t>Computer Types</a:t>
            </a:r>
            <a:endParaRPr lang="en-GB" dirty="0"/>
          </a:p>
          <a:p>
            <a:r>
              <a:rPr lang="en-GB" dirty="0" smtClean="0">
                <a:hlinkClick r:id="rId25" action="ppaction://hlinksldjump"/>
              </a:rPr>
              <a:t>Conditional </a:t>
            </a:r>
            <a:r>
              <a:rPr lang="en-GB" dirty="0">
                <a:hlinkClick r:id="rId25" action="ppaction://hlinksldjump"/>
              </a:rPr>
              <a:t>Loops</a:t>
            </a:r>
            <a:endParaRPr lang="en-GB" dirty="0"/>
          </a:p>
          <a:p>
            <a:r>
              <a:rPr lang="en-GB" dirty="0">
                <a:hlinkClick r:id="rId26" action="ppaction://hlinksldjump"/>
              </a:rPr>
              <a:t>Control Unit</a:t>
            </a:r>
            <a:endParaRPr lang="en-GB" dirty="0"/>
          </a:p>
          <a:p>
            <a:r>
              <a:rPr lang="en-GB" dirty="0">
                <a:hlinkClick r:id="rId27" action="ppaction://hlinksldjump"/>
              </a:rPr>
              <a:t>Converging </a:t>
            </a:r>
            <a:r>
              <a:rPr lang="en-GB" dirty="0" smtClean="0">
                <a:hlinkClick r:id="rId27" action="ppaction://hlinksldjump"/>
              </a:rPr>
              <a:t>Technologies</a:t>
            </a:r>
            <a:endParaRPr lang="en-GB" dirty="0" smtClean="0"/>
          </a:p>
          <a:p>
            <a:r>
              <a:rPr lang="en-GB" dirty="0" smtClean="0">
                <a:hlinkClick r:id="rId28" action="ppaction://hlinksldjump"/>
              </a:rPr>
              <a:t>Cookies</a:t>
            </a:r>
            <a:endParaRPr lang="en-GB" dirty="0"/>
          </a:p>
          <a:p>
            <a:r>
              <a:rPr lang="en-GB" dirty="0">
                <a:hlinkClick r:id="rId29" action="ppaction://hlinksldjump"/>
              </a:rPr>
              <a:t>Copper Cable</a:t>
            </a:r>
            <a:endParaRPr lang="en-GB" dirty="0"/>
          </a:p>
          <a:p>
            <a:r>
              <a:rPr lang="en-GB" dirty="0">
                <a:hlinkClick r:id="rId30" action="ppaction://hlinksldjump"/>
              </a:rPr>
              <a:t>Copyright, Designs &amp; Patents </a:t>
            </a:r>
            <a:r>
              <a:rPr lang="en-GB" dirty="0" smtClean="0">
                <a:hlinkClick r:id="rId30" action="ppaction://hlinksldjump"/>
              </a:rPr>
              <a:t>Act</a:t>
            </a:r>
            <a:endParaRPr lang="en-GB" dirty="0" smtClean="0"/>
          </a:p>
          <a:p>
            <a:r>
              <a:rPr lang="en-GB" dirty="0" smtClean="0">
                <a:hlinkClick r:id="rId31" action="ppaction://hlinksldjump"/>
              </a:rPr>
              <a:t>Corrective Maintenance</a:t>
            </a:r>
            <a:endParaRPr lang="en-GB" dirty="0" smtClean="0"/>
          </a:p>
          <a:p>
            <a:r>
              <a:rPr lang="en-GB" dirty="0" smtClean="0">
                <a:hlinkClick r:id="rId4" action="ppaction://hlinksldjump"/>
              </a:rPr>
              <a:t>CPU</a:t>
            </a:r>
            <a:endParaRPr lang="en-GB" dirty="0"/>
          </a:p>
          <a:p>
            <a:r>
              <a:rPr lang="en-GB" dirty="0">
                <a:hlinkClick r:id="rId32" action="ppaction://hlinksldjump"/>
              </a:rPr>
              <a:t>Crop</a:t>
            </a:r>
            <a:endParaRPr lang="en-GB" dirty="0"/>
          </a:p>
        </p:txBody>
      </p:sp>
    </p:spTree>
    <p:extLst>
      <p:ext uri="{BB962C8B-B14F-4D97-AF65-F5344CB8AC3E}">
        <p14:creationId xmlns:p14="http://schemas.microsoft.com/office/powerpoint/2010/main" val="160655964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4213" y="260350"/>
            <a:ext cx="7772400" cy="865188"/>
          </a:xfrm>
          <a:ln>
            <a:solidFill>
              <a:srgbClr val="000099"/>
            </a:solidFill>
            <a:miter lim="800000"/>
            <a:headEnd/>
            <a:tailEnd/>
          </a:ln>
        </p:spPr>
        <p:txBody>
          <a:bodyPr/>
          <a:lstStyle/>
          <a:p>
            <a:r>
              <a:rPr lang="en-GB"/>
              <a:t>REGISTERS</a:t>
            </a:r>
          </a:p>
        </p:txBody>
      </p:sp>
      <p:sp>
        <p:nvSpPr>
          <p:cNvPr id="27651" name="Rectangle 3"/>
          <p:cNvSpPr>
            <a:spLocks noGrp="1" noChangeArrowheads="1"/>
          </p:cNvSpPr>
          <p:nvPr>
            <p:ph type="body" idx="4294967295"/>
          </p:nvPr>
        </p:nvSpPr>
        <p:spPr>
          <a:xfrm>
            <a:off x="684213" y="1341438"/>
            <a:ext cx="7772400" cy="1582737"/>
          </a:xfrm>
        </p:spPr>
        <p:txBody>
          <a:bodyPr/>
          <a:lstStyle/>
          <a:p>
            <a:pPr>
              <a:lnSpc>
                <a:spcPct val="90000"/>
              </a:lnSpc>
              <a:buFont typeface="Symbol" pitchFamily="18" charset="2"/>
              <a:buNone/>
            </a:pPr>
            <a:r>
              <a:rPr lang="en-GB" dirty="0">
                <a:solidFill>
                  <a:srgbClr val="990099"/>
                </a:solidFill>
                <a:latin typeface="Comic Sans MS" pitchFamily="66" charset="0"/>
              </a:rPr>
              <a:t>   </a:t>
            </a:r>
            <a:r>
              <a:rPr lang="en-GB" b="1" dirty="0">
                <a:solidFill>
                  <a:srgbClr val="990099"/>
                </a:solidFill>
                <a:latin typeface="Comic Sans MS" pitchFamily="66" charset="0"/>
              </a:rPr>
              <a:t>Registers</a:t>
            </a:r>
            <a:r>
              <a:rPr lang="en-GB" dirty="0">
                <a:latin typeface="Comic Sans MS" pitchFamily="66" charset="0"/>
              </a:rPr>
              <a:t> are </a:t>
            </a:r>
            <a:r>
              <a:rPr lang="en-GB" b="1" dirty="0">
                <a:solidFill>
                  <a:srgbClr val="990099"/>
                </a:solidFill>
                <a:latin typeface="Comic Sans MS" pitchFamily="66" charset="0"/>
              </a:rPr>
              <a:t>memory locations </a:t>
            </a:r>
            <a:r>
              <a:rPr lang="en-GB" dirty="0">
                <a:latin typeface="Comic Sans MS" pitchFamily="66" charset="0"/>
              </a:rPr>
              <a:t>inside the processor.</a:t>
            </a:r>
          </a:p>
          <a:p>
            <a:pPr>
              <a:lnSpc>
                <a:spcPct val="90000"/>
              </a:lnSpc>
              <a:buFont typeface="Symbol" pitchFamily="18" charset="2"/>
              <a:buNone/>
            </a:pPr>
            <a:r>
              <a:rPr lang="en-GB" dirty="0">
                <a:latin typeface="Comic Sans MS" pitchFamily="66" charset="0"/>
              </a:rPr>
              <a:t>    </a:t>
            </a:r>
            <a:r>
              <a:rPr lang="en-GB" b="1" dirty="0">
                <a:solidFill>
                  <a:srgbClr val="990099"/>
                </a:solidFill>
                <a:latin typeface="Comic Sans MS" pitchFamily="66" charset="0"/>
              </a:rPr>
              <a:t>Registers</a:t>
            </a:r>
            <a:r>
              <a:rPr lang="en-GB" dirty="0">
                <a:latin typeface="Comic Sans MS" pitchFamily="66" charset="0"/>
              </a:rPr>
              <a:t> are used to </a:t>
            </a:r>
            <a:r>
              <a:rPr lang="en-GB" b="1" dirty="0">
                <a:solidFill>
                  <a:srgbClr val="990099"/>
                </a:solidFill>
                <a:latin typeface="Comic Sans MS" pitchFamily="66" charset="0"/>
              </a:rPr>
              <a:t>hold the programs and data while they are being processed</a:t>
            </a:r>
          </a:p>
        </p:txBody>
      </p:sp>
      <p:sp>
        <p:nvSpPr>
          <p:cNvPr id="27652" name="Text Box 4"/>
          <p:cNvSpPr txBox="1">
            <a:spLocks noChangeArrowheads="1"/>
          </p:cNvSpPr>
          <p:nvPr/>
        </p:nvSpPr>
        <p:spPr bwMode="auto">
          <a:xfrm>
            <a:off x="1331913" y="3068638"/>
            <a:ext cx="1943100" cy="841375"/>
          </a:xfrm>
          <a:prstGeom prst="rect">
            <a:avLst/>
          </a:prstGeom>
          <a:noFill/>
          <a:ln w="19050">
            <a:solidFill>
              <a:srgbClr val="99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smtClean="0">
                <a:solidFill>
                  <a:srgbClr val="3333CC"/>
                </a:solidFill>
                <a:latin typeface="Comic Sans MS" pitchFamily="66" charset="0"/>
              </a:rPr>
              <a:t>Control Unit</a:t>
            </a:r>
          </a:p>
        </p:txBody>
      </p:sp>
      <p:sp>
        <p:nvSpPr>
          <p:cNvPr id="27653" name="Text Box 5"/>
          <p:cNvSpPr txBox="1">
            <a:spLocks noChangeArrowheads="1"/>
          </p:cNvSpPr>
          <p:nvPr/>
        </p:nvSpPr>
        <p:spPr bwMode="auto">
          <a:xfrm>
            <a:off x="1258888" y="3933825"/>
            <a:ext cx="1944687" cy="476250"/>
          </a:xfrm>
          <a:prstGeom prst="rect">
            <a:avLst/>
          </a:prstGeom>
          <a:noFill/>
          <a:ln w="19050">
            <a:solidFill>
              <a:srgbClr val="99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400" smtClean="0">
                <a:solidFill>
                  <a:srgbClr val="3333CC"/>
                </a:solidFill>
                <a:latin typeface="Comic Sans MS" pitchFamily="66" charset="0"/>
              </a:rPr>
              <a:t>ALU</a:t>
            </a:r>
          </a:p>
        </p:txBody>
      </p:sp>
      <p:sp>
        <p:nvSpPr>
          <p:cNvPr id="27654" name="Text Box 6"/>
          <p:cNvSpPr txBox="1">
            <a:spLocks noChangeArrowheads="1"/>
          </p:cNvSpPr>
          <p:nvPr/>
        </p:nvSpPr>
        <p:spPr bwMode="auto">
          <a:xfrm>
            <a:off x="4067175" y="3789363"/>
            <a:ext cx="2809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GB" sz="2400" smtClean="0">
              <a:solidFill>
                <a:srgbClr val="3333CC"/>
              </a:solidFill>
              <a:latin typeface="Comic Sans MS" pitchFamily="66" charset="0"/>
            </a:endParaRPr>
          </a:p>
        </p:txBody>
      </p:sp>
      <p:sp>
        <p:nvSpPr>
          <p:cNvPr id="27655" name="Text Box 7"/>
          <p:cNvSpPr txBox="1">
            <a:spLocks noChangeArrowheads="1"/>
          </p:cNvSpPr>
          <p:nvPr/>
        </p:nvSpPr>
        <p:spPr bwMode="auto">
          <a:xfrm>
            <a:off x="4067175" y="3860800"/>
            <a:ext cx="2952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GB" sz="2400" smtClean="0">
              <a:solidFill>
                <a:srgbClr val="3333CC"/>
              </a:solidFill>
              <a:latin typeface="Comic Sans MS" pitchFamily="66" charset="0"/>
            </a:endParaRPr>
          </a:p>
        </p:txBody>
      </p:sp>
      <p:sp>
        <p:nvSpPr>
          <p:cNvPr id="27656" name="Text Box 8"/>
          <p:cNvSpPr txBox="1">
            <a:spLocks noChangeArrowheads="1"/>
          </p:cNvSpPr>
          <p:nvPr/>
        </p:nvSpPr>
        <p:spPr bwMode="auto">
          <a:xfrm>
            <a:off x="3851275" y="3068638"/>
            <a:ext cx="3241675" cy="2301875"/>
          </a:xfrm>
          <a:prstGeom prst="rect">
            <a:avLst/>
          </a:prstGeom>
          <a:noFill/>
          <a:ln w="19050">
            <a:solidFill>
              <a:srgbClr val="99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smtClean="0">
                <a:solidFill>
                  <a:srgbClr val="3333CC"/>
                </a:solidFill>
                <a:latin typeface="Comic Sans MS" pitchFamily="66" charset="0"/>
              </a:rPr>
              <a:t>____</a:t>
            </a:r>
            <a:r>
              <a:rPr lang="en-GB" sz="2400" u="sng" smtClean="0">
                <a:solidFill>
                  <a:srgbClr val="3333CC"/>
                </a:solidFill>
                <a:latin typeface="Comic Sans MS" pitchFamily="66" charset="0"/>
              </a:rPr>
              <a:t>Registers</a:t>
            </a:r>
            <a:r>
              <a:rPr lang="en-GB" sz="2400" smtClean="0">
                <a:solidFill>
                  <a:srgbClr val="3333CC"/>
                </a:solidFill>
                <a:latin typeface="Comic Sans MS" pitchFamily="66" charset="0"/>
              </a:rPr>
              <a:t>____</a:t>
            </a:r>
          </a:p>
          <a:p>
            <a:pPr fontAlgn="base">
              <a:spcBef>
                <a:spcPct val="50000"/>
              </a:spcBef>
              <a:spcAft>
                <a:spcPct val="0"/>
              </a:spcAft>
            </a:pPr>
            <a:r>
              <a:rPr lang="en-GB" sz="2400" smtClean="0">
                <a:solidFill>
                  <a:srgbClr val="3333CC"/>
                </a:solidFill>
                <a:latin typeface="Comic Sans MS" pitchFamily="66" charset="0"/>
              </a:rPr>
              <a:t>________________</a:t>
            </a:r>
          </a:p>
          <a:p>
            <a:pPr fontAlgn="base">
              <a:spcBef>
                <a:spcPct val="50000"/>
              </a:spcBef>
              <a:spcAft>
                <a:spcPct val="0"/>
              </a:spcAft>
            </a:pPr>
            <a:r>
              <a:rPr lang="en-GB" sz="2400" smtClean="0">
                <a:solidFill>
                  <a:srgbClr val="3333CC"/>
                </a:solidFill>
                <a:latin typeface="Comic Sans MS" pitchFamily="66" charset="0"/>
              </a:rPr>
              <a:t>________________</a:t>
            </a:r>
          </a:p>
        </p:txBody>
      </p:sp>
      <p:sp>
        <p:nvSpPr>
          <p:cNvPr id="27658" name="Text Box 10"/>
          <p:cNvSpPr txBox="1">
            <a:spLocks noChangeArrowheads="1"/>
          </p:cNvSpPr>
          <p:nvPr/>
        </p:nvSpPr>
        <p:spPr bwMode="auto">
          <a:xfrm>
            <a:off x="1403350" y="5373688"/>
            <a:ext cx="6481763" cy="476250"/>
          </a:xfrm>
          <a:prstGeom prst="rect">
            <a:avLst/>
          </a:prstGeom>
          <a:noFill/>
          <a:ln w="19050">
            <a:solidFill>
              <a:srgbClr val="99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400" smtClean="0">
                <a:solidFill>
                  <a:srgbClr val="3333CC"/>
                </a:solidFill>
                <a:latin typeface="Comic Sans MS" pitchFamily="66" charset="0"/>
              </a:rPr>
              <a:t>Main Memory (RAM)</a:t>
            </a:r>
          </a:p>
        </p:txBody>
      </p:sp>
      <p:sp>
        <p:nvSpPr>
          <p:cNvPr id="27660" name="Line 12"/>
          <p:cNvSpPr>
            <a:spLocks noChangeShapeType="1"/>
          </p:cNvSpPr>
          <p:nvPr/>
        </p:nvSpPr>
        <p:spPr bwMode="auto">
          <a:xfrm>
            <a:off x="3276600" y="3357563"/>
            <a:ext cx="574675" cy="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27661" name="Line 13"/>
          <p:cNvSpPr>
            <a:spLocks noChangeShapeType="1"/>
          </p:cNvSpPr>
          <p:nvPr/>
        </p:nvSpPr>
        <p:spPr bwMode="auto">
          <a:xfrm>
            <a:off x="2268538" y="3500438"/>
            <a:ext cx="0" cy="504825"/>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27662" name="Line 14"/>
          <p:cNvSpPr>
            <a:spLocks noChangeShapeType="1"/>
          </p:cNvSpPr>
          <p:nvPr/>
        </p:nvSpPr>
        <p:spPr bwMode="auto">
          <a:xfrm flipH="1">
            <a:off x="3203575" y="4076700"/>
            <a:ext cx="6477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27663" name="Line 15"/>
          <p:cNvSpPr>
            <a:spLocks noChangeShapeType="1"/>
          </p:cNvSpPr>
          <p:nvPr/>
        </p:nvSpPr>
        <p:spPr bwMode="auto">
          <a:xfrm>
            <a:off x="3203575" y="4292600"/>
            <a:ext cx="6477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27664" name="Line 16"/>
          <p:cNvSpPr>
            <a:spLocks noChangeShapeType="1"/>
          </p:cNvSpPr>
          <p:nvPr/>
        </p:nvSpPr>
        <p:spPr bwMode="auto">
          <a:xfrm>
            <a:off x="4859338" y="4652963"/>
            <a:ext cx="0" cy="720725"/>
          </a:xfrm>
          <a:prstGeom prst="line">
            <a:avLst/>
          </a:prstGeom>
          <a:noFill/>
          <a:ln w="25400">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27665" name="Line 17"/>
          <p:cNvSpPr>
            <a:spLocks noChangeShapeType="1"/>
          </p:cNvSpPr>
          <p:nvPr/>
        </p:nvSpPr>
        <p:spPr bwMode="auto">
          <a:xfrm flipV="1">
            <a:off x="6156325" y="4652963"/>
            <a:ext cx="0" cy="720725"/>
          </a:xfrm>
          <a:prstGeom prst="line">
            <a:avLst/>
          </a:prstGeom>
          <a:noFill/>
          <a:ln w="25400">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sz="2400" smtClean="0">
              <a:solidFill>
                <a:srgbClr val="3333CC"/>
              </a:solidFill>
              <a:latin typeface="Comic Sans MS" pitchFamily="66" charset="0"/>
            </a:endParaRPr>
          </a:p>
        </p:txBody>
      </p:sp>
      <p:sp>
        <p:nvSpPr>
          <p:cNvPr id="17" name="Action Button: Home 16">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8" name="Action Button: Forward or Next 1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20" name="AutoShape 23">
            <a:hlinkClick r:id="" action="ppaction://hlinkshowjump?jump=lastslide"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19" name="AutoShape 23">
            <a:hlinkClick r:id="" action="ppaction://hlinkshowjump?jump=lastslideviewed" highlightClick="1"/>
          </p:cNvPr>
          <p:cNvSpPr>
            <a:spLocks noChangeArrowheads="1"/>
          </p:cNvSpPr>
          <p:nvPr/>
        </p:nvSpPr>
        <p:spPr bwMode="auto">
          <a:xfrm>
            <a:off x="457200" y="62484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3004875806"/>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09600" y="381000"/>
            <a:ext cx="7772400" cy="838200"/>
          </a:xfrm>
          <a:ln>
            <a:solidFill>
              <a:schemeClr val="tx1"/>
            </a:solidFill>
            <a:miter lim="800000"/>
            <a:headEnd/>
            <a:tailEnd/>
          </a:ln>
        </p:spPr>
        <p:txBody>
          <a:bodyPr/>
          <a:lstStyle/>
          <a:p>
            <a:r>
              <a:rPr lang="en-GB"/>
              <a:t>MAIN MEMORY</a:t>
            </a:r>
            <a:endParaRPr lang="en-US"/>
          </a:p>
        </p:txBody>
      </p:sp>
      <p:sp>
        <p:nvSpPr>
          <p:cNvPr id="7171" name="Text Box 3"/>
          <p:cNvSpPr txBox="1">
            <a:spLocks noChangeArrowheads="1"/>
          </p:cNvSpPr>
          <p:nvPr/>
        </p:nvSpPr>
        <p:spPr bwMode="auto">
          <a:xfrm>
            <a:off x="609600" y="1752600"/>
            <a:ext cx="8077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en-GB" sz="2400" smtClean="0">
              <a:solidFill>
                <a:srgbClr val="3333CC"/>
              </a:solidFill>
              <a:latin typeface="Comic Sans MS" pitchFamily="66" charset="0"/>
            </a:endParaRPr>
          </a:p>
        </p:txBody>
      </p:sp>
      <p:sp>
        <p:nvSpPr>
          <p:cNvPr id="7172" name="Text Box 4"/>
          <p:cNvSpPr txBox="1">
            <a:spLocks noChangeArrowheads="1"/>
          </p:cNvSpPr>
          <p:nvPr/>
        </p:nvSpPr>
        <p:spPr bwMode="auto">
          <a:xfrm>
            <a:off x="609600" y="1676400"/>
            <a:ext cx="8001000" cy="429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smtClean="0">
                <a:solidFill>
                  <a:srgbClr val="3333CC"/>
                </a:solidFill>
                <a:latin typeface="Comic Sans MS" pitchFamily="66" charset="0"/>
              </a:rPr>
              <a:t>The </a:t>
            </a:r>
            <a:r>
              <a:rPr lang="en-GB" sz="2400" b="1" smtClean="0">
                <a:solidFill>
                  <a:srgbClr val="D60093"/>
                </a:solidFill>
                <a:latin typeface="Comic Sans MS" pitchFamily="66" charset="0"/>
              </a:rPr>
              <a:t>Main Memory</a:t>
            </a:r>
            <a:r>
              <a:rPr lang="en-GB" sz="2400" smtClean="0">
                <a:solidFill>
                  <a:srgbClr val="3333CC"/>
                </a:solidFill>
                <a:latin typeface="Comic Sans MS" pitchFamily="66" charset="0"/>
              </a:rPr>
              <a:t> is made up of </a:t>
            </a:r>
            <a:r>
              <a:rPr lang="en-GB" sz="2400" b="1" smtClean="0">
                <a:solidFill>
                  <a:srgbClr val="3333CC"/>
                </a:solidFill>
                <a:latin typeface="Comic Sans MS" pitchFamily="66" charset="0"/>
              </a:rPr>
              <a:t>two parts</a:t>
            </a:r>
            <a:r>
              <a:rPr lang="en-GB" sz="2400" smtClean="0">
                <a:solidFill>
                  <a:srgbClr val="3333CC"/>
                </a:solidFill>
                <a:latin typeface="Comic Sans MS" pitchFamily="66" charset="0"/>
              </a:rPr>
              <a:t> </a:t>
            </a:r>
            <a:r>
              <a:rPr lang="en-GB" sz="2400" b="1" smtClean="0">
                <a:solidFill>
                  <a:srgbClr val="D60093"/>
                </a:solidFill>
                <a:latin typeface="Comic Sans MS" pitchFamily="66" charset="0"/>
              </a:rPr>
              <a:t>RAM  (Random Access Memory)</a:t>
            </a:r>
            <a:r>
              <a:rPr lang="en-GB" sz="2400" smtClean="0">
                <a:solidFill>
                  <a:srgbClr val="3333CC"/>
                </a:solidFill>
                <a:latin typeface="Comic Sans MS" pitchFamily="66" charset="0"/>
              </a:rPr>
              <a:t> </a:t>
            </a:r>
            <a:r>
              <a:rPr lang="en-GB" sz="2400" b="1" smtClean="0">
                <a:solidFill>
                  <a:srgbClr val="3333CC"/>
                </a:solidFill>
                <a:latin typeface="Comic Sans MS" pitchFamily="66" charset="0"/>
              </a:rPr>
              <a:t>and </a:t>
            </a:r>
            <a:r>
              <a:rPr lang="en-GB" sz="2400" b="1" smtClean="0">
                <a:solidFill>
                  <a:srgbClr val="000099"/>
                </a:solidFill>
                <a:latin typeface="Comic Sans MS" pitchFamily="66" charset="0"/>
              </a:rPr>
              <a:t>ROM (Read Only Memory).</a:t>
            </a:r>
          </a:p>
          <a:p>
            <a:pPr fontAlgn="base">
              <a:spcBef>
                <a:spcPct val="50000"/>
              </a:spcBef>
              <a:spcAft>
                <a:spcPct val="0"/>
              </a:spcAft>
            </a:pPr>
            <a:r>
              <a:rPr lang="en-GB" sz="2400" b="1" smtClean="0">
                <a:solidFill>
                  <a:srgbClr val="D60093"/>
                </a:solidFill>
                <a:latin typeface="Comic Sans MS" pitchFamily="66" charset="0"/>
              </a:rPr>
              <a:t>RAM</a:t>
            </a:r>
            <a:r>
              <a:rPr lang="en-GB" sz="2400" smtClean="0">
                <a:solidFill>
                  <a:srgbClr val="3333CC"/>
                </a:solidFill>
                <a:latin typeface="Comic Sans MS" pitchFamily="66" charset="0"/>
              </a:rPr>
              <a:t> (</a:t>
            </a:r>
            <a:r>
              <a:rPr lang="en-GB" sz="2400" b="1" smtClean="0">
                <a:solidFill>
                  <a:srgbClr val="D60093"/>
                </a:solidFill>
                <a:latin typeface="Comic Sans MS" pitchFamily="66" charset="0"/>
              </a:rPr>
              <a:t>R</a:t>
            </a:r>
            <a:r>
              <a:rPr lang="en-GB" sz="2400" smtClean="0">
                <a:solidFill>
                  <a:srgbClr val="3333CC"/>
                </a:solidFill>
                <a:latin typeface="Comic Sans MS" pitchFamily="66" charset="0"/>
              </a:rPr>
              <a:t>andom </a:t>
            </a:r>
            <a:r>
              <a:rPr lang="en-GB" sz="2400" b="1" smtClean="0">
                <a:solidFill>
                  <a:srgbClr val="D60093"/>
                </a:solidFill>
                <a:latin typeface="Comic Sans MS" pitchFamily="66" charset="0"/>
              </a:rPr>
              <a:t>A</a:t>
            </a:r>
            <a:r>
              <a:rPr lang="en-GB" sz="2400" smtClean="0">
                <a:solidFill>
                  <a:srgbClr val="3333CC"/>
                </a:solidFill>
                <a:latin typeface="Comic Sans MS" pitchFamily="66" charset="0"/>
              </a:rPr>
              <a:t>ccess </a:t>
            </a:r>
            <a:r>
              <a:rPr lang="en-GB" sz="2400" b="1" smtClean="0">
                <a:solidFill>
                  <a:srgbClr val="D60093"/>
                </a:solidFill>
                <a:latin typeface="Comic Sans MS" pitchFamily="66" charset="0"/>
              </a:rPr>
              <a:t>M</a:t>
            </a:r>
            <a:r>
              <a:rPr lang="en-GB" sz="2400" smtClean="0">
                <a:solidFill>
                  <a:srgbClr val="3333CC"/>
                </a:solidFill>
                <a:latin typeface="Comic Sans MS" pitchFamily="66" charset="0"/>
              </a:rPr>
              <a:t>emory)is used to store any program and associated data </a:t>
            </a:r>
            <a:r>
              <a:rPr lang="en-GB" sz="2400" b="1" smtClean="0">
                <a:solidFill>
                  <a:srgbClr val="000099"/>
                </a:solidFill>
                <a:latin typeface="Comic Sans MS" pitchFamily="66" charset="0"/>
              </a:rPr>
              <a:t>currently being run on the computer</a:t>
            </a:r>
            <a:r>
              <a:rPr lang="en-GB" sz="2400" smtClean="0">
                <a:solidFill>
                  <a:srgbClr val="3333CC"/>
                </a:solidFill>
                <a:latin typeface="Comic Sans MS" pitchFamily="66" charset="0"/>
              </a:rPr>
              <a:t>.  When </a:t>
            </a:r>
            <a:r>
              <a:rPr lang="en-GB" sz="2400" b="1" smtClean="0">
                <a:solidFill>
                  <a:srgbClr val="D60093"/>
                </a:solidFill>
                <a:latin typeface="Comic Sans MS" pitchFamily="66" charset="0"/>
              </a:rPr>
              <a:t>RAM</a:t>
            </a:r>
            <a:r>
              <a:rPr lang="en-GB" sz="2400" smtClean="0">
                <a:solidFill>
                  <a:srgbClr val="3333CC"/>
                </a:solidFill>
                <a:latin typeface="Comic Sans MS" pitchFamily="66" charset="0"/>
              </a:rPr>
              <a:t> </a:t>
            </a:r>
            <a:r>
              <a:rPr lang="en-GB" sz="2400" b="1" smtClean="0">
                <a:solidFill>
                  <a:srgbClr val="000099"/>
                </a:solidFill>
                <a:latin typeface="Comic Sans MS" pitchFamily="66" charset="0"/>
              </a:rPr>
              <a:t>is switched off all its memory contents are lost</a:t>
            </a:r>
            <a:r>
              <a:rPr lang="en-GB" sz="2400" smtClean="0">
                <a:solidFill>
                  <a:srgbClr val="3333CC"/>
                </a:solidFill>
                <a:latin typeface="Comic Sans MS" pitchFamily="66" charset="0"/>
              </a:rPr>
              <a:t>. This is why </a:t>
            </a:r>
            <a:r>
              <a:rPr lang="en-GB" sz="2400" b="1" smtClean="0">
                <a:solidFill>
                  <a:srgbClr val="D60093"/>
                </a:solidFill>
                <a:latin typeface="Comic Sans MS" pitchFamily="66" charset="0"/>
              </a:rPr>
              <a:t>RAM</a:t>
            </a:r>
            <a:r>
              <a:rPr lang="en-GB" sz="2400" smtClean="0">
                <a:solidFill>
                  <a:srgbClr val="3333CC"/>
                </a:solidFill>
                <a:latin typeface="Comic Sans MS" pitchFamily="66" charset="0"/>
              </a:rPr>
              <a:t> is sometimes described as being volatile.  </a:t>
            </a:r>
            <a:r>
              <a:rPr lang="en-GB" sz="2400" b="1" smtClean="0">
                <a:solidFill>
                  <a:srgbClr val="000099"/>
                </a:solidFill>
                <a:latin typeface="Comic Sans MS" pitchFamily="66" charset="0"/>
              </a:rPr>
              <a:t>If the user wants to make any changes to a file, it must first be loaded into </a:t>
            </a:r>
            <a:r>
              <a:rPr lang="en-GB" sz="2400" b="1" smtClean="0">
                <a:solidFill>
                  <a:srgbClr val="D60093"/>
                </a:solidFill>
                <a:latin typeface="Comic Sans MS" pitchFamily="66" charset="0"/>
              </a:rPr>
              <a:t>RAM</a:t>
            </a:r>
            <a:r>
              <a:rPr lang="en-GB" sz="2400" b="1" smtClean="0">
                <a:solidFill>
                  <a:srgbClr val="000099"/>
                </a:solidFill>
                <a:latin typeface="Comic Sans MS" pitchFamily="66" charset="0"/>
              </a:rPr>
              <a:t> before any changes can be made.</a:t>
            </a:r>
            <a:endParaRPr lang="en-US" sz="2400" b="1" smtClean="0">
              <a:solidFill>
                <a:srgbClr val="000099"/>
              </a:solidFill>
              <a:latin typeface="Comic Sans MS" pitchFamily="66" charset="0"/>
            </a:endParaRPr>
          </a:p>
        </p:txBody>
      </p:sp>
      <p:pic>
        <p:nvPicPr>
          <p:cNvPr id="7173" name="Picture 5" descr="AG00154_"/>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467600" y="1371600"/>
            <a:ext cx="1447800" cy="1387475"/>
          </a:xfrm>
          <a:prstGeom prst="rect">
            <a:avLst/>
          </a:prstGeom>
          <a:noFill/>
          <a:extLst>
            <a:ext uri="{909E8E84-426E-40DD-AFC4-6F175D3DCCD1}">
              <a14:hiddenFill xmlns:a14="http://schemas.microsoft.com/office/drawing/2010/main">
                <a:solidFill>
                  <a:srgbClr val="FFFFFF"/>
                </a:solidFill>
              </a14:hiddenFill>
            </a:ext>
          </a:extLst>
        </p:spPr>
      </p:pic>
      <p:sp>
        <p:nvSpPr>
          <p:cNvPr id="7177" name="AutoShape 9">
            <a:hlinkClick r:id="rId3" action="ppaction://hlinksldjump" highlightClick="1"/>
          </p:cNvPr>
          <p:cNvSpPr>
            <a:spLocks noChangeArrowheads="1"/>
          </p:cNvSpPr>
          <p:nvPr/>
        </p:nvSpPr>
        <p:spPr bwMode="auto">
          <a:xfrm>
            <a:off x="1371600" y="1752600"/>
            <a:ext cx="19812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7178" name="AutoShape 10">
            <a:hlinkClick r:id="rId4" action="ppaction://hlinksldjump" highlightClick="1"/>
          </p:cNvPr>
          <p:cNvSpPr>
            <a:spLocks noChangeArrowheads="1"/>
          </p:cNvSpPr>
          <p:nvPr/>
        </p:nvSpPr>
        <p:spPr bwMode="auto">
          <a:xfrm>
            <a:off x="5105400" y="2133600"/>
            <a:ext cx="8382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7180" name="AutoShape 12">
            <a:hlinkClick r:id="" action="ppaction://noaction" highlightClick="1"/>
            <a:hlinkHover r:id="rId3" action="ppaction://hlinksldjump">
              <a:snd r:embed="rId5" name="laser.wav"/>
            </a:hlinkHover>
          </p:cNvPr>
          <p:cNvSpPr>
            <a:spLocks noChangeArrowheads="1"/>
          </p:cNvSpPr>
          <p:nvPr/>
        </p:nvSpPr>
        <p:spPr bwMode="auto">
          <a:xfrm>
            <a:off x="609600" y="2895600"/>
            <a:ext cx="838200" cy="5334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10" name="Action Button: Home 9">
            <a:hlinkClick r:id="rId6"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1" name="Action Button: Forward or Next 10">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2" name="AutoShape 23">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31957013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7172"/>
                                        </p:tgtEl>
                                        <p:attrNameLst>
                                          <p:attrName>style.visibility</p:attrName>
                                        </p:attrNameLst>
                                      </p:cBhvr>
                                      <p:to>
                                        <p:strVal val="visible"/>
                                      </p:to>
                                    </p:set>
                                    <p:anim calcmode="lin" valueType="num">
                                      <p:cBhvr additive="base">
                                        <p:cTn id="7" dur="500" fill="hold"/>
                                        <p:tgtEl>
                                          <p:spTgt spid="7172"/>
                                        </p:tgtEl>
                                        <p:attrNameLst>
                                          <p:attrName>ppt_x</p:attrName>
                                        </p:attrNameLst>
                                      </p:cBhvr>
                                      <p:tavLst>
                                        <p:tav tm="0">
                                          <p:val>
                                            <p:strVal val="0-#ppt_w/2"/>
                                          </p:val>
                                        </p:tav>
                                        <p:tav tm="100000">
                                          <p:val>
                                            <p:strVal val="#ppt_x"/>
                                          </p:val>
                                        </p:tav>
                                      </p:tavLst>
                                    </p:anim>
                                    <p:anim calcmode="lin" valueType="num">
                                      <p:cBhvr additive="base">
                                        <p:cTn id="8" dur="500" fill="hold"/>
                                        <p:tgtEl>
                                          <p:spTgt spid="717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500"/>
                            </p:stCondLst>
                            <p:childTnLst>
                              <p:par>
                                <p:cTn id="10" presetID="2" presetClass="entr" presetSubtype="2" fill="hold" nodeType="afterEffect">
                                  <p:stCondLst>
                                    <p:cond delay="1000"/>
                                  </p:stCondLst>
                                  <p:childTnLst>
                                    <p:set>
                                      <p:cBhvr>
                                        <p:cTn id="11" dur="1" fill="hold">
                                          <p:stCondLst>
                                            <p:cond delay="0"/>
                                          </p:stCondLst>
                                        </p:cTn>
                                        <p:tgtEl>
                                          <p:spTgt spid="7173"/>
                                        </p:tgtEl>
                                        <p:attrNameLst>
                                          <p:attrName>style.visibility</p:attrName>
                                        </p:attrNameLst>
                                      </p:cBhvr>
                                      <p:to>
                                        <p:strVal val="visible"/>
                                      </p:to>
                                    </p:set>
                                    <p:anim calcmode="lin" valueType="num">
                                      <p:cBhvr additive="base">
                                        <p:cTn id="12" dur="500" fill="hold"/>
                                        <p:tgtEl>
                                          <p:spTgt spid="7173"/>
                                        </p:tgtEl>
                                        <p:attrNameLst>
                                          <p:attrName>ppt_x</p:attrName>
                                        </p:attrNameLst>
                                      </p:cBhvr>
                                      <p:tavLst>
                                        <p:tav tm="0">
                                          <p:val>
                                            <p:strVal val="1+#ppt_w/2"/>
                                          </p:val>
                                        </p:tav>
                                        <p:tav tm="100000">
                                          <p:val>
                                            <p:strVal val="#ppt_x"/>
                                          </p:val>
                                        </p:tav>
                                      </p:tavLst>
                                    </p:anim>
                                    <p:anim calcmode="lin" valueType="num">
                                      <p:cBhvr additive="base">
                                        <p:cTn id="13" dur="500" fill="hold"/>
                                        <p:tgtEl>
                                          <p:spTgt spid="71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228600"/>
            <a:ext cx="7772400" cy="685800"/>
          </a:xfrm>
          <a:ln>
            <a:solidFill>
              <a:schemeClr val="tx1"/>
            </a:solidFill>
            <a:miter lim="800000"/>
            <a:headEnd/>
            <a:tailEnd/>
          </a:ln>
        </p:spPr>
        <p:txBody>
          <a:bodyPr/>
          <a:lstStyle/>
          <a:p>
            <a:r>
              <a:rPr lang="en-GB"/>
              <a:t>MAIN MEMORY</a:t>
            </a:r>
            <a:endParaRPr lang="en-US"/>
          </a:p>
        </p:txBody>
      </p:sp>
      <p:sp>
        <p:nvSpPr>
          <p:cNvPr id="8195" name="Text Box 3"/>
          <p:cNvSpPr txBox="1">
            <a:spLocks noChangeArrowheads="1"/>
          </p:cNvSpPr>
          <p:nvPr/>
        </p:nvSpPr>
        <p:spPr bwMode="auto">
          <a:xfrm>
            <a:off x="533400" y="1295400"/>
            <a:ext cx="8305800"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dirty="0" smtClean="0">
                <a:solidFill>
                  <a:srgbClr val="D60093"/>
                </a:solidFill>
                <a:latin typeface="Comic Sans MS" pitchFamily="66" charset="0"/>
              </a:rPr>
              <a:t>ROM</a:t>
            </a:r>
            <a:r>
              <a:rPr lang="en-GB" sz="2400" dirty="0" smtClean="0">
                <a:solidFill>
                  <a:srgbClr val="3333CC"/>
                </a:solidFill>
                <a:latin typeface="Comic Sans MS" pitchFamily="66" charset="0"/>
              </a:rPr>
              <a:t> (</a:t>
            </a:r>
            <a:r>
              <a:rPr lang="en-GB" sz="2400" b="1" dirty="0" smtClean="0">
                <a:solidFill>
                  <a:srgbClr val="D60093"/>
                </a:solidFill>
                <a:latin typeface="Comic Sans MS" pitchFamily="66" charset="0"/>
              </a:rPr>
              <a:t>R</a:t>
            </a:r>
            <a:r>
              <a:rPr lang="en-GB" sz="2400" dirty="0" smtClean="0">
                <a:solidFill>
                  <a:srgbClr val="3333CC"/>
                </a:solidFill>
                <a:latin typeface="Comic Sans MS" pitchFamily="66" charset="0"/>
              </a:rPr>
              <a:t>ead </a:t>
            </a:r>
            <a:r>
              <a:rPr lang="en-GB" sz="2400" b="1" dirty="0" smtClean="0">
                <a:solidFill>
                  <a:srgbClr val="D60093"/>
                </a:solidFill>
                <a:latin typeface="Comic Sans MS" pitchFamily="66" charset="0"/>
              </a:rPr>
              <a:t>O</a:t>
            </a:r>
            <a:r>
              <a:rPr lang="en-GB" sz="2400" dirty="0" smtClean="0">
                <a:solidFill>
                  <a:srgbClr val="3333CC"/>
                </a:solidFill>
                <a:latin typeface="Comic Sans MS" pitchFamily="66" charset="0"/>
              </a:rPr>
              <a:t>nly </a:t>
            </a:r>
            <a:r>
              <a:rPr lang="en-GB" sz="2400" b="1" dirty="0" smtClean="0">
                <a:solidFill>
                  <a:srgbClr val="D60093"/>
                </a:solidFill>
                <a:latin typeface="Comic Sans MS" pitchFamily="66" charset="0"/>
              </a:rPr>
              <a:t>M</a:t>
            </a:r>
            <a:r>
              <a:rPr lang="en-GB" sz="2400" dirty="0" smtClean="0">
                <a:solidFill>
                  <a:srgbClr val="3333CC"/>
                </a:solidFill>
                <a:latin typeface="Comic Sans MS" pitchFamily="66" charset="0"/>
              </a:rPr>
              <a:t>emory) </a:t>
            </a:r>
            <a:r>
              <a:rPr lang="en-GB" sz="2400" b="1" dirty="0" smtClean="0">
                <a:solidFill>
                  <a:srgbClr val="000099"/>
                </a:solidFill>
                <a:latin typeface="Comic Sans MS" pitchFamily="66" charset="0"/>
              </a:rPr>
              <a:t>keeps its memory contents when the computer is switched off</a:t>
            </a:r>
            <a:r>
              <a:rPr lang="en-GB" sz="2400" dirty="0" smtClean="0">
                <a:solidFill>
                  <a:srgbClr val="3333CC"/>
                </a:solidFill>
                <a:latin typeface="Comic Sans MS" pitchFamily="66" charset="0"/>
              </a:rPr>
              <a:t>.  This is why </a:t>
            </a:r>
            <a:r>
              <a:rPr lang="en-GB" sz="2400" b="1" dirty="0" smtClean="0">
                <a:solidFill>
                  <a:srgbClr val="D60093"/>
                </a:solidFill>
                <a:latin typeface="Comic Sans MS" pitchFamily="66" charset="0"/>
              </a:rPr>
              <a:t>ROM</a:t>
            </a:r>
            <a:r>
              <a:rPr lang="en-GB" sz="2400" dirty="0" smtClean="0">
                <a:solidFill>
                  <a:srgbClr val="3333CC"/>
                </a:solidFill>
                <a:latin typeface="Comic Sans MS" pitchFamily="66" charset="0"/>
              </a:rPr>
              <a:t> can sometimes be described as being </a:t>
            </a:r>
            <a:r>
              <a:rPr lang="en-GB" sz="2400" b="1" dirty="0" smtClean="0">
                <a:solidFill>
                  <a:srgbClr val="000099"/>
                </a:solidFill>
                <a:latin typeface="Comic Sans MS" pitchFamily="66" charset="0"/>
              </a:rPr>
              <a:t>non-volatile.</a:t>
            </a:r>
            <a:r>
              <a:rPr lang="en-GB" sz="2400" dirty="0" smtClean="0">
                <a:solidFill>
                  <a:srgbClr val="3333CC"/>
                </a:solidFill>
                <a:latin typeface="Comic Sans MS" pitchFamily="66" charset="0"/>
              </a:rPr>
              <a:t>  </a:t>
            </a:r>
          </a:p>
          <a:p>
            <a:pPr fontAlgn="base">
              <a:spcBef>
                <a:spcPct val="50000"/>
              </a:spcBef>
              <a:spcAft>
                <a:spcPct val="0"/>
              </a:spcAft>
            </a:pPr>
            <a:r>
              <a:rPr lang="en-GB" sz="2400" dirty="0" smtClean="0">
                <a:solidFill>
                  <a:srgbClr val="3333CC"/>
                </a:solidFill>
                <a:latin typeface="Comic Sans MS" pitchFamily="66" charset="0"/>
              </a:rPr>
              <a:t>The contents of </a:t>
            </a:r>
            <a:r>
              <a:rPr lang="en-GB" sz="2400" b="1" dirty="0" smtClean="0">
                <a:solidFill>
                  <a:srgbClr val="D60093"/>
                </a:solidFill>
                <a:latin typeface="Comic Sans MS" pitchFamily="66" charset="0"/>
              </a:rPr>
              <a:t>ROM</a:t>
            </a:r>
            <a:r>
              <a:rPr lang="en-GB" sz="2400" dirty="0" smtClean="0">
                <a:solidFill>
                  <a:srgbClr val="3333CC"/>
                </a:solidFill>
                <a:latin typeface="Comic Sans MS" pitchFamily="66" charset="0"/>
              </a:rPr>
              <a:t> </a:t>
            </a:r>
            <a:r>
              <a:rPr lang="en-GB" sz="2400" b="1" dirty="0" smtClean="0">
                <a:solidFill>
                  <a:srgbClr val="000099"/>
                </a:solidFill>
                <a:latin typeface="Comic Sans MS" pitchFamily="66" charset="0"/>
              </a:rPr>
              <a:t>cannot be altered by the user</a:t>
            </a:r>
            <a:r>
              <a:rPr lang="en-GB" sz="2400" dirty="0" smtClean="0">
                <a:solidFill>
                  <a:srgbClr val="3333CC"/>
                </a:solidFill>
                <a:latin typeface="Comic Sans MS" pitchFamily="66" charset="0"/>
              </a:rPr>
              <a:t> (anything stored in </a:t>
            </a:r>
            <a:r>
              <a:rPr lang="en-GB" sz="2400" b="1" dirty="0" smtClean="0">
                <a:solidFill>
                  <a:srgbClr val="D60093"/>
                </a:solidFill>
                <a:latin typeface="Comic Sans MS" pitchFamily="66" charset="0"/>
              </a:rPr>
              <a:t>ROM</a:t>
            </a:r>
            <a:r>
              <a:rPr lang="en-GB" sz="2400" dirty="0" smtClean="0">
                <a:solidFill>
                  <a:srgbClr val="3333CC"/>
                </a:solidFill>
                <a:latin typeface="Comic Sans MS" pitchFamily="66" charset="0"/>
              </a:rPr>
              <a:t> must be loaded into </a:t>
            </a:r>
            <a:r>
              <a:rPr lang="en-GB" sz="2400" b="1" dirty="0" smtClean="0">
                <a:solidFill>
                  <a:srgbClr val="000099"/>
                </a:solidFill>
                <a:latin typeface="Comic Sans MS" pitchFamily="66" charset="0"/>
              </a:rPr>
              <a:t>RAM</a:t>
            </a:r>
            <a:r>
              <a:rPr lang="en-GB" sz="2400" dirty="0" smtClean="0">
                <a:solidFill>
                  <a:srgbClr val="3333CC"/>
                </a:solidFill>
                <a:latin typeface="Comic Sans MS" pitchFamily="66" charset="0"/>
              </a:rPr>
              <a:t> before any changes can be made).</a:t>
            </a:r>
          </a:p>
          <a:p>
            <a:pPr fontAlgn="base">
              <a:spcBef>
                <a:spcPct val="50000"/>
              </a:spcBef>
              <a:spcAft>
                <a:spcPct val="0"/>
              </a:spcAft>
            </a:pPr>
            <a:r>
              <a:rPr lang="en-GB" sz="2400" dirty="0" smtClean="0">
                <a:solidFill>
                  <a:srgbClr val="3333CC"/>
                </a:solidFill>
                <a:latin typeface="Comic Sans MS" pitchFamily="66" charset="0"/>
              </a:rPr>
              <a:t>The operating system program is stored in               </a:t>
            </a:r>
            <a:r>
              <a:rPr lang="en-GB" sz="2400" b="1" dirty="0" smtClean="0">
                <a:solidFill>
                  <a:srgbClr val="D60093"/>
                </a:solidFill>
                <a:latin typeface="Comic Sans MS" pitchFamily="66" charset="0"/>
              </a:rPr>
              <a:t>ROM</a:t>
            </a:r>
            <a:r>
              <a:rPr lang="en-GB" sz="2400" dirty="0" smtClean="0">
                <a:solidFill>
                  <a:srgbClr val="3333CC"/>
                </a:solidFill>
                <a:latin typeface="Comic Sans MS" pitchFamily="66" charset="0"/>
              </a:rPr>
              <a:t>.</a:t>
            </a:r>
            <a:endParaRPr lang="en-US" sz="2400" dirty="0" smtClean="0">
              <a:solidFill>
                <a:srgbClr val="3333CC"/>
              </a:solidFill>
              <a:latin typeface="Comic Sans MS" pitchFamily="66" charset="0"/>
            </a:endParaRPr>
          </a:p>
        </p:txBody>
      </p:sp>
      <p:pic>
        <p:nvPicPr>
          <p:cNvPr id="8196" name="Picture 4" descr="BD09250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400" y="3505200"/>
            <a:ext cx="1852613" cy="1725613"/>
          </a:xfrm>
          <a:prstGeom prst="rect">
            <a:avLst/>
          </a:prstGeom>
          <a:noFill/>
          <a:extLst>
            <a:ext uri="{909E8E84-426E-40DD-AFC4-6F175D3DCCD1}">
              <a14:hiddenFill xmlns:a14="http://schemas.microsoft.com/office/drawing/2010/main">
                <a:solidFill>
                  <a:srgbClr val="FFFFFF"/>
                </a:solidFill>
              </a14:hiddenFill>
            </a:ext>
          </a:extLst>
        </p:spPr>
      </p:pic>
      <p:sp>
        <p:nvSpPr>
          <p:cNvPr id="8200" name="AutoShape 8">
            <a:hlinkClick r:id="" action="ppaction://noaction" highlightClick="1"/>
            <a:hlinkHover r:id="rId3" action="ppaction://hlinksldjump">
              <a:snd r:embed="rId4" name="laser.wav"/>
            </a:hlinkHover>
          </p:cNvPr>
          <p:cNvSpPr>
            <a:spLocks noChangeArrowheads="1"/>
          </p:cNvSpPr>
          <p:nvPr/>
        </p:nvSpPr>
        <p:spPr bwMode="auto">
          <a:xfrm>
            <a:off x="609600" y="1371600"/>
            <a:ext cx="7620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7" name="Action Button: Home 6">
            <a:hlinkClick r:id="rId5"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utoShape 23">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45918334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8195"/>
                                        </p:tgtEl>
                                        <p:attrNameLst>
                                          <p:attrName>style.visibility</p:attrName>
                                        </p:attrNameLst>
                                      </p:cBhvr>
                                      <p:to>
                                        <p:strVal val="visible"/>
                                      </p:to>
                                    </p:set>
                                    <p:anim calcmode="lin" valueType="num">
                                      <p:cBhvr additive="base">
                                        <p:cTn id="7" dur="500" fill="hold"/>
                                        <p:tgtEl>
                                          <p:spTgt spid="8195"/>
                                        </p:tgtEl>
                                        <p:attrNameLst>
                                          <p:attrName>ppt_x</p:attrName>
                                        </p:attrNameLst>
                                      </p:cBhvr>
                                      <p:tavLst>
                                        <p:tav tm="0">
                                          <p:val>
                                            <p:strVal val="0-#ppt_w/2"/>
                                          </p:val>
                                        </p:tav>
                                        <p:tav tm="100000">
                                          <p:val>
                                            <p:strVal val="#ppt_x"/>
                                          </p:val>
                                        </p:tav>
                                      </p:tavLst>
                                    </p:anim>
                                    <p:anim calcmode="lin" valueType="num">
                                      <p:cBhvr additive="base">
                                        <p:cTn id="8" dur="500" fill="hold"/>
                                        <p:tgtEl>
                                          <p:spTgt spid="819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500"/>
                            </p:stCondLst>
                            <p:childTnLst>
                              <p:par>
                                <p:cTn id="10" presetID="2" presetClass="entr" presetSubtype="2" fill="hold" nodeType="afterEffect">
                                  <p:stCondLst>
                                    <p:cond delay="1000"/>
                                  </p:stCondLst>
                                  <p:childTnLst>
                                    <p:set>
                                      <p:cBhvr>
                                        <p:cTn id="11" dur="1" fill="hold">
                                          <p:stCondLst>
                                            <p:cond delay="0"/>
                                          </p:stCondLst>
                                        </p:cTn>
                                        <p:tgtEl>
                                          <p:spTgt spid="8196"/>
                                        </p:tgtEl>
                                        <p:attrNameLst>
                                          <p:attrName>style.visibility</p:attrName>
                                        </p:attrNameLst>
                                      </p:cBhvr>
                                      <p:to>
                                        <p:strVal val="visible"/>
                                      </p:to>
                                    </p:set>
                                    <p:anim calcmode="lin" valueType="num">
                                      <p:cBhvr additive="base">
                                        <p:cTn id="12" dur="500" fill="hold"/>
                                        <p:tgtEl>
                                          <p:spTgt spid="8196"/>
                                        </p:tgtEl>
                                        <p:attrNameLst>
                                          <p:attrName>ppt_x</p:attrName>
                                        </p:attrNameLst>
                                      </p:cBhvr>
                                      <p:tavLst>
                                        <p:tav tm="0">
                                          <p:val>
                                            <p:strVal val="1+#ppt_w/2"/>
                                          </p:val>
                                        </p:tav>
                                        <p:tav tm="100000">
                                          <p:val>
                                            <p:strVal val="#ppt_x"/>
                                          </p:val>
                                        </p:tav>
                                      </p:tavLst>
                                    </p:anim>
                                    <p:anim calcmode="lin" valueType="num">
                                      <p:cBhvr additive="base">
                                        <p:cTn id="13"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228600"/>
            <a:ext cx="7772400" cy="685800"/>
          </a:xfrm>
          <a:ln>
            <a:solidFill>
              <a:schemeClr val="tx1"/>
            </a:solidFill>
            <a:miter lim="800000"/>
            <a:headEnd/>
            <a:tailEnd/>
          </a:ln>
        </p:spPr>
        <p:txBody>
          <a:bodyPr/>
          <a:lstStyle/>
          <a:p>
            <a:r>
              <a:rPr lang="en-GB"/>
              <a:t>MAIN MEMORY</a:t>
            </a:r>
            <a:endParaRPr lang="en-US"/>
          </a:p>
        </p:txBody>
      </p:sp>
      <p:sp>
        <p:nvSpPr>
          <p:cNvPr id="8195" name="Text Box 3"/>
          <p:cNvSpPr txBox="1">
            <a:spLocks noChangeArrowheads="1"/>
          </p:cNvSpPr>
          <p:nvPr/>
        </p:nvSpPr>
        <p:spPr bwMode="auto">
          <a:xfrm>
            <a:off x="533400" y="1295400"/>
            <a:ext cx="83058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dirty="0" smtClean="0">
                <a:solidFill>
                  <a:srgbClr val="D60093"/>
                </a:solidFill>
                <a:latin typeface="Comic Sans MS" pitchFamily="66" charset="0"/>
              </a:rPr>
              <a:t>FLASH ROM  </a:t>
            </a:r>
            <a:r>
              <a:rPr lang="en-GB" sz="2400" b="1" dirty="0" smtClean="0">
                <a:solidFill>
                  <a:srgbClr val="0070C0"/>
                </a:solidFill>
                <a:latin typeface="Comic Sans MS" pitchFamily="66" charset="0"/>
              </a:rPr>
              <a:t>is similar to </a:t>
            </a:r>
            <a:r>
              <a:rPr lang="en-GB" sz="2400" b="1" dirty="0" smtClean="0">
                <a:solidFill>
                  <a:srgbClr val="D60093"/>
                </a:solidFill>
                <a:latin typeface="Comic Sans MS" pitchFamily="66" charset="0"/>
              </a:rPr>
              <a:t>ROM</a:t>
            </a:r>
            <a:r>
              <a:rPr lang="en-GB" sz="2400" b="1" dirty="0" smtClean="0">
                <a:solidFill>
                  <a:srgbClr val="0070C0"/>
                </a:solidFill>
                <a:latin typeface="Comic Sans MS" pitchFamily="66" charset="0"/>
              </a:rPr>
              <a:t>, however it can also be used to store data.  </a:t>
            </a:r>
            <a:r>
              <a:rPr lang="en-GB" sz="2400" b="1" dirty="0" smtClean="0">
                <a:solidFill>
                  <a:srgbClr val="D60093"/>
                </a:solidFill>
                <a:latin typeface="Comic Sans MS" pitchFamily="66" charset="0"/>
              </a:rPr>
              <a:t>Flash ROM </a:t>
            </a:r>
            <a:r>
              <a:rPr lang="en-GB" sz="2400" b="1" dirty="0" smtClean="0">
                <a:solidFill>
                  <a:srgbClr val="0070C0"/>
                </a:solidFill>
                <a:latin typeface="Comic Sans MS" pitchFamily="66" charset="0"/>
              </a:rPr>
              <a:t>is used in </a:t>
            </a:r>
            <a:r>
              <a:rPr lang="en-GB" sz="2400" b="1" dirty="0">
                <a:solidFill>
                  <a:srgbClr val="D60093"/>
                </a:solidFill>
                <a:latin typeface="Comic Sans MS" pitchFamily="66" charset="0"/>
              </a:rPr>
              <a:t>USB Flash </a:t>
            </a:r>
            <a:r>
              <a:rPr lang="en-GB" sz="2400" b="1" dirty="0" smtClean="0">
                <a:solidFill>
                  <a:srgbClr val="D60093"/>
                </a:solidFill>
                <a:latin typeface="Comic Sans MS" pitchFamily="66" charset="0"/>
              </a:rPr>
              <a:t>Drives</a:t>
            </a:r>
            <a:r>
              <a:rPr lang="en-GB" sz="2400" b="1" dirty="0" smtClean="0">
                <a:solidFill>
                  <a:srgbClr val="0070C0"/>
                </a:solidFill>
                <a:latin typeface="Comic Sans MS" pitchFamily="66" charset="0"/>
              </a:rPr>
              <a:t> (Memory Sticks) and </a:t>
            </a:r>
            <a:r>
              <a:rPr lang="en-GB" sz="2400" b="1" dirty="0" smtClean="0">
                <a:solidFill>
                  <a:srgbClr val="D60093"/>
                </a:solidFill>
                <a:latin typeface="Comic Sans MS" pitchFamily="66" charset="0"/>
              </a:rPr>
              <a:t>Flash Memory Cards </a:t>
            </a:r>
            <a:r>
              <a:rPr lang="en-GB" sz="2400" b="1" dirty="0" smtClean="0">
                <a:solidFill>
                  <a:srgbClr val="0070C0"/>
                </a:solidFill>
                <a:latin typeface="Comic Sans MS" pitchFamily="66" charset="0"/>
              </a:rPr>
              <a:t>in digital cameras, mobile phones etc.  This is called </a:t>
            </a:r>
            <a:r>
              <a:rPr lang="en-GB" sz="2400" b="1" dirty="0" smtClean="0">
                <a:solidFill>
                  <a:srgbClr val="D60093"/>
                </a:solidFill>
                <a:latin typeface="Comic Sans MS" pitchFamily="66" charset="0"/>
              </a:rPr>
              <a:t>solid state storage.</a:t>
            </a:r>
            <a:endParaRPr lang="en-US" sz="2400" b="1" dirty="0" smtClean="0">
              <a:solidFill>
                <a:srgbClr val="D60093"/>
              </a:solidFill>
              <a:latin typeface="Comic Sans MS" pitchFamily="66" charset="0"/>
            </a:endParaRPr>
          </a:p>
        </p:txBody>
      </p:sp>
      <p:sp>
        <p:nvSpPr>
          <p:cNvPr id="8200" name="AutoShape 8">
            <a:hlinkClick r:id="" action="ppaction://noaction" highlightClick="1"/>
            <a:hlinkHover r:id="rId2" action="ppaction://hlinksldjump">
              <a:snd r:embed="rId3" name="laser.wav"/>
            </a:hlinkHover>
          </p:cNvPr>
          <p:cNvSpPr>
            <a:spLocks noChangeArrowheads="1"/>
          </p:cNvSpPr>
          <p:nvPr/>
        </p:nvSpPr>
        <p:spPr bwMode="auto">
          <a:xfrm>
            <a:off x="609600" y="1371600"/>
            <a:ext cx="7620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96794" y="3431754"/>
            <a:ext cx="1293390" cy="1293390"/>
          </a:xfrm>
          <a:prstGeom prst="rect">
            <a:avLst/>
          </a:prstGeom>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680" y="3680274"/>
            <a:ext cx="1731317" cy="1742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Action Button: Home 7">
            <a:hlinkClick r:id="rId6"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9" name="Action Button: Forward or Next 8">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0" name="AutoShape 23">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97350394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8195"/>
                                        </p:tgtEl>
                                        <p:attrNameLst>
                                          <p:attrName>style.visibility</p:attrName>
                                        </p:attrNameLst>
                                      </p:cBhvr>
                                      <p:to>
                                        <p:strVal val="visible"/>
                                      </p:to>
                                    </p:set>
                                    <p:anim calcmode="lin" valueType="num">
                                      <p:cBhvr additive="base">
                                        <p:cTn id="7" dur="500" fill="hold"/>
                                        <p:tgtEl>
                                          <p:spTgt spid="8195"/>
                                        </p:tgtEl>
                                        <p:attrNameLst>
                                          <p:attrName>ppt_x</p:attrName>
                                        </p:attrNameLst>
                                      </p:cBhvr>
                                      <p:tavLst>
                                        <p:tav tm="0">
                                          <p:val>
                                            <p:strVal val="0-#ppt_w/2"/>
                                          </p:val>
                                        </p:tav>
                                        <p:tav tm="100000">
                                          <p:val>
                                            <p:strVal val="#ppt_x"/>
                                          </p:val>
                                        </p:tav>
                                      </p:tavLst>
                                    </p:anim>
                                    <p:anim calcmode="lin" valueType="num">
                                      <p:cBhvr additive="base">
                                        <p:cTn id="8"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457200"/>
            <a:ext cx="7772400" cy="838200"/>
          </a:xfrm>
          <a:ln>
            <a:solidFill>
              <a:srgbClr val="000099"/>
            </a:solidFill>
            <a:miter lim="800000"/>
            <a:headEnd/>
            <a:tailEnd/>
          </a:ln>
        </p:spPr>
        <p:txBody>
          <a:bodyPr/>
          <a:lstStyle/>
          <a:p>
            <a:r>
              <a:rPr lang="en-GB"/>
              <a:t>ADDRESSABILITY</a:t>
            </a:r>
            <a:endParaRPr lang="en-US"/>
          </a:p>
        </p:txBody>
      </p:sp>
      <p:sp>
        <p:nvSpPr>
          <p:cNvPr id="16387" name="Text Box 3"/>
          <p:cNvSpPr txBox="1">
            <a:spLocks noChangeArrowheads="1"/>
          </p:cNvSpPr>
          <p:nvPr/>
        </p:nvSpPr>
        <p:spPr bwMode="auto">
          <a:xfrm>
            <a:off x="762000" y="1905000"/>
            <a:ext cx="7620000"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smtClean="0">
                <a:solidFill>
                  <a:srgbClr val="3333CC"/>
                </a:solidFill>
                <a:latin typeface="Comic Sans MS" pitchFamily="66" charset="0"/>
              </a:rPr>
              <a:t>Main Memory</a:t>
            </a:r>
            <a:r>
              <a:rPr lang="en-GB" sz="2400" smtClean="0">
                <a:solidFill>
                  <a:srgbClr val="3333CC"/>
                </a:solidFill>
                <a:latin typeface="Comic Sans MS" pitchFamily="66" charset="0"/>
              </a:rPr>
              <a:t> is divided into individual storage locations – </a:t>
            </a:r>
            <a:r>
              <a:rPr lang="en-GB" sz="2400" b="1" smtClean="0">
                <a:solidFill>
                  <a:srgbClr val="D60093"/>
                </a:solidFill>
                <a:latin typeface="Comic Sans MS" pitchFamily="66" charset="0"/>
              </a:rPr>
              <a:t>with each location having a unique number or address.</a:t>
            </a:r>
          </a:p>
          <a:p>
            <a:pPr fontAlgn="base">
              <a:spcBef>
                <a:spcPct val="50000"/>
              </a:spcBef>
              <a:spcAft>
                <a:spcPct val="0"/>
              </a:spcAft>
            </a:pPr>
            <a:r>
              <a:rPr lang="en-GB" sz="2400" b="1" smtClean="0">
                <a:solidFill>
                  <a:srgbClr val="3333CC"/>
                </a:solidFill>
                <a:latin typeface="Comic Sans MS" pitchFamily="66" charset="0"/>
              </a:rPr>
              <a:t>The unique address is used to find the location of data items stored in memory.</a:t>
            </a:r>
          </a:p>
          <a:p>
            <a:pPr fontAlgn="base">
              <a:spcBef>
                <a:spcPct val="50000"/>
              </a:spcBef>
              <a:spcAft>
                <a:spcPct val="0"/>
              </a:spcAft>
            </a:pPr>
            <a:r>
              <a:rPr lang="en-GB" sz="2400" smtClean="0">
                <a:solidFill>
                  <a:srgbClr val="3333CC"/>
                </a:solidFill>
                <a:latin typeface="Comic Sans MS" pitchFamily="66" charset="0"/>
              </a:rPr>
              <a:t>The ability of the CPU to identify each storage location is  called its </a:t>
            </a:r>
            <a:r>
              <a:rPr lang="en-GB" sz="2400" b="1" smtClean="0">
                <a:solidFill>
                  <a:srgbClr val="D60093"/>
                </a:solidFill>
                <a:latin typeface="Comic Sans MS" pitchFamily="66" charset="0"/>
              </a:rPr>
              <a:t>addressability.</a:t>
            </a:r>
            <a:endParaRPr lang="en-US" sz="2400" b="1" smtClean="0">
              <a:solidFill>
                <a:srgbClr val="D60093"/>
              </a:solidFill>
              <a:latin typeface="Comic Sans MS" pitchFamily="66" charset="0"/>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noFill/>
          <a:ln w="25400" cap="flat" cmpd="sng" algn="ctr">
            <a:solidFill>
              <a:srgbClr val="FFFFFF"/>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7" name="Action Button: Forward or Next 6">
            <a:hlinkClick r:id="" action="ppaction://hlinkshowjump?jump=nextslide" highlightClick="1"/>
          </p:cNvPr>
          <p:cNvSpPr/>
          <p:nvPr/>
        </p:nvSpPr>
        <p:spPr>
          <a:xfrm>
            <a:off x="8508682" y="6231278"/>
            <a:ext cx="540000" cy="540000"/>
          </a:xfrm>
          <a:prstGeom prst="actionButtonForwardNex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9" name="Action Button: Back or Previous 8">
            <a:hlinkClick r:id="" action="ppaction://hlinkshowjump?jump=lastslideviewed" highlightClick="1"/>
          </p:cNvPr>
          <p:cNvSpPr/>
          <p:nvPr/>
        </p:nvSpPr>
        <p:spPr>
          <a:xfrm>
            <a:off x="348581" y="6110383"/>
            <a:ext cx="540000" cy="540000"/>
          </a:xfrm>
          <a:prstGeom prst="actionButtonBackPrevious">
            <a:avLst/>
          </a:prstGeom>
          <a:noFill/>
          <a:ln w="25400" cap="flat" cmpd="sng" algn="ctr">
            <a:solidFill>
              <a:sysClr val="window" lastClr="FFFFFF"/>
            </a:solidFill>
            <a:prstDash val="solid"/>
          </a:ln>
          <a:effectLst/>
        </p:spPr>
        <p:txBody>
          <a:bodyPr rtlCol="0" anchor="ctr"/>
          <a:lstStyle/>
          <a:p>
            <a:pPr algn="ctr">
              <a:defRPr/>
            </a:pPr>
            <a:endParaRPr lang="en-GB" kern="0">
              <a:solidFill>
                <a:sysClr val="window" lastClr="FFFFFF"/>
              </a:solidFill>
              <a:latin typeface="Comic Sans MS"/>
            </a:endParaRPr>
          </a:p>
        </p:txBody>
      </p:sp>
    </p:spTree>
    <p:extLst>
      <p:ext uri="{BB962C8B-B14F-4D97-AF65-F5344CB8AC3E}">
        <p14:creationId xmlns:p14="http://schemas.microsoft.com/office/powerpoint/2010/main" val="236432568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16387"/>
                                        </p:tgtEl>
                                        <p:attrNameLst>
                                          <p:attrName>style.visibility</p:attrName>
                                        </p:attrNameLst>
                                      </p:cBhvr>
                                      <p:to>
                                        <p:strVal val="visible"/>
                                      </p:to>
                                    </p:set>
                                    <p:anim calcmode="lin" valueType="num">
                                      <p:cBhvr additive="base">
                                        <p:cTn id="7" dur="500" fill="hold"/>
                                        <p:tgtEl>
                                          <p:spTgt spid="16387"/>
                                        </p:tgtEl>
                                        <p:attrNameLst>
                                          <p:attrName>ppt_x</p:attrName>
                                        </p:attrNameLst>
                                      </p:cBhvr>
                                      <p:tavLst>
                                        <p:tav tm="0">
                                          <p:val>
                                            <p:strVal val="0-#ppt_w/2"/>
                                          </p:val>
                                        </p:tav>
                                        <p:tav tm="100000">
                                          <p:val>
                                            <p:strVal val="#ppt_x"/>
                                          </p:val>
                                        </p:tav>
                                      </p:tavLst>
                                    </p:anim>
                                    <p:anim calcmode="lin" valueType="num">
                                      <p:cBhvr additive="base">
                                        <p:cTn id="8" dur="500" fill="hold"/>
                                        <p:tgtEl>
                                          <p:spTgt spid="163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ln>
            <a:solidFill>
              <a:schemeClr val="accent2"/>
            </a:solidFill>
            <a:miter lim="800000"/>
            <a:headEnd/>
            <a:tailEnd/>
          </a:ln>
        </p:spPr>
        <p:txBody>
          <a:bodyPr/>
          <a:lstStyle/>
          <a:p>
            <a:r>
              <a:rPr lang="en-GB" dirty="0"/>
              <a:t>HARDWARE</a:t>
            </a:r>
            <a:br>
              <a:rPr lang="en-GB" dirty="0"/>
            </a:br>
            <a:r>
              <a:rPr lang="en-GB" dirty="0" smtClean="0"/>
              <a:t>Interfaces</a:t>
            </a:r>
            <a:endParaRPr lang="en-GB" dirty="0"/>
          </a:p>
        </p:txBody>
      </p:sp>
      <p:sp>
        <p:nvSpPr>
          <p:cNvPr id="8195" name="Rectangle 3"/>
          <p:cNvSpPr>
            <a:spLocks noGrp="1" noChangeArrowheads="1"/>
          </p:cNvSpPr>
          <p:nvPr>
            <p:ph type="body" sz="half" idx="4294967295"/>
          </p:nvPr>
        </p:nvSpPr>
        <p:spPr>
          <a:xfrm>
            <a:off x="0" y="1557338"/>
            <a:ext cx="4640263" cy="4114800"/>
          </a:xfrm>
        </p:spPr>
        <p:txBody>
          <a:bodyPr/>
          <a:lstStyle/>
          <a:p>
            <a:pPr>
              <a:buFontTx/>
              <a:buNone/>
            </a:pPr>
            <a:r>
              <a:rPr lang="en-GB" sz="2400" dirty="0"/>
              <a:t>	</a:t>
            </a:r>
            <a:endParaRPr lang="en-GB" sz="2400" dirty="0">
              <a:latin typeface="+mj-lt"/>
            </a:endParaRPr>
          </a:p>
        </p:txBody>
      </p:sp>
      <p:sp>
        <p:nvSpPr>
          <p:cNvPr id="5" name="TextBox 4"/>
          <p:cNvSpPr txBox="1"/>
          <p:nvPr/>
        </p:nvSpPr>
        <p:spPr>
          <a:xfrm>
            <a:off x="584802" y="1921799"/>
            <a:ext cx="5112568" cy="4154984"/>
          </a:xfrm>
          <a:prstGeom prst="rect">
            <a:avLst/>
          </a:prstGeom>
          <a:noFill/>
        </p:spPr>
        <p:txBody>
          <a:bodyPr wrap="square" rtlCol="0">
            <a:spAutoFit/>
          </a:bodyPr>
          <a:lstStyle/>
          <a:p>
            <a:r>
              <a:rPr lang="en-GB" sz="2400" dirty="0" smtClean="0">
                <a:solidFill>
                  <a:srgbClr val="3333CC"/>
                </a:solidFill>
                <a:latin typeface="Comic Sans MS"/>
              </a:rPr>
              <a:t>An </a:t>
            </a:r>
            <a:r>
              <a:rPr lang="en-GB" sz="2400" b="1" dirty="0" smtClean="0">
                <a:solidFill>
                  <a:srgbClr val="D60093"/>
                </a:solidFill>
                <a:latin typeface="Comic Sans MS"/>
              </a:rPr>
              <a:t>interface</a:t>
            </a:r>
            <a:r>
              <a:rPr lang="en-GB" sz="2400" dirty="0" smtClean="0">
                <a:solidFill>
                  <a:srgbClr val="3333CC"/>
                </a:solidFill>
                <a:latin typeface="Comic Sans MS"/>
              </a:rPr>
              <a:t> is a piece of hardware (and related software), within a computer system.</a:t>
            </a:r>
          </a:p>
          <a:p>
            <a:endParaRPr lang="en-GB" sz="2400" dirty="0">
              <a:solidFill>
                <a:srgbClr val="3333CC"/>
              </a:solidFill>
              <a:latin typeface="Comic Sans MS"/>
            </a:endParaRPr>
          </a:p>
          <a:p>
            <a:r>
              <a:rPr lang="en-GB" sz="2400" b="1" dirty="0" smtClean="0">
                <a:solidFill>
                  <a:srgbClr val="D60093"/>
                </a:solidFill>
                <a:latin typeface="Comic Sans MS"/>
              </a:rPr>
              <a:t>The functions of an interface are:</a:t>
            </a:r>
          </a:p>
          <a:p>
            <a:pPr marL="342900" indent="-342900">
              <a:buFont typeface="Wingdings" pitchFamily="2" charset="2"/>
              <a:buChar char="v"/>
            </a:pPr>
            <a:r>
              <a:rPr lang="en-GB" sz="2400" dirty="0" smtClean="0">
                <a:solidFill>
                  <a:srgbClr val="3333CC"/>
                </a:solidFill>
                <a:latin typeface="Comic Sans MS"/>
              </a:rPr>
              <a:t>Temporary Data Storage.</a:t>
            </a:r>
          </a:p>
          <a:p>
            <a:pPr marL="342900" indent="-342900">
              <a:buFont typeface="Wingdings" pitchFamily="2" charset="2"/>
              <a:buChar char="v"/>
            </a:pPr>
            <a:r>
              <a:rPr lang="en-GB" sz="2400" dirty="0" smtClean="0">
                <a:solidFill>
                  <a:srgbClr val="3333CC"/>
                </a:solidFill>
                <a:latin typeface="Comic Sans MS"/>
              </a:rPr>
              <a:t>Compensating for differences in speed between the CPU &amp; peripherals.</a:t>
            </a:r>
          </a:p>
          <a:p>
            <a:pPr marL="342900" indent="-342900">
              <a:buFont typeface="Wingdings" pitchFamily="2" charset="2"/>
              <a:buChar char="v"/>
            </a:pPr>
            <a:r>
              <a:rPr lang="en-GB" sz="2400" dirty="0" smtClean="0">
                <a:solidFill>
                  <a:srgbClr val="3333CC"/>
                </a:solidFill>
                <a:latin typeface="Comic Sans MS"/>
              </a:rPr>
              <a:t>Data Conversion.</a:t>
            </a:r>
            <a:endParaRPr lang="en-GB" sz="2400" dirty="0">
              <a:solidFill>
                <a:srgbClr val="3333CC"/>
              </a:solidFill>
              <a:latin typeface="Comic Sans MS"/>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9566" y="2355224"/>
            <a:ext cx="2729784" cy="2841457"/>
          </a:xfrm>
          <a:prstGeom prst="rect">
            <a:avLst/>
          </a:prstGeom>
          <a:ln w="25400">
            <a:solidFill>
              <a:srgbClr val="D60093"/>
            </a:solidFill>
          </a:ln>
        </p:spPr>
      </p:pic>
      <p:sp>
        <p:nvSpPr>
          <p:cNvPr id="8" name="Action Button: Home 7">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1" name="Action Button: Forward or Next 10">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2"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698804400"/>
      </p:ext>
    </p:extLst>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260647"/>
            <a:ext cx="7772400" cy="1661151"/>
          </a:xfrm>
          <a:ln>
            <a:solidFill>
              <a:schemeClr val="accent2"/>
            </a:solidFill>
            <a:miter lim="800000"/>
            <a:headEnd/>
            <a:tailEnd/>
          </a:ln>
        </p:spPr>
        <p:txBody>
          <a:bodyPr/>
          <a:lstStyle/>
          <a:p>
            <a:r>
              <a:rPr lang="en-GB" dirty="0"/>
              <a:t>HARDWARE</a:t>
            </a:r>
            <a:br>
              <a:rPr lang="en-GB" dirty="0"/>
            </a:br>
            <a:r>
              <a:rPr lang="en-GB" dirty="0" smtClean="0"/>
              <a:t>Functions of an Interface</a:t>
            </a:r>
            <a:br>
              <a:rPr lang="en-GB" dirty="0" smtClean="0"/>
            </a:br>
            <a:r>
              <a:rPr lang="en-GB" dirty="0" smtClean="0"/>
              <a:t>Temporary Data Storage</a:t>
            </a:r>
            <a:endParaRPr lang="en-GB" dirty="0"/>
          </a:p>
        </p:txBody>
      </p:sp>
      <p:sp>
        <p:nvSpPr>
          <p:cNvPr id="8195" name="Rectangle 3"/>
          <p:cNvSpPr>
            <a:spLocks noGrp="1" noChangeArrowheads="1"/>
          </p:cNvSpPr>
          <p:nvPr>
            <p:ph type="body" sz="half" idx="4294967295"/>
          </p:nvPr>
        </p:nvSpPr>
        <p:spPr>
          <a:xfrm>
            <a:off x="0" y="1557338"/>
            <a:ext cx="4640263" cy="4114800"/>
          </a:xfrm>
        </p:spPr>
        <p:txBody>
          <a:bodyPr/>
          <a:lstStyle/>
          <a:p>
            <a:pPr>
              <a:buFontTx/>
              <a:buNone/>
            </a:pPr>
            <a:r>
              <a:rPr lang="en-GB" sz="2400" dirty="0"/>
              <a:t>	</a:t>
            </a:r>
            <a:endParaRPr lang="en-GB" sz="2400" dirty="0">
              <a:latin typeface="+mj-lt"/>
            </a:endParaRPr>
          </a:p>
        </p:txBody>
      </p:sp>
      <p:sp>
        <p:nvSpPr>
          <p:cNvPr id="5" name="TextBox 4"/>
          <p:cNvSpPr txBox="1"/>
          <p:nvPr/>
        </p:nvSpPr>
        <p:spPr>
          <a:xfrm>
            <a:off x="584802" y="1921799"/>
            <a:ext cx="7644798" cy="1569660"/>
          </a:xfrm>
          <a:prstGeom prst="rect">
            <a:avLst/>
          </a:prstGeom>
          <a:noFill/>
        </p:spPr>
        <p:txBody>
          <a:bodyPr wrap="square" rtlCol="0">
            <a:spAutoFit/>
          </a:bodyPr>
          <a:lstStyle/>
          <a:p>
            <a:r>
              <a:rPr lang="en-GB" sz="2400" b="1" dirty="0" smtClean="0">
                <a:solidFill>
                  <a:srgbClr val="D60093"/>
                </a:solidFill>
                <a:latin typeface="Comic Sans MS"/>
              </a:rPr>
              <a:t>Temporary Data Storage </a:t>
            </a:r>
            <a:r>
              <a:rPr lang="en-GB" sz="2400" dirty="0" smtClean="0">
                <a:solidFill>
                  <a:srgbClr val="3333CC"/>
                </a:solidFill>
                <a:latin typeface="Comic Sans MS"/>
              </a:rPr>
              <a:t>by an interface is held in an area of RAM called a  </a:t>
            </a:r>
            <a:r>
              <a:rPr lang="en-GB" sz="2400" b="1" dirty="0" smtClean="0">
                <a:solidFill>
                  <a:srgbClr val="D60093"/>
                </a:solidFill>
                <a:latin typeface="Comic Sans MS"/>
              </a:rPr>
              <a:t>buffer.  </a:t>
            </a:r>
            <a:r>
              <a:rPr lang="en-GB" sz="2400" b="1" dirty="0" smtClean="0">
                <a:solidFill>
                  <a:srgbClr val="3333CC"/>
                </a:solidFill>
                <a:latin typeface="Comic Sans MS"/>
              </a:rPr>
              <a:t>Data is held here whilst it is in transit between the processor and the peripheral.</a:t>
            </a: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9912" y="3429000"/>
            <a:ext cx="1943100" cy="1943100"/>
          </a:xfrm>
          <a:prstGeom prst="rect">
            <a:avLst/>
          </a:prstGeom>
          <a:ln w="25400">
            <a:solidFill>
              <a:srgbClr val="D60093"/>
            </a:solidFill>
          </a:ln>
        </p:spPr>
      </p:pic>
      <p:sp>
        <p:nvSpPr>
          <p:cNvPr id="7" name="Action Button: Home 6">
            <a:hlinkClick r:id="rId3"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1"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2960442877"/>
      </p:ext>
    </p:extLst>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260647"/>
            <a:ext cx="7772400" cy="1661151"/>
          </a:xfrm>
          <a:ln>
            <a:solidFill>
              <a:schemeClr val="accent2"/>
            </a:solidFill>
            <a:miter lim="800000"/>
            <a:headEnd/>
            <a:tailEnd/>
          </a:ln>
        </p:spPr>
        <p:txBody>
          <a:bodyPr/>
          <a:lstStyle/>
          <a:p>
            <a:r>
              <a:rPr lang="en-GB" dirty="0"/>
              <a:t>HARDWARE</a:t>
            </a:r>
            <a:br>
              <a:rPr lang="en-GB" dirty="0"/>
            </a:br>
            <a:r>
              <a:rPr lang="en-GB" dirty="0" smtClean="0"/>
              <a:t>Data &amp; Address Buses</a:t>
            </a:r>
            <a:endParaRPr lang="en-GB" dirty="0"/>
          </a:p>
        </p:txBody>
      </p:sp>
      <p:sp>
        <p:nvSpPr>
          <p:cNvPr id="8195" name="Rectangle 3"/>
          <p:cNvSpPr>
            <a:spLocks noGrp="1" noChangeArrowheads="1"/>
          </p:cNvSpPr>
          <p:nvPr>
            <p:ph type="body" sz="half" idx="4294967295"/>
          </p:nvPr>
        </p:nvSpPr>
        <p:spPr>
          <a:xfrm>
            <a:off x="0" y="1557338"/>
            <a:ext cx="4640263" cy="4114800"/>
          </a:xfrm>
        </p:spPr>
        <p:txBody>
          <a:bodyPr/>
          <a:lstStyle/>
          <a:p>
            <a:pPr>
              <a:buFontTx/>
              <a:buNone/>
            </a:pPr>
            <a:r>
              <a:rPr lang="en-GB" sz="2400" dirty="0"/>
              <a:t>	</a:t>
            </a:r>
            <a:endParaRPr lang="en-GB" sz="2400" dirty="0">
              <a:latin typeface="+mj-lt"/>
            </a:endParaRPr>
          </a:p>
        </p:txBody>
      </p:sp>
      <p:sp>
        <p:nvSpPr>
          <p:cNvPr id="5" name="TextBox 4"/>
          <p:cNvSpPr txBox="1"/>
          <p:nvPr/>
        </p:nvSpPr>
        <p:spPr>
          <a:xfrm>
            <a:off x="584802" y="1921799"/>
            <a:ext cx="7644798" cy="3816429"/>
          </a:xfrm>
          <a:prstGeom prst="rect">
            <a:avLst/>
          </a:prstGeom>
          <a:noFill/>
        </p:spPr>
        <p:txBody>
          <a:bodyPr wrap="square" rtlCol="0">
            <a:spAutoFit/>
          </a:bodyPr>
          <a:lstStyle/>
          <a:p>
            <a:r>
              <a:rPr lang="en-GB" sz="2200" dirty="0">
                <a:solidFill>
                  <a:srgbClr val="3333CC"/>
                </a:solidFill>
                <a:latin typeface="Comic Sans MS"/>
              </a:rPr>
              <a:t>The </a:t>
            </a:r>
            <a:r>
              <a:rPr lang="en-GB" sz="2200" dirty="0" smtClean="0">
                <a:solidFill>
                  <a:srgbClr val="3333CC"/>
                </a:solidFill>
                <a:latin typeface="Comic Sans MS"/>
              </a:rPr>
              <a:t>function </a:t>
            </a:r>
            <a:r>
              <a:rPr lang="en-GB" sz="2200" dirty="0">
                <a:solidFill>
                  <a:srgbClr val="3333CC"/>
                </a:solidFill>
                <a:latin typeface="Comic Sans MS"/>
              </a:rPr>
              <a:t>of transporting information around within the CPU is done by the </a:t>
            </a:r>
            <a:r>
              <a:rPr lang="en-GB" sz="2200" b="1" dirty="0">
                <a:solidFill>
                  <a:srgbClr val="CC3399"/>
                </a:solidFill>
                <a:latin typeface="Comic Sans MS"/>
              </a:rPr>
              <a:t>Data and Address buses</a:t>
            </a:r>
            <a:r>
              <a:rPr lang="en-GB" sz="2200" dirty="0">
                <a:solidFill>
                  <a:srgbClr val="3333CC"/>
                </a:solidFill>
                <a:latin typeface="Comic Sans MS"/>
              </a:rPr>
              <a:t>, sets of parallel lines along which binary data is </a:t>
            </a:r>
            <a:r>
              <a:rPr lang="en-GB" sz="2200" dirty="0" smtClean="0">
                <a:solidFill>
                  <a:srgbClr val="3333CC"/>
                </a:solidFill>
                <a:latin typeface="Comic Sans MS"/>
              </a:rPr>
              <a:t>transferred.</a:t>
            </a:r>
          </a:p>
          <a:p>
            <a:endParaRPr lang="en-GB" sz="2200" dirty="0">
              <a:solidFill>
                <a:srgbClr val="3333CC"/>
              </a:solidFill>
              <a:latin typeface="Comic Sans MS"/>
            </a:endParaRPr>
          </a:p>
          <a:p>
            <a:r>
              <a:rPr lang="en-GB" sz="2200" dirty="0">
                <a:solidFill>
                  <a:srgbClr val="3333CC"/>
                </a:solidFill>
                <a:latin typeface="Comic Sans MS"/>
              </a:rPr>
              <a:t>The </a:t>
            </a:r>
            <a:r>
              <a:rPr lang="en-GB" sz="2200" b="1" dirty="0">
                <a:solidFill>
                  <a:srgbClr val="CC3399"/>
                </a:solidFill>
                <a:latin typeface="Comic Sans MS"/>
              </a:rPr>
              <a:t>address bus </a:t>
            </a:r>
            <a:r>
              <a:rPr lang="en-GB" sz="2200" dirty="0">
                <a:solidFill>
                  <a:srgbClr val="3333CC"/>
                </a:solidFill>
                <a:latin typeface="Comic Sans MS"/>
              </a:rPr>
              <a:t>specifies the storage location at which data, or instructions are to be fetched from or stored to, and is a </a:t>
            </a:r>
            <a:r>
              <a:rPr lang="en-GB" sz="2200" dirty="0" err="1">
                <a:solidFill>
                  <a:srgbClr val="3333CC"/>
                </a:solidFill>
                <a:latin typeface="Comic Sans MS"/>
              </a:rPr>
              <a:t>uni</a:t>
            </a:r>
            <a:r>
              <a:rPr lang="en-GB" sz="2200" dirty="0">
                <a:solidFill>
                  <a:srgbClr val="3333CC"/>
                </a:solidFill>
                <a:latin typeface="Comic Sans MS"/>
              </a:rPr>
              <a:t>-directional bus</a:t>
            </a:r>
            <a:r>
              <a:rPr lang="en-GB" sz="2200" dirty="0" smtClean="0">
                <a:solidFill>
                  <a:srgbClr val="3333CC"/>
                </a:solidFill>
                <a:latin typeface="Comic Sans MS"/>
              </a:rPr>
              <a:t>.</a:t>
            </a:r>
          </a:p>
          <a:p>
            <a:endParaRPr lang="en-GB" sz="2200" dirty="0">
              <a:solidFill>
                <a:srgbClr val="3333CC"/>
              </a:solidFill>
              <a:latin typeface="Comic Sans MS"/>
            </a:endParaRPr>
          </a:p>
          <a:p>
            <a:r>
              <a:rPr lang="en-GB" sz="2200" dirty="0" smtClean="0">
                <a:solidFill>
                  <a:srgbClr val="3333CC"/>
                </a:solidFill>
                <a:latin typeface="Comic Sans MS"/>
              </a:rPr>
              <a:t>The </a:t>
            </a:r>
            <a:r>
              <a:rPr lang="en-GB" sz="2200" b="1" dirty="0">
                <a:solidFill>
                  <a:srgbClr val="CC3399"/>
                </a:solidFill>
                <a:latin typeface="Comic Sans MS"/>
              </a:rPr>
              <a:t>data bus </a:t>
            </a:r>
            <a:r>
              <a:rPr lang="en-GB" sz="2200" dirty="0">
                <a:solidFill>
                  <a:srgbClr val="3333CC"/>
                </a:solidFill>
                <a:latin typeface="Comic Sans MS"/>
              </a:rPr>
              <a:t>carries the actual data or instructions to and from RAM so is bi-directional and contributes to system performance</a:t>
            </a:r>
            <a:r>
              <a:rPr lang="en-GB" sz="2200" dirty="0" smtClean="0">
                <a:solidFill>
                  <a:srgbClr val="3333CC"/>
                </a:solidFill>
                <a:latin typeface="Comic Sans MS"/>
              </a:rPr>
              <a:t>.</a:t>
            </a:r>
            <a:endParaRPr lang="en-GB" sz="2200" dirty="0">
              <a:solidFill>
                <a:srgbClr val="3333CC"/>
              </a:solidFill>
              <a:latin typeface="Comic Sans MS"/>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1"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1388813472"/>
      </p:ext>
    </p:extLst>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260647"/>
            <a:ext cx="7772400" cy="1368153"/>
          </a:xfrm>
          <a:ln>
            <a:solidFill>
              <a:schemeClr val="accent2"/>
            </a:solidFill>
            <a:miter lim="800000"/>
            <a:headEnd/>
            <a:tailEnd/>
          </a:ln>
        </p:spPr>
        <p:txBody>
          <a:bodyPr/>
          <a:lstStyle/>
          <a:p>
            <a:r>
              <a:rPr lang="en-GB" dirty="0"/>
              <a:t>HARDWARE</a:t>
            </a:r>
            <a:br>
              <a:rPr lang="en-GB" dirty="0"/>
            </a:br>
            <a:r>
              <a:rPr lang="en-GB" dirty="0" smtClean="0"/>
              <a:t>Control Bus</a:t>
            </a:r>
            <a:endParaRPr lang="en-GB" dirty="0"/>
          </a:p>
        </p:txBody>
      </p:sp>
      <p:sp>
        <p:nvSpPr>
          <p:cNvPr id="8195" name="Rectangle 3"/>
          <p:cNvSpPr>
            <a:spLocks noGrp="1" noChangeArrowheads="1"/>
          </p:cNvSpPr>
          <p:nvPr>
            <p:ph type="body" sz="half" idx="4294967295"/>
          </p:nvPr>
        </p:nvSpPr>
        <p:spPr>
          <a:xfrm>
            <a:off x="0" y="1557338"/>
            <a:ext cx="4640263" cy="4114800"/>
          </a:xfrm>
        </p:spPr>
        <p:txBody>
          <a:bodyPr/>
          <a:lstStyle/>
          <a:p>
            <a:pPr>
              <a:buFontTx/>
              <a:buNone/>
            </a:pPr>
            <a:r>
              <a:rPr lang="en-GB" sz="2400" dirty="0"/>
              <a:t>	</a:t>
            </a:r>
            <a:endParaRPr lang="en-GB" sz="2400" dirty="0">
              <a:latin typeface="+mj-lt"/>
            </a:endParaRPr>
          </a:p>
        </p:txBody>
      </p:sp>
      <p:sp>
        <p:nvSpPr>
          <p:cNvPr id="7" name="Action Button: Home 6">
            <a:hlinkClick r:id="rId2"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8" name="Action Button: Forward or Next 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1" name="AutoShape 11">
            <a:hlinkClick r:id="" action="ppaction://hlinkshowjump?jump=lastslideviewed" highlightClick="1"/>
          </p:cNvPr>
          <p:cNvSpPr>
            <a:spLocks noChangeArrowheads="1"/>
          </p:cNvSpPr>
          <p:nvPr/>
        </p:nvSpPr>
        <p:spPr bwMode="auto">
          <a:xfrm>
            <a:off x="381000" y="60198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3" name="TextBox 2"/>
          <p:cNvSpPr txBox="1"/>
          <p:nvPr/>
        </p:nvSpPr>
        <p:spPr>
          <a:xfrm>
            <a:off x="285556" y="1772483"/>
            <a:ext cx="8493125" cy="4247317"/>
          </a:xfrm>
          <a:prstGeom prst="rect">
            <a:avLst/>
          </a:prstGeom>
          <a:noFill/>
        </p:spPr>
        <p:txBody>
          <a:bodyPr wrap="square" rtlCol="0">
            <a:spAutoFit/>
          </a:bodyPr>
          <a:lstStyle/>
          <a:p>
            <a:r>
              <a:rPr lang="en-GB" dirty="0">
                <a:solidFill>
                  <a:srgbClr val="3333CC"/>
                </a:solidFill>
                <a:latin typeface="Comic Sans MS"/>
              </a:rPr>
              <a:t>This is not a true bus, but simply a set of individual lines, each with a separate function that has been grouped together for convenience.</a:t>
            </a:r>
          </a:p>
          <a:p>
            <a:r>
              <a:rPr lang="en-GB" dirty="0">
                <a:solidFill>
                  <a:srgbClr val="3333CC"/>
                </a:solidFill>
                <a:latin typeface="Comic Sans MS"/>
              </a:rPr>
              <a:t>Some typical </a:t>
            </a:r>
            <a:r>
              <a:rPr lang="en-GB" b="1" dirty="0">
                <a:solidFill>
                  <a:srgbClr val="CC3399"/>
                </a:solidFill>
                <a:latin typeface="Comic Sans MS"/>
              </a:rPr>
              <a:t>control lines are</a:t>
            </a:r>
            <a:r>
              <a:rPr lang="en-GB" dirty="0">
                <a:solidFill>
                  <a:srgbClr val="3333CC"/>
                </a:solidFill>
                <a:latin typeface="Comic Sans MS"/>
              </a:rPr>
              <a:t>:</a:t>
            </a:r>
          </a:p>
          <a:p>
            <a:r>
              <a:rPr lang="en-GB" b="1" dirty="0">
                <a:solidFill>
                  <a:srgbClr val="CC3399"/>
                </a:solidFill>
                <a:latin typeface="Comic Sans MS"/>
              </a:rPr>
              <a:t>Read</a:t>
            </a:r>
            <a:r>
              <a:rPr lang="en-GB" dirty="0">
                <a:solidFill>
                  <a:srgbClr val="3333CC"/>
                </a:solidFill>
                <a:latin typeface="Comic Sans MS"/>
              </a:rPr>
              <a:t> – activated when data or instructions are to be read from a memory location</a:t>
            </a:r>
          </a:p>
          <a:p>
            <a:r>
              <a:rPr lang="en-GB" b="1" dirty="0">
                <a:solidFill>
                  <a:srgbClr val="CC3399"/>
                </a:solidFill>
                <a:latin typeface="Comic Sans MS"/>
              </a:rPr>
              <a:t>Write</a:t>
            </a:r>
            <a:r>
              <a:rPr lang="en-GB" dirty="0">
                <a:solidFill>
                  <a:srgbClr val="3333CC"/>
                </a:solidFill>
                <a:latin typeface="Comic Sans MS"/>
              </a:rPr>
              <a:t> - activated when data or instructions are to be written to a memory location</a:t>
            </a:r>
          </a:p>
          <a:p>
            <a:r>
              <a:rPr lang="en-GB" b="1" dirty="0">
                <a:solidFill>
                  <a:srgbClr val="CC3399"/>
                </a:solidFill>
                <a:latin typeface="Comic Sans MS"/>
              </a:rPr>
              <a:t>Clock</a:t>
            </a:r>
            <a:r>
              <a:rPr lang="en-GB" dirty="0">
                <a:solidFill>
                  <a:srgbClr val="3333CC"/>
                </a:solidFill>
                <a:latin typeface="Comic Sans MS"/>
              </a:rPr>
              <a:t> –activated at the start of a routine and is used to synchronize events </a:t>
            </a:r>
            <a:r>
              <a:rPr lang="en-GB" dirty="0" smtClean="0">
                <a:solidFill>
                  <a:srgbClr val="3333CC"/>
                </a:solidFill>
                <a:latin typeface="Comic Sans MS"/>
              </a:rPr>
              <a:t>occurring </a:t>
            </a:r>
            <a:r>
              <a:rPr lang="en-GB" dirty="0">
                <a:solidFill>
                  <a:srgbClr val="3333CC"/>
                </a:solidFill>
                <a:latin typeface="Comic Sans MS"/>
              </a:rPr>
              <a:t>as instructions are executed</a:t>
            </a:r>
          </a:p>
          <a:p>
            <a:r>
              <a:rPr lang="en-GB" b="1" dirty="0">
                <a:solidFill>
                  <a:srgbClr val="CC3399"/>
                </a:solidFill>
                <a:latin typeface="Comic Sans MS"/>
              </a:rPr>
              <a:t>Reset</a:t>
            </a:r>
            <a:r>
              <a:rPr lang="en-GB" dirty="0">
                <a:solidFill>
                  <a:srgbClr val="3333CC"/>
                </a:solidFill>
                <a:latin typeface="Comic Sans MS"/>
              </a:rPr>
              <a:t> –activated at the end of a routine and signals to the processor to return to its status prior to the routine being carried out</a:t>
            </a:r>
          </a:p>
          <a:p>
            <a:r>
              <a:rPr lang="en-GB" b="1" dirty="0">
                <a:solidFill>
                  <a:srgbClr val="CC3399"/>
                </a:solidFill>
                <a:latin typeface="Comic Sans MS"/>
              </a:rPr>
              <a:t>Interrupt</a:t>
            </a:r>
            <a:r>
              <a:rPr lang="en-GB" dirty="0">
                <a:solidFill>
                  <a:srgbClr val="3333CC"/>
                </a:solidFill>
                <a:latin typeface="Comic Sans MS"/>
              </a:rPr>
              <a:t> –activated when a peripheral device or other event requests the processors attention and time and current processor status should be stored</a:t>
            </a:r>
          </a:p>
          <a:p>
            <a:r>
              <a:rPr lang="en-GB" b="1" dirty="0">
                <a:solidFill>
                  <a:srgbClr val="CC3399"/>
                </a:solidFill>
                <a:latin typeface="Comic Sans MS"/>
              </a:rPr>
              <a:t>Non-maskable Interrupt(NMI) </a:t>
            </a:r>
            <a:r>
              <a:rPr lang="en-GB" dirty="0">
                <a:solidFill>
                  <a:srgbClr val="3333CC"/>
                </a:solidFill>
                <a:latin typeface="Comic Sans MS"/>
              </a:rPr>
              <a:t>– activated when something </a:t>
            </a:r>
            <a:r>
              <a:rPr lang="en-GB" dirty="0" smtClean="0">
                <a:solidFill>
                  <a:srgbClr val="3333CC"/>
                </a:solidFill>
                <a:latin typeface="Comic Sans MS"/>
              </a:rPr>
              <a:t>critical </a:t>
            </a:r>
            <a:r>
              <a:rPr lang="en-GB" dirty="0">
                <a:solidFill>
                  <a:srgbClr val="3333CC"/>
                </a:solidFill>
                <a:latin typeface="Comic Sans MS"/>
              </a:rPr>
              <a:t>has occurred in the system and cannot be ignored such as power failure.</a:t>
            </a:r>
          </a:p>
        </p:txBody>
      </p:sp>
    </p:spTree>
    <p:extLst>
      <p:ext uri="{BB962C8B-B14F-4D97-AF65-F5344CB8AC3E}">
        <p14:creationId xmlns:p14="http://schemas.microsoft.com/office/powerpoint/2010/main" val="2979181435"/>
      </p:ext>
    </p:extLst>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304800"/>
            <a:ext cx="7772400" cy="838200"/>
          </a:xfrm>
          <a:ln>
            <a:solidFill>
              <a:schemeClr val="tx1"/>
            </a:solidFill>
            <a:miter lim="800000"/>
            <a:headEnd/>
            <a:tailEnd/>
          </a:ln>
        </p:spPr>
        <p:txBody>
          <a:bodyPr/>
          <a:lstStyle/>
          <a:p>
            <a:r>
              <a:rPr lang="en-GB"/>
              <a:t>PROCESSING OF DATA</a:t>
            </a:r>
            <a:endParaRPr lang="en-US"/>
          </a:p>
        </p:txBody>
      </p:sp>
      <p:sp>
        <p:nvSpPr>
          <p:cNvPr id="5123" name="Text Box 3"/>
          <p:cNvSpPr txBox="1">
            <a:spLocks noChangeArrowheads="1"/>
          </p:cNvSpPr>
          <p:nvPr/>
        </p:nvSpPr>
        <p:spPr bwMode="auto">
          <a:xfrm>
            <a:off x="533400" y="1447800"/>
            <a:ext cx="8153400" cy="210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smtClean="0">
                <a:solidFill>
                  <a:srgbClr val="3333CC"/>
                </a:solidFill>
                <a:latin typeface="Comic Sans MS" pitchFamily="66" charset="0"/>
              </a:rPr>
              <a:t>Once the user has </a:t>
            </a:r>
            <a:r>
              <a:rPr lang="en-GB" sz="2400" b="1" smtClean="0">
                <a:solidFill>
                  <a:srgbClr val="FFFF00"/>
                </a:solidFill>
                <a:latin typeface="Comic Sans MS" pitchFamily="66" charset="0"/>
              </a:rPr>
              <a:t>INPUT</a:t>
            </a:r>
            <a:r>
              <a:rPr lang="en-GB" sz="2400" smtClean="0">
                <a:solidFill>
                  <a:srgbClr val="3333CC"/>
                </a:solidFill>
                <a:latin typeface="Comic Sans MS" pitchFamily="66" charset="0"/>
              </a:rPr>
              <a:t> data it is then </a:t>
            </a:r>
            <a:r>
              <a:rPr lang="en-GB" sz="2400" b="1" smtClean="0">
                <a:solidFill>
                  <a:srgbClr val="D60093"/>
                </a:solidFill>
                <a:latin typeface="Comic Sans MS" pitchFamily="66" charset="0"/>
              </a:rPr>
              <a:t>PROCESSED (in the CPU)</a:t>
            </a:r>
            <a:r>
              <a:rPr lang="en-GB" sz="2400" smtClean="0">
                <a:solidFill>
                  <a:srgbClr val="3333CC"/>
                </a:solidFill>
                <a:latin typeface="Comic Sans MS" pitchFamily="66" charset="0"/>
              </a:rPr>
              <a:t> and then the results are </a:t>
            </a:r>
            <a:r>
              <a:rPr lang="en-GB" sz="2400" b="1" smtClean="0">
                <a:solidFill>
                  <a:srgbClr val="009900"/>
                </a:solidFill>
                <a:latin typeface="Comic Sans MS" pitchFamily="66" charset="0"/>
              </a:rPr>
              <a:t>OUTPUT</a:t>
            </a:r>
            <a:r>
              <a:rPr lang="en-GB" sz="2400" smtClean="0">
                <a:solidFill>
                  <a:srgbClr val="3333CC"/>
                </a:solidFill>
                <a:latin typeface="Comic Sans MS" pitchFamily="66" charset="0"/>
              </a:rPr>
              <a:t>.  If the data is going to be needed again, it is stored in a </a:t>
            </a:r>
            <a:r>
              <a:rPr lang="en-GB" sz="2400" b="1" smtClean="0">
                <a:solidFill>
                  <a:srgbClr val="FF0000"/>
                </a:solidFill>
                <a:latin typeface="Comic Sans MS" pitchFamily="66" charset="0"/>
              </a:rPr>
              <a:t>BACKING STORE</a:t>
            </a:r>
            <a:r>
              <a:rPr lang="en-GB" sz="2400" smtClean="0">
                <a:solidFill>
                  <a:srgbClr val="FF0000"/>
                </a:solidFill>
                <a:latin typeface="Comic Sans MS" pitchFamily="66" charset="0"/>
              </a:rPr>
              <a:t>.</a:t>
            </a:r>
          </a:p>
          <a:p>
            <a:pPr fontAlgn="base">
              <a:spcBef>
                <a:spcPct val="50000"/>
              </a:spcBef>
              <a:spcAft>
                <a:spcPct val="0"/>
              </a:spcAft>
            </a:pPr>
            <a:endParaRPr lang="en-US" sz="2400" smtClean="0">
              <a:solidFill>
                <a:srgbClr val="FF0000"/>
              </a:solidFill>
              <a:latin typeface="Comic Sans MS" pitchFamily="66" charset="0"/>
            </a:endParaRPr>
          </a:p>
        </p:txBody>
      </p:sp>
      <p:pic>
        <p:nvPicPr>
          <p:cNvPr id="5124" name="Picture 4" descr="BD06771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581400"/>
            <a:ext cx="1817688" cy="919163"/>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BD05011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3352800"/>
            <a:ext cx="1890713" cy="1755775"/>
          </a:xfrm>
          <a:prstGeom prst="rect">
            <a:avLst/>
          </a:prstGeom>
          <a:noFill/>
          <a:extLst>
            <a:ext uri="{909E8E84-426E-40DD-AFC4-6F175D3DCCD1}">
              <a14:hiddenFill xmlns:a14="http://schemas.microsoft.com/office/drawing/2010/main">
                <a:solidFill>
                  <a:srgbClr val="FFFFFF"/>
                </a:solidFill>
              </a14:hiddenFill>
            </a:ext>
          </a:extLst>
        </p:spPr>
      </p:pic>
      <p:sp>
        <p:nvSpPr>
          <p:cNvPr id="5126" name="Rectangle 6"/>
          <p:cNvSpPr>
            <a:spLocks noChangeArrowheads="1"/>
          </p:cNvSpPr>
          <p:nvPr/>
        </p:nvSpPr>
        <p:spPr bwMode="auto">
          <a:xfrm>
            <a:off x="3276600" y="3048000"/>
            <a:ext cx="3200400" cy="1143000"/>
          </a:xfrm>
          <a:prstGeom prst="rect">
            <a:avLst/>
          </a:prstGeom>
          <a:solidFill>
            <a:srgbClr val="FFFF00"/>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GB" sz="2000" b="1" smtClean="0">
                <a:solidFill>
                  <a:srgbClr val="3333CC"/>
                </a:solidFill>
                <a:latin typeface="Comic Sans MS" pitchFamily="66" charset="0"/>
              </a:rPr>
              <a:t>CENTRAL PROCESSING</a:t>
            </a:r>
          </a:p>
          <a:p>
            <a:pPr algn="ctr" fontAlgn="base">
              <a:spcBef>
                <a:spcPct val="0"/>
              </a:spcBef>
              <a:spcAft>
                <a:spcPct val="0"/>
              </a:spcAft>
            </a:pPr>
            <a:r>
              <a:rPr lang="en-GB" sz="2000" b="1" smtClean="0">
                <a:solidFill>
                  <a:srgbClr val="3333CC"/>
                </a:solidFill>
                <a:latin typeface="Comic Sans MS" pitchFamily="66" charset="0"/>
              </a:rPr>
              <a:t> UNIT (CPU)</a:t>
            </a:r>
          </a:p>
          <a:p>
            <a:pPr algn="ctr" fontAlgn="base">
              <a:spcBef>
                <a:spcPct val="0"/>
              </a:spcBef>
              <a:spcAft>
                <a:spcPct val="0"/>
              </a:spcAft>
            </a:pPr>
            <a:endParaRPr lang="en-US" sz="2000" b="1" smtClean="0">
              <a:solidFill>
                <a:srgbClr val="3333CC"/>
              </a:solidFill>
              <a:latin typeface="Comic Sans MS" pitchFamily="66" charset="0"/>
            </a:endParaRPr>
          </a:p>
        </p:txBody>
      </p:sp>
      <p:pic>
        <p:nvPicPr>
          <p:cNvPr id="5127" name="Picture 7" descr="BS01019_"/>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76600" y="4495800"/>
            <a:ext cx="2487613" cy="1504950"/>
          </a:xfrm>
          <a:prstGeom prst="rect">
            <a:avLst/>
          </a:prstGeom>
          <a:noFill/>
          <a:extLst>
            <a:ext uri="{909E8E84-426E-40DD-AFC4-6F175D3DCCD1}">
              <a14:hiddenFill xmlns:a14="http://schemas.microsoft.com/office/drawing/2010/main">
                <a:solidFill>
                  <a:srgbClr val="FFFFFF"/>
                </a:solidFill>
              </a14:hiddenFill>
            </a:ext>
          </a:extLst>
        </p:spPr>
      </p:pic>
      <p:sp>
        <p:nvSpPr>
          <p:cNvPr id="5128" name="Text Box 8"/>
          <p:cNvSpPr txBox="1">
            <a:spLocks noChangeArrowheads="1"/>
          </p:cNvSpPr>
          <p:nvPr/>
        </p:nvSpPr>
        <p:spPr bwMode="auto">
          <a:xfrm>
            <a:off x="762000" y="4724400"/>
            <a:ext cx="1600200" cy="422275"/>
          </a:xfrm>
          <a:prstGeom prst="rect">
            <a:avLst/>
          </a:prstGeom>
          <a:solidFill>
            <a:schemeClr va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3333CC"/>
                </a:solidFill>
                <a:latin typeface="Comic Sans MS" pitchFamily="66" charset="0"/>
              </a:rPr>
              <a:t>INPUT</a:t>
            </a:r>
            <a:endParaRPr lang="en-US" sz="2000" b="1" smtClean="0">
              <a:solidFill>
                <a:srgbClr val="3333CC"/>
              </a:solidFill>
              <a:latin typeface="Comic Sans MS" pitchFamily="66" charset="0"/>
            </a:endParaRPr>
          </a:p>
        </p:txBody>
      </p:sp>
      <p:sp>
        <p:nvSpPr>
          <p:cNvPr id="5129" name="Text Box 9"/>
          <p:cNvSpPr txBox="1">
            <a:spLocks noChangeArrowheads="1"/>
          </p:cNvSpPr>
          <p:nvPr/>
        </p:nvSpPr>
        <p:spPr bwMode="auto">
          <a:xfrm>
            <a:off x="7010400" y="4953000"/>
            <a:ext cx="1524000" cy="422275"/>
          </a:xfrm>
          <a:prstGeom prst="rect">
            <a:avLst/>
          </a:prstGeom>
          <a:solidFill>
            <a:schemeClr va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3333CC"/>
                </a:solidFill>
                <a:latin typeface="Comic Sans MS" pitchFamily="66" charset="0"/>
              </a:rPr>
              <a:t>OUTPUT</a:t>
            </a:r>
            <a:endParaRPr lang="en-US" sz="2000" b="1" smtClean="0">
              <a:solidFill>
                <a:srgbClr val="3333CC"/>
              </a:solidFill>
              <a:latin typeface="Comic Sans MS" pitchFamily="66" charset="0"/>
            </a:endParaRPr>
          </a:p>
        </p:txBody>
      </p:sp>
      <p:sp>
        <p:nvSpPr>
          <p:cNvPr id="5130" name="Text Box 10"/>
          <p:cNvSpPr txBox="1">
            <a:spLocks noChangeArrowheads="1"/>
          </p:cNvSpPr>
          <p:nvPr/>
        </p:nvSpPr>
        <p:spPr bwMode="auto">
          <a:xfrm>
            <a:off x="4876800" y="5410200"/>
            <a:ext cx="1905000" cy="727075"/>
          </a:xfrm>
          <a:prstGeom prst="rect">
            <a:avLst/>
          </a:prstGeom>
          <a:solidFill>
            <a:schemeClr val="hlink"/>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2000" b="1" smtClean="0">
                <a:solidFill>
                  <a:srgbClr val="3333CC"/>
                </a:solidFill>
                <a:latin typeface="Comic Sans MS" pitchFamily="66" charset="0"/>
              </a:rPr>
              <a:t>BACKING STORE</a:t>
            </a:r>
            <a:endParaRPr lang="en-US" sz="2000" b="1" smtClean="0">
              <a:solidFill>
                <a:srgbClr val="3333CC"/>
              </a:solidFill>
              <a:latin typeface="Comic Sans MS" pitchFamily="66" charset="0"/>
            </a:endParaRPr>
          </a:p>
        </p:txBody>
      </p:sp>
      <p:sp>
        <p:nvSpPr>
          <p:cNvPr id="5131" name="AutoShape 11"/>
          <p:cNvSpPr>
            <a:spLocks noChangeArrowheads="1"/>
          </p:cNvSpPr>
          <p:nvPr/>
        </p:nvSpPr>
        <p:spPr bwMode="auto">
          <a:xfrm>
            <a:off x="1371600" y="3962400"/>
            <a:ext cx="152400" cy="762000"/>
          </a:xfrm>
          <a:prstGeom prst="upArrow">
            <a:avLst>
              <a:gd name="adj1" fmla="val 50000"/>
              <a:gd name="adj2" fmla="val 125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5132" name="AutoShape 12"/>
          <p:cNvSpPr>
            <a:spLocks noChangeArrowheads="1"/>
          </p:cNvSpPr>
          <p:nvPr/>
        </p:nvSpPr>
        <p:spPr bwMode="auto">
          <a:xfrm>
            <a:off x="1905000" y="3657600"/>
            <a:ext cx="1524000" cy="152400"/>
          </a:xfrm>
          <a:prstGeom prst="rightArrow">
            <a:avLst>
              <a:gd name="adj1" fmla="val 50000"/>
              <a:gd name="adj2" fmla="val 25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5133" name="AutoShape 13"/>
          <p:cNvSpPr>
            <a:spLocks noChangeArrowheads="1"/>
          </p:cNvSpPr>
          <p:nvPr/>
        </p:nvSpPr>
        <p:spPr bwMode="auto">
          <a:xfrm>
            <a:off x="6324600" y="3962400"/>
            <a:ext cx="1143000" cy="152400"/>
          </a:xfrm>
          <a:prstGeom prst="rightArrow">
            <a:avLst>
              <a:gd name="adj1" fmla="val 50000"/>
              <a:gd name="adj2" fmla="val 1875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5134" name="AutoShape 14"/>
          <p:cNvSpPr>
            <a:spLocks noChangeArrowheads="1"/>
          </p:cNvSpPr>
          <p:nvPr/>
        </p:nvSpPr>
        <p:spPr bwMode="auto">
          <a:xfrm>
            <a:off x="4038600" y="4114800"/>
            <a:ext cx="228600" cy="762000"/>
          </a:xfrm>
          <a:prstGeom prst="downArrow">
            <a:avLst>
              <a:gd name="adj1" fmla="val 50000"/>
              <a:gd name="adj2" fmla="val 83333"/>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5135" name="AutoShape 15"/>
          <p:cNvSpPr>
            <a:spLocks noChangeArrowheads="1"/>
          </p:cNvSpPr>
          <p:nvPr/>
        </p:nvSpPr>
        <p:spPr bwMode="auto">
          <a:xfrm>
            <a:off x="4800600" y="4038600"/>
            <a:ext cx="228600" cy="762000"/>
          </a:xfrm>
          <a:prstGeom prst="upArrow">
            <a:avLst>
              <a:gd name="adj1" fmla="val 50000"/>
              <a:gd name="adj2" fmla="val 83333"/>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
        <p:nvSpPr>
          <p:cNvPr id="17" name="Action Button: Home 16">
            <a:hlinkClick r:id="rId5"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8" name="Action Button: Forward or Next 17">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9" name="AutoShape 23">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348300200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0-#ppt_w/2"/>
                                          </p:val>
                                        </p:tav>
                                        <p:tav tm="100000">
                                          <p:val>
                                            <p:strVal val="#ppt_x"/>
                                          </p:val>
                                        </p:tav>
                                      </p:tavLst>
                                    </p:anim>
                                    <p:anim calcmode="lin" valueType="num">
                                      <p:cBhvr additive="base">
                                        <p:cTn id="8" dur="500" fill="hold"/>
                                        <p:tgtEl>
                                          <p:spTgt spid="512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500"/>
                            </p:stCondLst>
                            <p:childTnLst>
                              <p:par>
                                <p:cTn id="10" presetID="2" presetClass="entr" presetSubtype="8" fill="hold" nodeType="afterEffect">
                                  <p:stCondLst>
                                    <p:cond delay="1000"/>
                                  </p:stCondLst>
                                  <p:childTnLst>
                                    <p:set>
                                      <p:cBhvr>
                                        <p:cTn id="11" dur="1" fill="hold">
                                          <p:stCondLst>
                                            <p:cond delay="0"/>
                                          </p:stCondLst>
                                        </p:cTn>
                                        <p:tgtEl>
                                          <p:spTgt spid="5124"/>
                                        </p:tgtEl>
                                        <p:attrNameLst>
                                          <p:attrName>style.visibility</p:attrName>
                                        </p:attrNameLst>
                                      </p:cBhvr>
                                      <p:to>
                                        <p:strVal val="visible"/>
                                      </p:to>
                                    </p:set>
                                    <p:anim calcmode="lin" valueType="num">
                                      <p:cBhvr additive="base">
                                        <p:cTn id="12" dur="500" fill="hold"/>
                                        <p:tgtEl>
                                          <p:spTgt spid="5124"/>
                                        </p:tgtEl>
                                        <p:attrNameLst>
                                          <p:attrName>ppt_x</p:attrName>
                                        </p:attrNameLst>
                                      </p:cBhvr>
                                      <p:tavLst>
                                        <p:tav tm="0">
                                          <p:val>
                                            <p:strVal val="0-#ppt_w/2"/>
                                          </p:val>
                                        </p:tav>
                                        <p:tav tm="100000">
                                          <p:val>
                                            <p:strVal val="#ppt_x"/>
                                          </p:val>
                                        </p:tav>
                                      </p:tavLst>
                                    </p:anim>
                                    <p:anim calcmode="lin" valueType="num">
                                      <p:cBhvr additive="base">
                                        <p:cTn id="13" dur="500" fill="hold"/>
                                        <p:tgtEl>
                                          <p:spTgt spid="512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3000"/>
                            </p:stCondLst>
                            <p:childTnLst>
                              <p:par>
                                <p:cTn id="15" presetID="2" presetClass="entr" presetSubtype="8" fill="hold" grpId="0" nodeType="afterEffect">
                                  <p:stCondLst>
                                    <p:cond delay="1000"/>
                                  </p:stCondLst>
                                  <p:childTnLst>
                                    <p:set>
                                      <p:cBhvr>
                                        <p:cTn id="16" dur="1" fill="hold">
                                          <p:stCondLst>
                                            <p:cond delay="0"/>
                                          </p:stCondLst>
                                        </p:cTn>
                                        <p:tgtEl>
                                          <p:spTgt spid="5128"/>
                                        </p:tgtEl>
                                        <p:attrNameLst>
                                          <p:attrName>style.visibility</p:attrName>
                                        </p:attrNameLst>
                                      </p:cBhvr>
                                      <p:to>
                                        <p:strVal val="visible"/>
                                      </p:to>
                                    </p:set>
                                    <p:anim calcmode="lin" valueType="num">
                                      <p:cBhvr additive="base">
                                        <p:cTn id="17" dur="500" fill="hold"/>
                                        <p:tgtEl>
                                          <p:spTgt spid="5128"/>
                                        </p:tgtEl>
                                        <p:attrNameLst>
                                          <p:attrName>ppt_x</p:attrName>
                                        </p:attrNameLst>
                                      </p:cBhvr>
                                      <p:tavLst>
                                        <p:tav tm="0">
                                          <p:val>
                                            <p:strVal val="0-#ppt_w/2"/>
                                          </p:val>
                                        </p:tav>
                                        <p:tav tm="100000">
                                          <p:val>
                                            <p:strVal val="#ppt_x"/>
                                          </p:val>
                                        </p:tav>
                                      </p:tavLst>
                                    </p:anim>
                                    <p:anim calcmode="lin" valueType="num">
                                      <p:cBhvr additive="base">
                                        <p:cTn id="18" dur="500" fill="hold"/>
                                        <p:tgtEl>
                                          <p:spTgt spid="5128"/>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4500"/>
                            </p:stCondLst>
                            <p:childTnLst>
                              <p:par>
                                <p:cTn id="20" presetID="2" presetClass="entr" presetSubtype="8" fill="hold" grpId="0" nodeType="afterEffect">
                                  <p:stCondLst>
                                    <p:cond delay="1000"/>
                                  </p:stCondLst>
                                  <p:childTnLst>
                                    <p:set>
                                      <p:cBhvr>
                                        <p:cTn id="21" dur="1" fill="hold">
                                          <p:stCondLst>
                                            <p:cond delay="0"/>
                                          </p:stCondLst>
                                        </p:cTn>
                                        <p:tgtEl>
                                          <p:spTgt spid="5131"/>
                                        </p:tgtEl>
                                        <p:attrNameLst>
                                          <p:attrName>style.visibility</p:attrName>
                                        </p:attrNameLst>
                                      </p:cBhvr>
                                      <p:to>
                                        <p:strVal val="visible"/>
                                      </p:to>
                                    </p:set>
                                    <p:anim calcmode="lin" valueType="num">
                                      <p:cBhvr additive="base">
                                        <p:cTn id="22" dur="500" fill="hold"/>
                                        <p:tgtEl>
                                          <p:spTgt spid="5131"/>
                                        </p:tgtEl>
                                        <p:attrNameLst>
                                          <p:attrName>ppt_x</p:attrName>
                                        </p:attrNameLst>
                                      </p:cBhvr>
                                      <p:tavLst>
                                        <p:tav tm="0">
                                          <p:val>
                                            <p:strVal val="0-#ppt_w/2"/>
                                          </p:val>
                                        </p:tav>
                                        <p:tav tm="100000">
                                          <p:val>
                                            <p:strVal val="#ppt_x"/>
                                          </p:val>
                                        </p:tav>
                                      </p:tavLst>
                                    </p:anim>
                                    <p:anim calcmode="lin" valueType="num">
                                      <p:cBhvr additive="base">
                                        <p:cTn id="23" dur="500" fill="hold"/>
                                        <p:tgtEl>
                                          <p:spTgt spid="5131"/>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6000"/>
                            </p:stCondLst>
                            <p:childTnLst>
                              <p:par>
                                <p:cTn id="25" presetID="2" presetClass="entr" presetSubtype="8" fill="hold" grpId="0" nodeType="afterEffect">
                                  <p:stCondLst>
                                    <p:cond delay="1000"/>
                                  </p:stCondLst>
                                  <p:childTnLst>
                                    <p:set>
                                      <p:cBhvr>
                                        <p:cTn id="26" dur="1" fill="hold">
                                          <p:stCondLst>
                                            <p:cond delay="0"/>
                                          </p:stCondLst>
                                        </p:cTn>
                                        <p:tgtEl>
                                          <p:spTgt spid="5126"/>
                                        </p:tgtEl>
                                        <p:attrNameLst>
                                          <p:attrName>style.visibility</p:attrName>
                                        </p:attrNameLst>
                                      </p:cBhvr>
                                      <p:to>
                                        <p:strVal val="visible"/>
                                      </p:to>
                                    </p:set>
                                    <p:anim calcmode="lin" valueType="num">
                                      <p:cBhvr additive="base">
                                        <p:cTn id="27" dur="500" fill="hold"/>
                                        <p:tgtEl>
                                          <p:spTgt spid="5126"/>
                                        </p:tgtEl>
                                        <p:attrNameLst>
                                          <p:attrName>ppt_x</p:attrName>
                                        </p:attrNameLst>
                                      </p:cBhvr>
                                      <p:tavLst>
                                        <p:tav tm="0">
                                          <p:val>
                                            <p:strVal val="0-#ppt_w/2"/>
                                          </p:val>
                                        </p:tav>
                                        <p:tav tm="100000">
                                          <p:val>
                                            <p:strVal val="#ppt_x"/>
                                          </p:val>
                                        </p:tav>
                                      </p:tavLst>
                                    </p:anim>
                                    <p:anim calcmode="lin" valueType="num">
                                      <p:cBhvr additive="base">
                                        <p:cTn id="28" dur="500" fill="hold"/>
                                        <p:tgtEl>
                                          <p:spTgt spid="5126"/>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7500"/>
                            </p:stCondLst>
                            <p:childTnLst>
                              <p:par>
                                <p:cTn id="30" presetID="2" presetClass="entr" presetSubtype="8" fill="hold" grpId="0" nodeType="afterEffect">
                                  <p:stCondLst>
                                    <p:cond delay="1000"/>
                                  </p:stCondLst>
                                  <p:childTnLst>
                                    <p:set>
                                      <p:cBhvr>
                                        <p:cTn id="31" dur="1" fill="hold">
                                          <p:stCondLst>
                                            <p:cond delay="0"/>
                                          </p:stCondLst>
                                        </p:cTn>
                                        <p:tgtEl>
                                          <p:spTgt spid="5132"/>
                                        </p:tgtEl>
                                        <p:attrNameLst>
                                          <p:attrName>style.visibility</p:attrName>
                                        </p:attrNameLst>
                                      </p:cBhvr>
                                      <p:to>
                                        <p:strVal val="visible"/>
                                      </p:to>
                                    </p:set>
                                    <p:anim calcmode="lin" valueType="num">
                                      <p:cBhvr additive="base">
                                        <p:cTn id="32" dur="500" fill="hold"/>
                                        <p:tgtEl>
                                          <p:spTgt spid="5132"/>
                                        </p:tgtEl>
                                        <p:attrNameLst>
                                          <p:attrName>ppt_x</p:attrName>
                                        </p:attrNameLst>
                                      </p:cBhvr>
                                      <p:tavLst>
                                        <p:tav tm="0">
                                          <p:val>
                                            <p:strVal val="0-#ppt_w/2"/>
                                          </p:val>
                                        </p:tav>
                                        <p:tav tm="100000">
                                          <p:val>
                                            <p:strVal val="#ppt_x"/>
                                          </p:val>
                                        </p:tav>
                                      </p:tavLst>
                                    </p:anim>
                                    <p:anim calcmode="lin" valueType="num">
                                      <p:cBhvr additive="base">
                                        <p:cTn id="33" dur="500" fill="hold"/>
                                        <p:tgtEl>
                                          <p:spTgt spid="5132"/>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9000"/>
                            </p:stCondLst>
                            <p:childTnLst>
                              <p:par>
                                <p:cTn id="35" presetID="2" presetClass="entr" presetSubtype="8" fill="hold" grpId="0" nodeType="afterEffect">
                                  <p:stCondLst>
                                    <p:cond delay="1000"/>
                                  </p:stCondLst>
                                  <p:childTnLst>
                                    <p:set>
                                      <p:cBhvr>
                                        <p:cTn id="36" dur="1" fill="hold">
                                          <p:stCondLst>
                                            <p:cond delay="0"/>
                                          </p:stCondLst>
                                        </p:cTn>
                                        <p:tgtEl>
                                          <p:spTgt spid="5133"/>
                                        </p:tgtEl>
                                        <p:attrNameLst>
                                          <p:attrName>style.visibility</p:attrName>
                                        </p:attrNameLst>
                                      </p:cBhvr>
                                      <p:to>
                                        <p:strVal val="visible"/>
                                      </p:to>
                                    </p:set>
                                    <p:anim calcmode="lin" valueType="num">
                                      <p:cBhvr additive="base">
                                        <p:cTn id="37" dur="500" fill="hold"/>
                                        <p:tgtEl>
                                          <p:spTgt spid="5133"/>
                                        </p:tgtEl>
                                        <p:attrNameLst>
                                          <p:attrName>ppt_x</p:attrName>
                                        </p:attrNameLst>
                                      </p:cBhvr>
                                      <p:tavLst>
                                        <p:tav tm="0">
                                          <p:val>
                                            <p:strVal val="0-#ppt_w/2"/>
                                          </p:val>
                                        </p:tav>
                                        <p:tav tm="100000">
                                          <p:val>
                                            <p:strVal val="#ppt_x"/>
                                          </p:val>
                                        </p:tav>
                                      </p:tavLst>
                                    </p:anim>
                                    <p:anim calcmode="lin" valueType="num">
                                      <p:cBhvr additive="base">
                                        <p:cTn id="38" dur="500" fill="hold"/>
                                        <p:tgtEl>
                                          <p:spTgt spid="5133"/>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10500"/>
                            </p:stCondLst>
                            <p:childTnLst>
                              <p:par>
                                <p:cTn id="40" presetID="2" presetClass="entr" presetSubtype="8" fill="hold" nodeType="afterEffect">
                                  <p:stCondLst>
                                    <p:cond delay="1000"/>
                                  </p:stCondLst>
                                  <p:childTnLst>
                                    <p:set>
                                      <p:cBhvr>
                                        <p:cTn id="41" dur="1" fill="hold">
                                          <p:stCondLst>
                                            <p:cond delay="0"/>
                                          </p:stCondLst>
                                        </p:cTn>
                                        <p:tgtEl>
                                          <p:spTgt spid="5125"/>
                                        </p:tgtEl>
                                        <p:attrNameLst>
                                          <p:attrName>style.visibility</p:attrName>
                                        </p:attrNameLst>
                                      </p:cBhvr>
                                      <p:to>
                                        <p:strVal val="visible"/>
                                      </p:to>
                                    </p:set>
                                    <p:anim calcmode="lin" valueType="num">
                                      <p:cBhvr additive="base">
                                        <p:cTn id="42" dur="500" fill="hold"/>
                                        <p:tgtEl>
                                          <p:spTgt spid="5125"/>
                                        </p:tgtEl>
                                        <p:attrNameLst>
                                          <p:attrName>ppt_x</p:attrName>
                                        </p:attrNameLst>
                                      </p:cBhvr>
                                      <p:tavLst>
                                        <p:tav tm="0">
                                          <p:val>
                                            <p:strVal val="0-#ppt_w/2"/>
                                          </p:val>
                                        </p:tav>
                                        <p:tav tm="100000">
                                          <p:val>
                                            <p:strVal val="#ppt_x"/>
                                          </p:val>
                                        </p:tav>
                                      </p:tavLst>
                                    </p:anim>
                                    <p:anim calcmode="lin" valueType="num">
                                      <p:cBhvr additive="base">
                                        <p:cTn id="43" dur="500" fill="hold"/>
                                        <p:tgtEl>
                                          <p:spTgt spid="5125"/>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12000"/>
                            </p:stCondLst>
                            <p:childTnLst>
                              <p:par>
                                <p:cTn id="45" presetID="2" presetClass="entr" presetSubtype="8" fill="hold" nodeType="afterEffect">
                                  <p:stCondLst>
                                    <p:cond delay="1000"/>
                                  </p:stCondLst>
                                  <p:childTnLst>
                                    <p:set>
                                      <p:cBhvr>
                                        <p:cTn id="46" dur="1" fill="hold">
                                          <p:stCondLst>
                                            <p:cond delay="0"/>
                                          </p:stCondLst>
                                        </p:cTn>
                                        <p:tgtEl>
                                          <p:spTgt spid="5127"/>
                                        </p:tgtEl>
                                        <p:attrNameLst>
                                          <p:attrName>style.visibility</p:attrName>
                                        </p:attrNameLst>
                                      </p:cBhvr>
                                      <p:to>
                                        <p:strVal val="visible"/>
                                      </p:to>
                                    </p:set>
                                    <p:anim calcmode="lin" valueType="num">
                                      <p:cBhvr additive="base">
                                        <p:cTn id="47" dur="500" fill="hold"/>
                                        <p:tgtEl>
                                          <p:spTgt spid="5127"/>
                                        </p:tgtEl>
                                        <p:attrNameLst>
                                          <p:attrName>ppt_x</p:attrName>
                                        </p:attrNameLst>
                                      </p:cBhvr>
                                      <p:tavLst>
                                        <p:tav tm="0">
                                          <p:val>
                                            <p:strVal val="0-#ppt_w/2"/>
                                          </p:val>
                                        </p:tav>
                                        <p:tav tm="100000">
                                          <p:val>
                                            <p:strVal val="#ppt_x"/>
                                          </p:val>
                                        </p:tav>
                                      </p:tavLst>
                                    </p:anim>
                                    <p:anim calcmode="lin" valueType="num">
                                      <p:cBhvr additive="base">
                                        <p:cTn id="48" dur="500" fill="hold"/>
                                        <p:tgtEl>
                                          <p:spTgt spid="5127"/>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13500"/>
                            </p:stCondLst>
                            <p:childTnLst>
                              <p:par>
                                <p:cTn id="50" presetID="2" presetClass="entr" presetSubtype="8" fill="hold" grpId="0" nodeType="afterEffect">
                                  <p:stCondLst>
                                    <p:cond delay="1000"/>
                                  </p:stCondLst>
                                  <p:childTnLst>
                                    <p:set>
                                      <p:cBhvr>
                                        <p:cTn id="51" dur="1" fill="hold">
                                          <p:stCondLst>
                                            <p:cond delay="0"/>
                                          </p:stCondLst>
                                        </p:cTn>
                                        <p:tgtEl>
                                          <p:spTgt spid="5129"/>
                                        </p:tgtEl>
                                        <p:attrNameLst>
                                          <p:attrName>style.visibility</p:attrName>
                                        </p:attrNameLst>
                                      </p:cBhvr>
                                      <p:to>
                                        <p:strVal val="visible"/>
                                      </p:to>
                                    </p:set>
                                    <p:anim calcmode="lin" valueType="num">
                                      <p:cBhvr additive="base">
                                        <p:cTn id="52" dur="500" fill="hold"/>
                                        <p:tgtEl>
                                          <p:spTgt spid="5129"/>
                                        </p:tgtEl>
                                        <p:attrNameLst>
                                          <p:attrName>ppt_x</p:attrName>
                                        </p:attrNameLst>
                                      </p:cBhvr>
                                      <p:tavLst>
                                        <p:tav tm="0">
                                          <p:val>
                                            <p:strVal val="0-#ppt_w/2"/>
                                          </p:val>
                                        </p:tav>
                                        <p:tav tm="100000">
                                          <p:val>
                                            <p:strVal val="#ppt_x"/>
                                          </p:val>
                                        </p:tav>
                                      </p:tavLst>
                                    </p:anim>
                                    <p:anim calcmode="lin" valueType="num">
                                      <p:cBhvr additive="base">
                                        <p:cTn id="53" dur="500" fill="hold"/>
                                        <p:tgtEl>
                                          <p:spTgt spid="5129"/>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15000"/>
                            </p:stCondLst>
                            <p:childTnLst>
                              <p:par>
                                <p:cTn id="55" presetID="2" presetClass="entr" presetSubtype="8" fill="hold" grpId="0" nodeType="afterEffect">
                                  <p:stCondLst>
                                    <p:cond delay="1000"/>
                                  </p:stCondLst>
                                  <p:childTnLst>
                                    <p:set>
                                      <p:cBhvr>
                                        <p:cTn id="56" dur="1" fill="hold">
                                          <p:stCondLst>
                                            <p:cond delay="0"/>
                                          </p:stCondLst>
                                        </p:cTn>
                                        <p:tgtEl>
                                          <p:spTgt spid="5130"/>
                                        </p:tgtEl>
                                        <p:attrNameLst>
                                          <p:attrName>style.visibility</p:attrName>
                                        </p:attrNameLst>
                                      </p:cBhvr>
                                      <p:to>
                                        <p:strVal val="visible"/>
                                      </p:to>
                                    </p:set>
                                    <p:anim calcmode="lin" valueType="num">
                                      <p:cBhvr additive="base">
                                        <p:cTn id="57" dur="500" fill="hold"/>
                                        <p:tgtEl>
                                          <p:spTgt spid="5130"/>
                                        </p:tgtEl>
                                        <p:attrNameLst>
                                          <p:attrName>ppt_x</p:attrName>
                                        </p:attrNameLst>
                                      </p:cBhvr>
                                      <p:tavLst>
                                        <p:tav tm="0">
                                          <p:val>
                                            <p:strVal val="0-#ppt_w/2"/>
                                          </p:val>
                                        </p:tav>
                                        <p:tav tm="100000">
                                          <p:val>
                                            <p:strVal val="#ppt_x"/>
                                          </p:val>
                                        </p:tav>
                                      </p:tavLst>
                                    </p:anim>
                                    <p:anim calcmode="lin" valueType="num">
                                      <p:cBhvr additive="base">
                                        <p:cTn id="58" dur="500" fill="hold"/>
                                        <p:tgtEl>
                                          <p:spTgt spid="5130"/>
                                        </p:tgtEl>
                                        <p:attrNameLst>
                                          <p:attrName>ppt_y</p:attrName>
                                        </p:attrNameLst>
                                      </p:cBhvr>
                                      <p:tavLst>
                                        <p:tav tm="0">
                                          <p:val>
                                            <p:strVal val="#ppt_y"/>
                                          </p:val>
                                        </p:tav>
                                        <p:tav tm="100000">
                                          <p:val>
                                            <p:strVal val="#ppt_y"/>
                                          </p:val>
                                        </p:tav>
                                      </p:tavLst>
                                    </p:anim>
                                  </p:childTnLst>
                                </p:cTn>
                              </p:par>
                            </p:childTnLst>
                          </p:cTn>
                        </p:par>
                        <p:par>
                          <p:cTn id="59" fill="hold" nodeType="afterGroup">
                            <p:stCondLst>
                              <p:cond delay="16500"/>
                            </p:stCondLst>
                            <p:childTnLst>
                              <p:par>
                                <p:cTn id="60" presetID="2" presetClass="entr" presetSubtype="8" fill="hold" grpId="0" nodeType="afterEffect">
                                  <p:stCondLst>
                                    <p:cond delay="1000"/>
                                  </p:stCondLst>
                                  <p:childTnLst>
                                    <p:set>
                                      <p:cBhvr>
                                        <p:cTn id="61" dur="1" fill="hold">
                                          <p:stCondLst>
                                            <p:cond delay="0"/>
                                          </p:stCondLst>
                                        </p:cTn>
                                        <p:tgtEl>
                                          <p:spTgt spid="5134"/>
                                        </p:tgtEl>
                                        <p:attrNameLst>
                                          <p:attrName>style.visibility</p:attrName>
                                        </p:attrNameLst>
                                      </p:cBhvr>
                                      <p:to>
                                        <p:strVal val="visible"/>
                                      </p:to>
                                    </p:set>
                                    <p:anim calcmode="lin" valueType="num">
                                      <p:cBhvr additive="base">
                                        <p:cTn id="62" dur="500" fill="hold"/>
                                        <p:tgtEl>
                                          <p:spTgt spid="5134"/>
                                        </p:tgtEl>
                                        <p:attrNameLst>
                                          <p:attrName>ppt_x</p:attrName>
                                        </p:attrNameLst>
                                      </p:cBhvr>
                                      <p:tavLst>
                                        <p:tav tm="0">
                                          <p:val>
                                            <p:strVal val="0-#ppt_w/2"/>
                                          </p:val>
                                        </p:tav>
                                        <p:tav tm="100000">
                                          <p:val>
                                            <p:strVal val="#ppt_x"/>
                                          </p:val>
                                        </p:tav>
                                      </p:tavLst>
                                    </p:anim>
                                    <p:anim calcmode="lin" valueType="num">
                                      <p:cBhvr additive="base">
                                        <p:cTn id="63" dur="500" fill="hold"/>
                                        <p:tgtEl>
                                          <p:spTgt spid="5134"/>
                                        </p:tgtEl>
                                        <p:attrNameLst>
                                          <p:attrName>ppt_y</p:attrName>
                                        </p:attrNameLst>
                                      </p:cBhvr>
                                      <p:tavLst>
                                        <p:tav tm="0">
                                          <p:val>
                                            <p:strVal val="#ppt_y"/>
                                          </p:val>
                                        </p:tav>
                                        <p:tav tm="100000">
                                          <p:val>
                                            <p:strVal val="#ppt_y"/>
                                          </p:val>
                                        </p:tav>
                                      </p:tavLst>
                                    </p:anim>
                                  </p:childTnLst>
                                </p:cTn>
                              </p:par>
                            </p:childTnLst>
                          </p:cTn>
                        </p:par>
                        <p:par>
                          <p:cTn id="64" fill="hold" nodeType="afterGroup">
                            <p:stCondLst>
                              <p:cond delay="18000"/>
                            </p:stCondLst>
                            <p:childTnLst>
                              <p:par>
                                <p:cTn id="65" presetID="2" presetClass="entr" presetSubtype="8" fill="hold" grpId="0" nodeType="afterEffect">
                                  <p:stCondLst>
                                    <p:cond delay="1000"/>
                                  </p:stCondLst>
                                  <p:childTnLst>
                                    <p:set>
                                      <p:cBhvr>
                                        <p:cTn id="66" dur="1" fill="hold">
                                          <p:stCondLst>
                                            <p:cond delay="0"/>
                                          </p:stCondLst>
                                        </p:cTn>
                                        <p:tgtEl>
                                          <p:spTgt spid="5135"/>
                                        </p:tgtEl>
                                        <p:attrNameLst>
                                          <p:attrName>style.visibility</p:attrName>
                                        </p:attrNameLst>
                                      </p:cBhvr>
                                      <p:to>
                                        <p:strVal val="visible"/>
                                      </p:to>
                                    </p:set>
                                    <p:anim calcmode="lin" valueType="num">
                                      <p:cBhvr additive="base">
                                        <p:cTn id="67" dur="500" fill="hold"/>
                                        <p:tgtEl>
                                          <p:spTgt spid="5135"/>
                                        </p:tgtEl>
                                        <p:attrNameLst>
                                          <p:attrName>ppt_x</p:attrName>
                                        </p:attrNameLst>
                                      </p:cBhvr>
                                      <p:tavLst>
                                        <p:tav tm="0">
                                          <p:val>
                                            <p:strVal val="0-#ppt_w/2"/>
                                          </p:val>
                                        </p:tav>
                                        <p:tav tm="100000">
                                          <p:val>
                                            <p:strVal val="#ppt_x"/>
                                          </p:val>
                                        </p:tav>
                                      </p:tavLst>
                                    </p:anim>
                                    <p:anim calcmode="lin" valueType="num">
                                      <p:cBhvr additive="base">
                                        <p:cTn id="68" dur="500" fill="hold"/>
                                        <p:tgtEl>
                                          <p:spTgt spid="51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utoUpdateAnimBg="0"/>
      <p:bldP spid="5126" grpId="0" animBg="1" autoUpdateAnimBg="0"/>
      <p:bldP spid="5128" grpId="0" animBg="1" autoUpdateAnimBg="0"/>
      <p:bldP spid="5129" grpId="0" animBg="1" autoUpdateAnimBg="0"/>
      <p:bldP spid="5130" grpId="0" animBg="1" autoUpdateAnimBg="0"/>
      <p:bldP spid="5131" grpId="0" animBg="1"/>
      <p:bldP spid="5132" grpId="0" animBg="1"/>
      <p:bldP spid="5133" grpId="0" animBg="1"/>
      <p:bldP spid="5134" grpId="0" animBg="1"/>
      <p:bldP spid="513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8581" y="687341"/>
            <a:ext cx="8208912" cy="646331"/>
          </a:xfrm>
          <a:prstGeom prst="rect">
            <a:avLst/>
          </a:prstGeom>
          <a:noFill/>
        </p:spPr>
        <p:txBody>
          <a:bodyPr wrap="square" rtlCol="0">
            <a:spAutoFit/>
          </a:bodyPr>
          <a:lstStyle/>
          <a:p>
            <a:r>
              <a:rPr lang="en-GB" b="1" dirty="0" smtClean="0">
                <a:solidFill>
                  <a:prstClr val="white"/>
                </a:solidFill>
              </a:rPr>
              <a:t>D</a:t>
            </a:r>
          </a:p>
          <a:p>
            <a:pPr marL="285750" indent="-285750">
              <a:buFont typeface="Arial" pitchFamily="34" charset="0"/>
              <a:buChar char="•"/>
            </a:pPr>
            <a:endParaRPr lang="en-GB" b="1" dirty="0">
              <a:solidFill>
                <a:prstClr val="white"/>
              </a:solidFill>
            </a:endParaRPr>
          </a:p>
        </p:txBody>
      </p:sp>
      <p:sp>
        <p:nvSpPr>
          <p:cNvPr id="4" name="Action Button: Forward or Next 3">
            <a:hlinkClick r:id="" action="ppaction://hlinkshowjump?jump=nextslide" highlightClick="1"/>
          </p:cNvPr>
          <p:cNvSpPr/>
          <p:nvPr/>
        </p:nvSpPr>
        <p:spPr>
          <a:xfrm>
            <a:off x="8460432" y="6071493"/>
            <a:ext cx="540000" cy="540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Action Button: Home 4">
            <a:hlinkClick r:id="rId2" action="ppaction://hlinksldjump" highlightClick="1"/>
          </p:cNvPr>
          <p:cNvSpPr/>
          <p:nvPr/>
        </p:nvSpPr>
        <p:spPr>
          <a:xfrm>
            <a:off x="4067944" y="6237312"/>
            <a:ext cx="540000" cy="540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683568" y="1333672"/>
            <a:ext cx="6696744" cy="4247317"/>
          </a:xfrm>
          <a:prstGeom prst="rect">
            <a:avLst/>
          </a:prstGeom>
          <a:noFill/>
        </p:spPr>
        <p:txBody>
          <a:bodyPr wrap="square" rtlCol="0">
            <a:spAutoFit/>
          </a:bodyPr>
          <a:lstStyle/>
          <a:p>
            <a:r>
              <a:rPr lang="en-GB" b="1" dirty="0" smtClean="0">
                <a:solidFill>
                  <a:prstClr val="white"/>
                </a:solidFill>
                <a:hlinkClick r:id="rId3" action="ppaction://hlinksldjump"/>
              </a:rPr>
              <a:t>Databases</a:t>
            </a:r>
            <a:endParaRPr lang="en-GB" b="1" dirty="0" smtClean="0">
              <a:solidFill>
                <a:prstClr val="white"/>
              </a:solidFill>
            </a:endParaRPr>
          </a:p>
          <a:p>
            <a:r>
              <a:rPr lang="en-GB" b="1" dirty="0" smtClean="0">
                <a:solidFill>
                  <a:prstClr val="white"/>
                </a:solidFill>
                <a:hlinkClick r:id="rId4" action="ppaction://hlinksldjump"/>
              </a:rPr>
              <a:t>Data Protection Act</a:t>
            </a:r>
            <a:endParaRPr lang="en-GB" b="1" dirty="0" smtClean="0">
              <a:solidFill>
                <a:prstClr val="white"/>
              </a:solidFill>
            </a:endParaRPr>
          </a:p>
          <a:p>
            <a:r>
              <a:rPr lang="en-GB" b="1" dirty="0" smtClean="0">
                <a:solidFill>
                  <a:prstClr val="white"/>
                </a:solidFill>
                <a:hlinkClick r:id="rId5" action="ppaction://hlinksldjump"/>
              </a:rPr>
              <a:t>Data Security</a:t>
            </a:r>
            <a:endParaRPr lang="en-GB" b="1" dirty="0" smtClean="0">
              <a:solidFill>
                <a:prstClr val="white"/>
              </a:solidFill>
            </a:endParaRPr>
          </a:p>
          <a:p>
            <a:r>
              <a:rPr lang="en-GB" b="1" dirty="0" smtClean="0">
                <a:solidFill>
                  <a:prstClr val="white"/>
                </a:solidFill>
                <a:hlinkClick r:id="rId6" action="ppaction://hlinksldjump"/>
              </a:rPr>
              <a:t>Data Transfer Speeds</a:t>
            </a:r>
            <a:endParaRPr lang="en-GB" b="1" dirty="0" smtClean="0">
              <a:solidFill>
                <a:prstClr val="white"/>
              </a:solidFill>
            </a:endParaRPr>
          </a:p>
          <a:p>
            <a:r>
              <a:rPr lang="en-GB" b="1" dirty="0" smtClean="0">
                <a:solidFill>
                  <a:prstClr val="white"/>
                </a:solidFill>
                <a:hlinkClick r:id="rId7" action="ppaction://hlinksldjump"/>
              </a:rPr>
              <a:t>Data Types</a:t>
            </a:r>
            <a:endParaRPr lang="en-GB" b="1" dirty="0" smtClean="0">
              <a:solidFill>
                <a:prstClr val="white"/>
              </a:solidFill>
            </a:endParaRPr>
          </a:p>
          <a:p>
            <a:r>
              <a:rPr lang="en-GB" b="1" dirty="0" smtClean="0">
                <a:solidFill>
                  <a:prstClr val="white"/>
                </a:solidFill>
                <a:hlinkClick r:id="rId8" action="ppaction://hlinksldjump"/>
              </a:rPr>
              <a:t>Denial of Service Attack</a:t>
            </a:r>
            <a:endParaRPr lang="en-GB" b="1" dirty="0" smtClean="0">
              <a:solidFill>
                <a:prstClr val="white"/>
              </a:solidFill>
            </a:endParaRPr>
          </a:p>
          <a:p>
            <a:r>
              <a:rPr lang="en-GB" b="1" dirty="0" smtClean="0">
                <a:solidFill>
                  <a:prstClr val="white"/>
                </a:solidFill>
                <a:hlinkClick r:id="rId9" action="ppaction://hlinksldjump"/>
              </a:rPr>
              <a:t>Design (Software Development)</a:t>
            </a:r>
            <a:endParaRPr lang="en-GB" b="1" dirty="0" smtClean="0">
              <a:solidFill>
                <a:prstClr val="white"/>
              </a:solidFill>
            </a:endParaRPr>
          </a:p>
          <a:p>
            <a:r>
              <a:rPr lang="en-GB" b="1" dirty="0" smtClean="0">
                <a:solidFill>
                  <a:prstClr val="white"/>
                </a:solidFill>
                <a:hlinkClick r:id="rId10" action="ppaction://hlinksldjump"/>
              </a:rPr>
              <a:t>Design </a:t>
            </a:r>
            <a:r>
              <a:rPr lang="en-GB" b="1" dirty="0">
                <a:solidFill>
                  <a:prstClr val="white"/>
                </a:solidFill>
                <a:hlinkClick r:id="rId10" action="ppaction://hlinksldjump"/>
              </a:rPr>
              <a:t>(</a:t>
            </a:r>
            <a:r>
              <a:rPr lang="en-GB" b="1" dirty="0" smtClean="0">
                <a:solidFill>
                  <a:prstClr val="white"/>
                </a:solidFill>
                <a:hlinkClick r:id="rId10" action="ppaction://hlinksldjump"/>
              </a:rPr>
              <a:t>Information Solutions Development)</a:t>
            </a:r>
            <a:endParaRPr lang="en-GB" b="1" dirty="0" smtClean="0">
              <a:solidFill>
                <a:prstClr val="white"/>
              </a:solidFill>
            </a:endParaRPr>
          </a:p>
          <a:p>
            <a:r>
              <a:rPr lang="en-GB" b="1" dirty="0">
                <a:solidFill>
                  <a:prstClr val="white"/>
                </a:solidFill>
                <a:hlinkClick r:id="rId11" action="ppaction://hlinksldjump"/>
              </a:rPr>
              <a:t>D</a:t>
            </a:r>
            <a:r>
              <a:rPr lang="en-GB" b="1" dirty="0" smtClean="0">
                <a:solidFill>
                  <a:prstClr val="white"/>
                </a:solidFill>
                <a:hlinkClick r:id="rId11" action="ppaction://hlinksldjump"/>
              </a:rPr>
              <a:t>esktop Computer</a:t>
            </a:r>
            <a:endParaRPr lang="en-GB" b="1" dirty="0" smtClean="0">
              <a:solidFill>
                <a:prstClr val="white"/>
              </a:solidFill>
            </a:endParaRPr>
          </a:p>
          <a:p>
            <a:r>
              <a:rPr lang="en-GB" b="1" dirty="0" smtClean="0">
                <a:solidFill>
                  <a:prstClr val="white"/>
                </a:solidFill>
                <a:hlinkClick r:id="rId12" action="ppaction://hlinksldjump"/>
              </a:rPr>
              <a:t>Digital Camera</a:t>
            </a:r>
            <a:endParaRPr lang="en-GB" b="1" dirty="0" smtClean="0">
              <a:solidFill>
                <a:prstClr val="white"/>
              </a:solidFill>
            </a:endParaRPr>
          </a:p>
          <a:p>
            <a:r>
              <a:rPr lang="en-GB" b="1" dirty="0" smtClean="0">
                <a:solidFill>
                  <a:prstClr val="white"/>
                </a:solidFill>
                <a:hlinkClick r:id="rId13" action="ppaction://hlinksldjump"/>
              </a:rPr>
              <a:t>Digital Video Camera</a:t>
            </a:r>
            <a:endParaRPr lang="en-GB" b="1" dirty="0" smtClean="0">
              <a:solidFill>
                <a:prstClr val="white"/>
              </a:solidFill>
            </a:endParaRPr>
          </a:p>
          <a:p>
            <a:r>
              <a:rPr lang="en-GB" b="1" dirty="0" smtClean="0">
                <a:solidFill>
                  <a:prstClr val="white"/>
                </a:solidFill>
                <a:hlinkClick r:id="rId14" action="ppaction://hlinksldjump"/>
              </a:rPr>
              <a:t>Digitised Sound Data</a:t>
            </a:r>
            <a:endParaRPr lang="en-GB" b="1" dirty="0" smtClean="0">
              <a:solidFill>
                <a:prstClr val="white"/>
              </a:solidFill>
            </a:endParaRPr>
          </a:p>
          <a:p>
            <a:r>
              <a:rPr lang="en-GB" b="1" dirty="0" smtClean="0">
                <a:solidFill>
                  <a:prstClr val="white"/>
                </a:solidFill>
                <a:hlinkClick r:id="rId15" action="ppaction://hlinksldjump"/>
              </a:rPr>
              <a:t>Documentation (Software Development)</a:t>
            </a:r>
            <a:endParaRPr lang="en-GB" b="1" dirty="0" smtClean="0">
              <a:solidFill>
                <a:prstClr val="white"/>
              </a:solidFill>
            </a:endParaRPr>
          </a:p>
          <a:p>
            <a:r>
              <a:rPr lang="en-GB" b="1" dirty="0" smtClean="0">
                <a:solidFill>
                  <a:prstClr val="white"/>
                </a:solidFill>
                <a:hlinkClick r:id="rId16" action="ppaction://hlinksldjump"/>
              </a:rPr>
              <a:t>Documentation (Information Solutions Development)</a:t>
            </a:r>
            <a:endParaRPr lang="en-GB" b="1" dirty="0" smtClean="0">
              <a:solidFill>
                <a:prstClr val="white"/>
              </a:solidFill>
            </a:endParaRPr>
          </a:p>
          <a:p>
            <a:r>
              <a:rPr lang="en-GB" b="1" dirty="0" smtClean="0">
                <a:solidFill>
                  <a:prstClr val="white"/>
                </a:solidFill>
                <a:hlinkClick r:id="rId17" action="ppaction://hlinksldjump"/>
              </a:rPr>
              <a:t>DVD/CD Drive</a:t>
            </a:r>
            <a:endParaRPr lang="en-GB" b="1" dirty="0">
              <a:solidFill>
                <a:prstClr val="white"/>
              </a:solidFill>
            </a:endParaRPr>
          </a:p>
        </p:txBody>
      </p:sp>
      <p:sp>
        <p:nvSpPr>
          <p:cNvPr id="7" name="Action Button: Back or Previous 6">
            <a:hlinkClick r:id="" action="ppaction://hlinkshowjump?jump=lastslideviewed" highlightClick="1"/>
          </p:cNvPr>
          <p:cNvSpPr/>
          <p:nvPr/>
        </p:nvSpPr>
        <p:spPr>
          <a:xfrm>
            <a:off x="179512" y="6104949"/>
            <a:ext cx="540000" cy="540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50644679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4" name="Picture 8" descr="BS00598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35150" y="5516563"/>
            <a:ext cx="1143000" cy="815975"/>
          </a:xfrm>
          <a:prstGeom prst="rect">
            <a:avLst/>
          </a:prstGeom>
          <a:noFill/>
          <a:extLst>
            <a:ext uri="{909E8E84-426E-40DD-AFC4-6F175D3DCCD1}">
              <a14:hiddenFill xmlns:a14="http://schemas.microsoft.com/office/drawing/2010/main">
                <a:solidFill>
                  <a:srgbClr val="FFFFFF"/>
                </a:solidFill>
              </a14:hiddenFill>
            </a:ext>
          </a:extLst>
        </p:spPr>
      </p:pic>
      <p:sp>
        <p:nvSpPr>
          <p:cNvPr id="9218" name="Rectangle 2"/>
          <p:cNvSpPr>
            <a:spLocks noGrp="1" noChangeArrowheads="1"/>
          </p:cNvSpPr>
          <p:nvPr>
            <p:ph type="title"/>
          </p:nvPr>
        </p:nvSpPr>
        <p:spPr>
          <a:xfrm>
            <a:off x="696758" y="188640"/>
            <a:ext cx="7772400" cy="838200"/>
          </a:xfrm>
          <a:ln>
            <a:solidFill>
              <a:schemeClr val="tx1"/>
            </a:solidFill>
            <a:miter lim="800000"/>
            <a:headEnd/>
            <a:tailEnd/>
          </a:ln>
        </p:spPr>
        <p:txBody>
          <a:bodyPr/>
          <a:lstStyle/>
          <a:p>
            <a:r>
              <a:rPr lang="en-GB" dirty="0"/>
              <a:t>BACKING STORAGE</a:t>
            </a:r>
            <a:endParaRPr lang="en-US" dirty="0"/>
          </a:p>
        </p:txBody>
      </p:sp>
      <p:sp>
        <p:nvSpPr>
          <p:cNvPr id="9219" name="Text Box 3"/>
          <p:cNvSpPr txBox="1">
            <a:spLocks noChangeArrowheads="1"/>
          </p:cNvSpPr>
          <p:nvPr/>
        </p:nvSpPr>
        <p:spPr bwMode="auto">
          <a:xfrm>
            <a:off x="636122" y="1033462"/>
            <a:ext cx="8229600" cy="4708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dirty="0" smtClean="0">
                <a:solidFill>
                  <a:srgbClr val="D60093"/>
                </a:solidFill>
                <a:latin typeface="Comic Sans MS" pitchFamily="66" charset="0"/>
              </a:rPr>
              <a:t>Backing Storage</a:t>
            </a:r>
            <a:r>
              <a:rPr lang="en-GB" sz="2400" dirty="0" smtClean="0">
                <a:solidFill>
                  <a:srgbClr val="3333CC"/>
                </a:solidFill>
                <a:latin typeface="Comic Sans MS" pitchFamily="66" charset="0"/>
              </a:rPr>
              <a:t> is needed to </a:t>
            </a:r>
            <a:r>
              <a:rPr lang="en-GB" sz="2400" b="1" dirty="0" smtClean="0">
                <a:solidFill>
                  <a:srgbClr val="D60093"/>
                </a:solidFill>
                <a:latin typeface="Comic Sans MS" pitchFamily="66" charset="0"/>
              </a:rPr>
              <a:t>SAVE</a:t>
            </a:r>
            <a:r>
              <a:rPr lang="en-GB" sz="2400" dirty="0" smtClean="0">
                <a:solidFill>
                  <a:srgbClr val="3333CC"/>
                </a:solidFill>
                <a:latin typeface="Comic Sans MS" pitchFamily="66" charset="0"/>
              </a:rPr>
              <a:t> </a:t>
            </a:r>
            <a:r>
              <a:rPr lang="en-GB" sz="2400" b="1" dirty="0" smtClean="0">
                <a:solidFill>
                  <a:srgbClr val="000099"/>
                </a:solidFill>
                <a:latin typeface="Comic Sans MS" pitchFamily="66" charset="0"/>
              </a:rPr>
              <a:t>work which would be lost when RAM is switched off.</a:t>
            </a:r>
          </a:p>
          <a:p>
            <a:pPr fontAlgn="base">
              <a:spcBef>
                <a:spcPct val="50000"/>
              </a:spcBef>
              <a:spcAft>
                <a:spcPct val="0"/>
              </a:spcAft>
            </a:pPr>
            <a:r>
              <a:rPr lang="en-GB" sz="2400" b="1" dirty="0" smtClean="0">
                <a:solidFill>
                  <a:srgbClr val="D60093"/>
                </a:solidFill>
                <a:latin typeface="Comic Sans MS" pitchFamily="66" charset="0"/>
              </a:rPr>
              <a:t>Backing stores</a:t>
            </a:r>
            <a:r>
              <a:rPr lang="en-GB" sz="2400" dirty="0" smtClean="0">
                <a:solidFill>
                  <a:srgbClr val="3333CC"/>
                </a:solidFill>
                <a:latin typeface="Comic Sans MS" pitchFamily="66" charset="0"/>
              </a:rPr>
              <a:t> allow large amounts of data to be stored outside the main memory.</a:t>
            </a:r>
          </a:p>
          <a:p>
            <a:pPr fontAlgn="base">
              <a:spcBef>
                <a:spcPct val="50000"/>
              </a:spcBef>
              <a:spcAft>
                <a:spcPct val="0"/>
              </a:spcAft>
            </a:pPr>
            <a:r>
              <a:rPr lang="en-GB" sz="2400" b="1" dirty="0" smtClean="0">
                <a:solidFill>
                  <a:srgbClr val="000099"/>
                </a:solidFill>
                <a:latin typeface="Comic Sans MS" pitchFamily="66" charset="0"/>
              </a:rPr>
              <a:t>Data is saved to backing stores via drives</a:t>
            </a:r>
            <a:r>
              <a:rPr lang="en-GB" sz="2400" dirty="0" smtClean="0">
                <a:solidFill>
                  <a:srgbClr val="3333CC"/>
                </a:solidFill>
                <a:latin typeface="Comic Sans MS" pitchFamily="66" charset="0"/>
              </a:rPr>
              <a:t> – </a:t>
            </a:r>
            <a:r>
              <a:rPr lang="en-GB" sz="2400" b="1" dirty="0" smtClean="0">
                <a:solidFill>
                  <a:srgbClr val="D60093"/>
                </a:solidFill>
                <a:latin typeface="Comic Sans MS" pitchFamily="66" charset="0"/>
              </a:rPr>
              <a:t>which are storage DEVICES</a:t>
            </a:r>
            <a:r>
              <a:rPr lang="en-GB" sz="2400" dirty="0" smtClean="0">
                <a:solidFill>
                  <a:srgbClr val="3333CC"/>
                </a:solidFill>
                <a:latin typeface="Comic Sans MS" pitchFamily="66" charset="0"/>
              </a:rPr>
              <a:t>.  </a:t>
            </a:r>
            <a:r>
              <a:rPr lang="en-GB" sz="2400" b="1" dirty="0" smtClean="0">
                <a:solidFill>
                  <a:srgbClr val="000099"/>
                </a:solidFill>
                <a:latin typeface="Comic Sans MS" pitchFamily="66" charset="0"/>
              </a:rPr>
              <a:t>All backing stores are storage MEDIA - </a:t>
            </a:r>
            <a:r>
              <a:rPr lang="en-GB" sz="2400" dirty="0" smtClean="0">
                <a:solidFill>
                  <a:srgbClr val="3333CC"/>
                </a:solidFill>
                <a:latin typeface="Comic Sans MS" pitchFamily="66" charset="0"/>
              </a:rPr>
              <a:t> which include:				     	</a:t>
            </a:r>
          </a:p>
          <a:p>
            <a:pPr fontAlgn="base">
              <a:spcBef>
                <a:spcPct val="50000"/>
              </a:spcBef>
              <a:spcAft>
                <a:spcPct val="0"/>
              </a:spcAft>
            </a:pPr>
            <a:r>
              <a:rPr lang="en-GB" sz="2400" dirty="0" smtClean="0">
                <a:solidFill>
                  <a:srgbClr val="3333CC"/>
                </a:solidFill>
                <a:latin typeface="Comic Sans MS" pitchFamily="66" charset="0"/>
              </a:rPr>
              <a:t> </a:t>
            </a:r>
            <a:r>
              <a:rPr lang="en-GB" sz="2400" b="1" dirty="0" smtClean="0">
                <a:solidFill>
                  <a:srgbClr val="00B050"/>
                </a:solidFill>
                <a:latin typeface="Comic Sans MS" pitchFamily="66" charset="0"/>
              </a:rPr>
              <a:t>USB Flash Drive</a:t>
            </a:r>
            <a:r>
              <a:rPr lang="en-GB" sz="2400" dirty="0" smtClean="0">
                <a:solidFill>
                  <a:srgbClr val="3333CC"/>
                </a:solidFill>
                <a:latin typeface="Comic Sans MS" pitchFamily="66" charset="0"/>
              </a:rPr>
              <a:t>			</a:t>
            </a:r>
            <a:r>
              <a:rPr lang="en-GB" sz="2400" b="1" dirty="0" smtClean="0">
                <a:solidFill>
                  <a:srgbClr val="FFFF00"/>
                </a:solidFill>
                <a:latin typeface="Comic Sans MS" pitchFamily="66" charset="0"/>
              </a:rPr>
              <a:t>Magnetic Tape</a:t>
            </a:r>
            <a:r>
              <a:rPr lang="en-US" sz="2400" dirty="0" smtClean="0">
                <a:solidFill>
                  <a:srgbClr val="3333CC"/>
                </a:solidFill>
                <a:latin typeface="Verdana" pitchFamily="34" charset="0"/>
              </a:rPr>
              <a:t> </a:t>
            </a:r>
            <a:endParaRPr lang="en-GB" sz="2400" dirty="0" smtClean="0">
              <a:solidFill>
                <a:srgbClr val="3333CC"/>
              </a:solidFill>
              <a:latin typeface="Comic Sans MS" pitchFamily="66" charset="0"/>
            </a:endParaRPr>
          </a:p>
          <a:p>
            <a:pPr fontAlgn="base">
              <a:spcBef>
                <a:spcPct val="50000"/>
              </a:spcBef>
              <a:spcAft>
                <a:spcPct val="0"/>
              </a:spcAft>
            </a:pPr>
            <a:r>
              <a:rPr lang="en-GB" sz="2400" dirty="0" smtClean="0">
                <a:solidFill>
                  <a:srgbClr val="3333CC"/>
                </a:solidFill>
                <a:latin typeface="Comic Sans MS" pitchFamily="66" charset="0"/>
              </a:rPr>
              <a:t>				        	</a:t>
            </a:r>
            <a:r>
              <a:rPr lang="en-GB" sz="2400" b="1" dirty="0" smtClean="0">
                <a:solidFill>
                  <a:srgbClr val="000000"/>
                </a:solidFill>
                <a:latin typeface="Comic Sans MS" pitchFamily="66" charset="0"/>
              </a:rPr>
              <a:t>Hard Discs</a:t>
            </a:r>
            <a:r>
              <a:rPr lang="en-GB" sz="2400" dirty="0" smtClean="0">
                <a:solidFill>
                  <a:srgbClr val="3333CC"/>
                </a:solidFill>
                <a:latin typeface="Comic Sans MS" pitchFamily="66" charset="0"/>
              </a:rPr>
              <a:t>		</a:t>
            </a:r>
          </a:p>
          <a:p>
            <a:pPr fontAlgn="base">
              <a:spcBef>
                <a:spcPct val="50000"/>
              </a:spcBef>
              <a:spcAft>
                <a:spcPct val="0"/>
              </a:spcAft>
            </a:pPr>
            <a:r>
              <a:rPr lang="en-GB" sz="2400" dirty="0" smtClean="0">
                <a:solidFill>
                  <a:srgbClr val="3333CC"/>
                </a:solidFill>
                <a:latin typeface="Comic Sans MS" pitchFamily="66" charset="0"/>
              </a:rPr>
              <a:t>	</a:t>
            </a:r>
            <a:r>
              <a:rPr lang="en-GB" sz="2400" b="1" dirty="0" smtClean="0">
                <a:solidFill>
                  <a:srgbClr val="000099"/>
                </a:solidFill>
                <a:latin typeface="Comic Sans MS" pitchFamily="66" charset="0"/>
              </a:rPr>
              <a:t>CD-R &amp; CD-RW</a:t>
            </a:r>
            <a:endParaRPr lang="en-US" sz="2400" b="1" dirty="0" smtClean="0">
              <a:solidFill>
                <a:srgbClr val="000099"/>
              </a:solidFill>
              <a:latin typeface="Comic Sans MS" pitchFamily="66" charset="0"/>
            </a:endParaRPr>
          </a:p>
        </p:txBody>
      </p:sp>
      <p:sp>
        <p:nvSpPr>
          <p:cNvPr id="9220" name="AutoShape 4">
            <a:hlinkClick r:id="rId3" action="ppaction://hlinksldjump" highlightClick="1"/>
            <a:hlinkHover r:id="" action="ppaction://noaction">
              <a:snd r:embed="rId4" name="laser.wav"/>
            </a:hlinkHover>
          </p:cNvPr>
          <p:cNvSpPr>
            <a:spLocks noChangeArrowheads="1"/>
          </p:cNvSpPr>
          <p:nvPr/>
        </p:nvSpPr>
        <p:spPr bwMode="auto">
          <a:xfrm>
            <a:off x="685800" y="1524000"/>
            <a:ext cx="2362200" cy="3810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pic>
        <p:nvPicPr>
          <p:cNvPr id="9221" name="Picture 5" descr="j023269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18225" y="4025196"/>
            <a:ext cx="1098550" cy="609600"/>
          </a:xfrm>
          <a:prstGeom prst="rect">
            <a:avLst/>
          </a:prstGeom>
          <a:noFill/>
          <a:extLst>
            <a:ext uri="{909E8E84-426E-40DD-AFC4-6F175D3DCCD1}">
              <a14:hiddenFill xmlns:a14="http://schemas.microsoft.com/office/drawing/2010/main">
                <a:solidFill>
                  <a:srgbClr val="FFFFFF"/>
                </a:solidFill>
              </a14:hiddenFill>
            </a:ext>
          </a:extLst>
        </p:spPr>
      </p:pic>
      <p:pic>
        <p:nvPicPr>
          <p:cNvPr id="9223" name="Picture 7" descr="BS01019_"/>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69138" y="5064125"/>
            <a:ext cx="1524000" cy="990600"/>
          </a:xfrm>
          <a:prstGeom prst="rect">
            <a:avLst/>
          </a:prstGeom>
          <a:noFill/>
          <a:extLst>
            <a:ext uri="{909E8E84-426E-40DD-AFC4-6F175D3DCCD1}">
              <a14:hiddenFill xmlns:a14="http://schemas.microsoft.com/office/drawing/2010/main">
                <a:solidFill>
                  <a:srgbClr val="FFFFFF"/>
                </a:solidFill>
              </a14:hiddenFill>
            </a:ext>
          </a:extLst>
        </p:spPr>
      </p:pic>
      <p:pic>
        <p:nvPicPr>
          <p:cNvPr id="9229" name="Picture 13" descr="j0366738[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49537" y="4567679"/>
            <a:ext cx="698327" cy="740296"/>
          </a:xfrm>
          <a:prstGeom prst="rect">
            <a:avLst/>
          </a:prstGeom>
          <a:noFill/>
          <a:extLst>
            <a:ext uri="{909E8E84-426E-40DD-AFC4-6F175D3DCCD1}">
              <a14:hiddenFill xmlns:a14="http://schemas.microsoft.com/office/drawing/2010/main">
                <a:solidFill>
                  <a:srgbClr val="FFFFFF"/>
                </a:solidFill>
              </a14:hiddenFill>
            </a:ext>
          </a:extLst>
        </p:spPr>
      </p:pic>
      <p:sp>
        <p:nvSpPr>
          <p:cNvPr id="9230" name="Text Box 14"/>
          <p:cNvSpPr txBox="1">
            <a:spLocks noChangeArrowheads="1"/>
          </p:cNvSpPr>
          <p:nvPr/>
        </p:nvSpPr>
        <p:spPr bwMode="auto">
          <a:xfrm>
            <a:off x="3600450" y="4660548"/>
            <a:ext cx="18732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GB" sz="2400" b="1" dirty="0" smtClean="0">
                <a:solidFill>
                  <a:srgbClr val="009900"/>
                </a:solidFill>
                <a:latin typeface="Comic Sans MS" pitchFamily="66" charset="0"/>
              </a:rPr>
              <a:t>DVD-R &amp; DVD-RW</a:t>
            </a:r>
          </a:p>
        </p:txBody>
      </p:sp>
      <p:pic>
        <p:nvPicPr>
          <p:cNvPr id="1027" name="Picture 3" descr="\\stjohns01\redirects$\mfeldman139\my documents\My Pictures\Microsoft Clip Organizer\j0434855.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53609" y="3654550"/>
            <a:ext cx="1013591" cy="1013591"/>
          </a:xfrm>
          <a:prstGeom prst="rect">
            <a:avLst/>
          </a:prstGeom>
          <a:noFill/>
          <a:extLst>
            <a:ext uri="{909E8E84-426E-40DD-AFC4-6F175D3DCCD1}">
              <a14:hiddenFill xmlns:a14="http://schemas.microsoft.com/office/drawing/2010/main">
                <a:solidFill>
                  <a:srgbClr val="FFFFFF"/>
                </a:solidFill>
              </a14:hiddenFill>
            </a:ext>
          </a:extLst>
        </p:spPr>
      </p:pic>
      <p:sp>
        <p:nvSpPr>
          <p:cNvPr id="12" name="Action Button: Home 11">
            <a:hlinkClick r:id="rId9" action="ppaction://hlinksldjump" highlightClick="1"/>
          </p:cNvPr>
          <p:cNvSpPr/>
          <p:nvPr/>
        </p:nvSpPr>
        <p:spPr>
          <a:xfrm>
            <a:off x="4231052" y="6221089"/>
            <a:ext cx="540000" cy="540000"/>
          </a:xfrm>
          <a:prstGeom prst="actionButtonHome">
            <a:avLst/>
          </a:prstGeom>
          <a:noFill/>
          <a:ln w="9525" cap="flat" cmpd="sng" algn="ctr">
            <a:solidFill>
              <a:schemeClr val="tx1"/>
            </a:solidFill>
            <a:prstDash val="solid"/>
          </a:ln>
          <a:effectLst/>
        </p:spPr>
        <p:txBody>
          <a:bodyPr rtlCol="0" anchor="ctr"/>
          <a:lstStyle/>
          <a:p>
            <a:pPr algn="ctr">
              <a:defRPr/>
            </a:pPr>
            <a:endParaRPr lang="en-GB" kern="0">
              <a:solidFill>
                <a:sysClr val="window" lastClr="FFFFFF"/>
              </a:solidFill>
              <a:latin typeface="Comic Sans MS"/>
            </a:endParaRPr>
          </a:p>
        </p:txBody>
      </p:sp>
      <p:sp>
        <p:nvSpPr>
          <p:cNvPr id="13" name="Action Button: Forward or Next 12">
            <a:hlinkClick r:id="" action="ppaction://hlinkshowjump?jump=nextslide" highlightClick="1"/>
          </p:cNvPr>
          <p:cNvSpPr/>
          <p:nvPr/>
        </p:nvSpPr>
        <p:spPr>
          <a:xfrm>
            <a:off x="8508682" y="6231278"/>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6CCFF"/>
              </a:solidFill>
            </a:endParaRPr>
          </a:p>
        </p:txBody>
      </p:sp>
      <p:sp>
        <p:nvSpPr>
          <p:cNvPr id="14" name="AutoShape 23">
            <a:hlinkClick r:id="" action="ppaction://hlinkshowjump?jump=lastslideviewed" highlightClick="1"/>
          </p:cNvPr>
          <p:cNvSpPr>
            <a:spLocks noChangeArrowheads="1"/>
          </p:cNvSpPr>
          <p:nvPr/>
        </p:nvSpPr>
        <p:spPr bwMode="auto">
          <a:xfrm>
            <a:off x="304800" y="6096000"/>
            <a:ext cx="539750" cy="539750"/>
          </a:xfrm>
          <a:prstGeom prst="actionButtonBackPrevious">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z="2400" smtClean="0">
              <a:solidFill>
                <a:srgbClr val="3333CC"/>
              </a:solidFill>
              <a:latin typeface="Comic Sans MS" pitchFamily="66" charset="0"/>
            </a:endParaRPr>
          </a:p>
        </p:txBody>
      </p:sp>
    </p:spTree>
    <p:extLst>
      <p:ext uri="{BB962C8B-B14F-4D97-AF65-F5344CB8AC3E}">
        <p14:creationId xmlns:p14="http://schemas.microsoft.com/office/powerpoint/2010/main" val="91644400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9219"/>
                                        </p:tgtEl>
                                        <p:attrNameLst>
                                          <p:attrName>style.visibility</p:attrName>
                                        </p:attrNameLst>
                                      </p:cBhvr>
                                      <p:to>
                                        <p:strVal val="visible"/>
                                      </p:to>
                                    </p:set>
                                    <p:anim calcmode="lin" valueType="num">
                                      <p:cBhvr additive="base">
                                        <p:cTn id="7" dur="500" fill="hold"/>
                                        <p:tgtEl>
                                          <p:spTgt spid="9219"/>
                                        </p:tgtEl>
                                        <p:attrNameLst>
                                          <p:attrName>ppt_x</p:attrName>
                                        </p:attrNameLst>
                                      </p:cBhvr>
                                      <p:tavLst>
                                        <p:tav tm="0">
                                          <p:val>
                                            <p:strVal val="0-#ppt_w/2"/>
                                          </p:val>
                                        </p:tav>
                                        <p:tav tm="100000">
                                          <p:val>
                                            <p:strVal val="#ppt_x"/>
                                          </p:val>
                                        </p:tav>
                                      </p:tavLst>
                                    </p:anim>
                                    <p:anim calcmode="lin" valueType="num">
                                      <p:cBhvr additive="base">
                                        <p:cTn id="8" dur="500" fill="hold"/>
                                        <p:tgtEl>
                                          <p:spTgt spid="921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500"/>
                            </p:stCondLst>
                            <p:childTnLst>
                              <p:par>
                                <p:cTn id="10" presetID="2" presetClass="entr" presetSubtype="8" fill="hold" nodeType="afterEffect">
                                  <p:stCondLst>
                                    <p:cond delay="0"/>
                                  </p:stCondLst>
                                  <p:childTnLst>
                                    <p:set>
                                      <p:cBhvr>
                                        <p:cTn id="11" dur="1" fill="hold">
                                          <p:stCondLst>
                                            <p:cond delay="0"/>
                                          </p:stCondLst>
                                        </p:cTn>
                                        <p:tgtEl>
                                          <p:spTgt spid="9221"/>
                                        </p:tgtEl>
                                        <p:attrNameLst>
                                          <p:attrName>style.visibility</p:attrName>
                                        </p:attrNameLst>
                                      </p:cBhvr>
                                      <p:to>
                                        <p:strVal val="visible"/>
                                      </p:to>
                                    </p:set>
                                    <p:anim calcmode="lin" valueType="num">
                                      <p:cBhvr additive="base">
                                        <p:cTn id="12" dur="500" fill="hold"/>
                                        <p:tgtEl>
                                          <p:spTgt spid="9221"/>
                                        </p:tgtEl>
                                        <p:attrNameLst>
                                          <p:attrName>ppt_x</p:attrName>
                                        </p:attrNameLst>
                                      </p:cBhvr>
                                      <p:tavLst>
                                        <p:tav tm="0">
                                          <p:val>
                                            <p:strVal val="0-#ppt_w/2"/>
                                          </p:val>
                                        </p:tav>
                                        <p:tav tm="100000">
                                          <p:val>
                                            <p:strVal val="#ppt_x"/>
                                          </p:val>
                                        </p:tav>
                                      </p:tavLst>
                                    </p:anim>
                                    <p:anim calcmode="lin" valueType="num">
                                      <p:cBhvr additive="base">
                                        <p:cTn id="13" dur="500" fill="hold"/>
                                        <p:tgtEl>
                                          <p:spTgt spid="9221"/>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0"/>
                            </p:stCondLst>
                            <p:childTnLst>
                              <p:par>
                                <p:cTn id="15" presetID="2" presetClass="entr" presetSubtype="8" fill="hold" nodeType="afterEffect">
                                  <p:stCondLst>
                                    <p:cond delay="0"/>
                                  </p:stCondLst>
                                  <p:childTnLst>
                                    <p:set>
                                      <p:cBhvr>
                                        <p:cTn id="16" dur="1" fill="hold">
                                          <p:stCondLst>
                                            <p:cond delay="0"/>
                                          </p:stCondLst>
                                        </p:cTn>
                                        <p:tgtEl>
                                          <p:spTgt spid="9223"/>
                                        </p:tgtEl>
                                        <p:attrNameLst>
                                          <p:attrName>style.visibility</p:attrName>
                                        </p:attrNameLst>
                                      </p:cBhvr>
                                      <p:to>
                                        <p:strVal val="visible"/>
                                      </p:to>
                                    </p:set>
                                    <p:anim calcmode="lin" valueType="num">
                                      <p:cBhvr additive="base">
                                        <p:cTn id="17" dur="500" fill="hold"/>
                                        <p:tgtEl>
                                          <p:spTgt spid="9223"/>
                                        </p:tgtEl>
                                        <p:attrNameLst>
                                          <p:attrName>ppt_x</p:attrName>
                                        </p:attrNameLst>
                                      </p:cBhvr>
                                      <p:tavLst>
                                        <p:tav tm="0">
                                          <p:val>
                                            <p:strVal val="0-#ppt_w/2"/>
                                          </p:val>
                                        </p:tav>
                                        <p:tav tm="100000">
                                          <p:val>
                                            <p:strVal val="#ppt_x"/>
                                          </p:val>
                                        </p:tav>
                                      </p:tavLst>
                                    </p:anim>
                                    <p:anim calcmode="lin" valueType="num">
                                      <p:cBhvr additive="base">
                                        <p:cTn id="18" dur="500" fill="hold"/>
                                        <p:tgtEl>
                                          <p:spTgt spid="9223"/>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2500"/>
                            </p:stCondLst>
                            <p:childTnLst>
                              <p:par>
                                <p:cTn id="20" presetID="2" presetClass="entr" presetSubtype="8" fill="hold" nodeType="afterEffect">
                                  <p:stCondLst>
                                    <p:cond delay="0"/>
                                  </p:stCondLst>
                                  <p:childTnLst>
                                    <p:set>
                                      <p:cBhvr>
                                        <p:cTn id="21" dur="1" fill="hold">
                                          <p:stCondLst>
                                            <p:cond delay="0"/>
                                          </p:stCondLst>
                                        </p:cTn>
                                        <p:tgtEl>
                                          <p:spTgt spid="9224"/>
                                        </p:tgtEl>
                                        <p:attrNameLst>
                                          <p:attrName>style.visibility</p:attrName>
                                        </p:attrNameLst>
                                      </p:cBhvr>
                                      <p:to>
                                        <p:strVal val="visible"/>
                                      </p:to>
                                    </p:set>
                                    <p:anim calcmode="lin" valueType="num">
                                      <p:cBhvr additive="base">
                                        <p:cTn id="22" dur="500" fill="hold"/>
                                        <p:tgtEl>
                                          <p:spTgt spid="9224"/>
                                        </p:tgtEl>
                                        <p:attrNameLst>
                                          <p:attrName>ppt_x</p:attrName>
                                        </p:attrNameLst>
                                      </p:cBhvr>
                                      <p:tavLst>
                                        <p:tav tm="0">
                                          <p:val>
                                            <p:strVal val="0-#ppt_w/2"/>
                                          </p:val>
                                        </p:tav>
                                        <p:tav tm="100000">
                                          <p:val>
                                            <p:strVal val="#ppt_x"/>
                                          </p:val>
                                        </p:tav>
                                      </p:tavLst>
                                    </p:anim>
                                    <p:anim calcmode="lin" valueType="num">
                                      <p:cBhvr additive="base">
                                        <p:cTn id="23" dur="500" fill="hold"/>
                                        <p:tgtEl>
                                          <p:spTgt spid="92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autoUpdateAnimBg="0"/>
    </p:bldLst>
  </p:timing>
</p:sld>
</file>

<file path=ppt/slides/slide91.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USEFUL COMPUTER SYSTEMS</a:t>
            </a:r>
            <a:endParaRPr lang="en-GB" sz="4000" dirty="0">
              <a:effectLst>
                <a:outerShdw blurRad="38100" dist="38100" dir="2700000" algn="tl">
                  <a:srgbClr val="000000">
                    <a:alpha val="43137"/>
                  </a:srgbClr>
                </a:outerShdw>
              </a:effectLst>
            </a:endParaRPr>
          </a:p>
        </p:txBody>
      </p:sp>
      <p:sp>
        <p:nvSpPr>
          <p:cNvPr id="3" name="TextBox 2"/>
          <p:cNvSpPr txBox="1"/>
          <p:nvPr/>
        </p:nvSpPr>
        <p:spPr>
          <a:xfrm>
            <a:off x="539552" y="1844824"/>
            <a:ext cx="7848872" cy="2677656"/>
          </a:xfrm>
          <a:prstGeom prst="rect">
            <a:avLst/>
          </a:prstGeom>
          <a:noFill/>
        </p:spPr>
        <p:txBody>
          <a:bodyPr wrap="square" rtlCol="0">
            <a:spAutoFit/>
          </a:bodyPr>
          <a:lstStyle/>
          <a:p>
            <a:r>
              <a:rPr lang="en-GB" sz="2400" dirty="0">
                <a:solidFill>
                  <a:prstClr val="white"/>
                </a:solidFill>
              </a:rPr>
              <a:t>For any computer system to be useful </a:t>
            </a:r>
            <a:r>
              <a:rPr lang="en-GB" sz="2400" dirty="0" smtClean="0">
                <a:solidFill>
                  <a:prstClr val="white"/>
                </a:solidFill>
              </a:rPr>
              <a:t>it has to have both </a:t>
            </a:r>
            <a:r>
              <a:rPr lang="en-GB" sz="2400" b="1" dirty="0" smtClean="0">
                <a:solidFill>
                  <a:prstClr val="black"/>
                </a:solidFill>
              </a:rPr>
              <a:t>hardware </a:t>
            </a:r>
            <a:r>
              <a:rPr lang="en-GB" sz="2400" dirty="0" smtClean="0">
                <a:solidFill>
                  <a:prstClr val="white"/>
                </a:solidFill>
              </a:rPr>
              <a:t>(the parts we can see and touch) and </a:t>
            </a:r>
            <a:r>
              <a:rPr lang="en-GB" sz="2400" b="1" dirty="0" smtClean="0">
                <a:solidFill>
                  <a:prstClr val="black"/>
                </a:solidFill>
              </a:rPr>
              <a:t>software, </a:t>
            </a:r>
            <a:r>
              <a:rPr lang="en-GB" sz="2400" dirty="0" smtClean="0">
                <a:solidFill>
                  <a:prstClr val="white"/>
                </a:solidFill>
              </a:rPr>
              <a:t>called programs or applications.</a:t>
            </a:r>
            <a:r>
              <a:rPr lang="en-GB" sz="2400" b="1" dirty="0" smtClean="0">
                <a:solidFill>
                  <a:prstClr val="black"/>
                </a:solidFill>
              </a:rPr>
              <a:t> A program is the list of instructions which tell the computer what to do</a:t>
            </a:r>
            <a:r>
              <a:rPr lang="en-GB" sz="2400" b="1" dirty="0" smtClean="0">
                <a:solidFill>
                  <a:prstClr val="white"/>
                </a:solidFill>
              </a:rPr>
              <a:t>. </a:t>
            </a:r>
            <a:r>
              <a:rPr lang="en-GB" sz="2400" dirty="0" smtClean="0">
                <a:solidFill>
                  <a:prstClr val="white"/>
                </a:solidFill>
              </a:rPr>
              <a:t>There are two types of software – </a:t>
            </a:r>
            <a:r>
              <a:rPr lang="en-GB" sz="2400" b="1" dirty="0" smtClean="0">
                <a:solidFill>
                  <a:prstClr val="black"/>
                </a:solidFill>
              </a:rPr>
              <a:t>Operating Systems </a:t>
            </a:r>
            <a:r>
              <a:rPr lang="en-GB" sz="2400" dirty="0" smtClean="0">
                <a:solidFill>
                  <a:prstClr val="white"/>
                </a:solidFill>
              </a:rPr>
              <a:t>and</a:t>
            </a:r>
            <a:r>
              <a:rPr lang="en-GB" sz="2400" dirty="0" smtClean="0">
                <a:solidFill>
                  <a:prstClr val="black"/>
                </a:solidFill>
              </a:rPr>
              <a:t> </a:t>
            </a:r>
            <a:r>
              <a:rPr lang="en-GB" sz="2400" b="1" dirty="0" smtClean="0">
                <a:solidFill>
                  <a:prstClr val="black"/>
                </a:solidFill>
              </a:rPr>
              <a:t>Application Programs.    </a:t>
            </a:r>
            <a:endParaRPr lang="en-GB" sz="2400" b="1" dirty="0">
              <a:solidFill>
                <a:prstClr val="black"/>
              </a:solidFill>
            </a:endParaRPr>
          </a:p>
        </p:txBody>
      </p:sp>
      <p:pic>
        <p:nvPicPr>
          <p:cNvPr id="4098" name="Picture 2" descr="C:\Users\mfeldman139.DUNDEECITY\AppData\Local\Microsoft\Windows\Temporary Internet Files\Content.IE5\9H2TLEUN\MC90035650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4341657"/>
            <a:ext cx="1649578" cy="1877263"/>
          </a:xfrm>
          <a:prstGeom prst="rect">
            <a:avLst/>
          </a:prstGeom>
          <a:noFill/>
          <a:ln w="25400">
            <a:solidFill>
              <a:schemeClr val="bg1"/>
            </a:solidFill>
          </a:ln>
          <a:extLst>
            <a:ext uri="{909E8E84-426E-40DD-AFC4-6F175D3DCCD1}">
              <a14:hiddenFill xmlns:a14="http://schemas.microsoft.com/office/drawing/2010/main">
                <a:solidFill>
                  <a:srgbClr val="FFFFFF"/>
                </a:solidFill>
              </a14:hiddenFill>
            </a:ext>
          </a:extLst>
        </p:spPr>
      </p:pic>
      <p:sp>
        <p:nvSpPr>
          <p:cNvPr id="6" name="Action Button: Home 5">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4" name="Action Button: Back or Previous 3">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85152067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endParaRPr lang="en-GB" sz="4000" dirty="0">
              <a:effectLst>
                <a:outerShdw blurRad="38100" dist="38100" dir="2700000" algn="tl">
                  <a:srgbClr val="000000">
                    <a:alpha val="43137"/>
                  </a:srgbClr>
                </a:outerShdw>
              </a:effectLst>
            </a:endParaRPr>
          </a:p>
        </p:txBody>
      </p:sp>
      <p:sp>
        <p:nvSpPr>
          <p:cNvPr id="3" name="TextBox 2"/>
          <p:cNvSpPr txBox="1"/>
          <p:nvPr/>
        </p:nvSpPr>
        <p:spPr>
          <a:xfrm>
            <a:off x="539552" y="1844824"/>
            <a:ext cx="7848872" cy="3785652"/>
          </a:xfrm>
          <a:prstGeom prst="rect">
            <a:avLst/>
          </a:prstGeom>
          <a:noFill/>
        </p:spPr>
        <p:txBody>
          <a:bodyPr wrap="square" rtlCol="0">
            <a:spAutoFit/>
          </a:bodyPr>
          <a:lstStyle/>
          <a:p>
            <a:r>
              <a:rPr lang="en-GB" sz="2400" b="1" dirty="0" smtClean="0">
                <a:solidFill>
                  <a:prstClr val="black"/>
                </a:solidFill>
              </a:rPr>
              <a:t>To get programs</a:t>
            </a:r>
            <a:r>
              <a:rPr lang="en-GB" sz="2400" dirty="0" smtClean="0">
                <a:solidFill>
                  <a:prstClr val="white"/>
                </a:solidFill>
              </a:rPr>
              <a:t>  you can either:</a:t>
            </a:r>
          </a:p>
          <a:p>
            <a:pPr marL="342900" indent="-342900">
              <a:buFont typeface="Arial" pitchFamily="34" charset="0"/>
              <a:buChar char="•"/>
            </a:pPr>
            <a:r>
              <a:rPr lang="en-GB" sz="2400" b="1" dirty="0" smtClean="0">
                <a:solidFill>
                  <a:prstClr val="black"/>
                </a:solidFill>
              </a:rPr>
              <a:t>Write</a:t>
            </a:r>
            <a:r>
              <a:rPr lang="en-GB" sz="2400" dirty="0" smtClean="0">
                <a:solidFill>
                  <a:prstClr val="white"/>
                </a:solidFill>
              </a:rPr>
              <a:t> it yourself.</a:t>
            </a:r>
          </a:p>
          <a:p>
            <a:pPr marL="342900" indent="-342900">
              <a:buFont typeface="Arial" pitchFamily="34" charset="0"/>
              <a:buChar char="•"/>
            </a:pPr>
            <a:r>
              <a:rPr lang="en-GB" sz="2400" b="1" dirty="0" smtClean="0">
                <a:solidFill>
                  <a:prstClr val="black"/>
                </a:solidFill>
              </a:rPr>
              <a:t>Commercial</a:t>
            </a:r>
            <a:r>
              <a:rPr lang="en-GB" sz="2400" dirty="0" smtClean="0">
                <a:solidFill>
                  <a:prstClr val="white"/>
                </a:solidFill>
              </a:rPr>
              <a:t> - buy it from someone else.</a:t>
            </a:r>
          </a:p>
          <a:p>
            <a:pPr marL="342900" indent="-342900">
              <a:buFont typeface="Arial" pitchFamily="34" charset="0"/>
              <a:buChar char="•"/>
            </a:pPr>
            <a:r>
              <a:rPr lang="en-GB" sz="2400" b="1" dirty="0" smtClean="0">
                <a:solidFill>
                  <a:prstClr val="black"/>
                </a:solidFill>
              </a:rPr>
              <a:t>Shareware</a:t>
            </a:r>
            <a:r>
              <a:rPr lang="en-GB" sz="2400" dirty="0" smtClean="0">
                <a:solidFill>
                  <a:prstClr val="white"/>
                </a:solidFill>
              </a:rPr>
              <a:t> – try it out free for a limited period, then either buy it or remove it from your computer.</a:t>
            </a:r>
          </a:p>
          <a:p>
            <a:pPr marL="342900" indent="-342900">
              <a:buFont typeface="Arial" pitchFamily="34" charset="0"/>
              <a:buChar char="•"/>
            </a:pPr>
            <a:r>
              <a:rPr lang="en-GB" sz="2400" b="1" dirty="0" smtClean="0">
                <a:solidFill>
                  <a:prstClr val="black"/>
                </a:solidFill>
              </a:rPr>
              <a:t>Freeware</a:t>
            </a:r>
            <a:r>
              <a:rPr lang="en-GB" sz="2400" dirty="0" smtClean="0">
                <a:solidFill>
                  <a:prstClr val="white"/>
                </a:solidFill>
              </a:rPr>
              <a:t> – a programs written by someone else who will allow you to use it without paying them.</a:t>
            </a:r>
          </a:p>
          <a:p>
            <a:endParaRPr lang="en-GB" sz="2400" dirty="0">
              <a:solidFill>
                <a:prstClr val="white"/>
              </a:solidFill>
            </a:endParaRPr>
          </a:p>
          <a:p>
            <a:endParaRPr lang="en-GB" sz="2400" dirty="0">
              <a:solidFill>
                <a:prstClr val="white"/>
              </a:solidFill>
            </a:endParaRPr>
          </a:p>
        </p:txBody>
      </p:sp>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4" name="Action Button: Back or Previous 3">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Forward or Next 8">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5122" name="Picture 2" descr="http://t3.gstatic.com/images?q=tbn:ANd9GcQt7WaMumtlwCvsciuElJe8OfaECSYKdkQKkPrfZfFAJbBjHBukpuuwJw:cdn.pocketnow.com/html/portal/news/0000013435/android-freeware-logo.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0170" y="5070896"/>
            <a:ext cx="1501308" cy="55958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080" y="5085184"/>
            <a:ext cx="1944614" cy="6107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182921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bg1"/>
            </a:solidFill>
          </a:ln>
        </p:spPr>
        <p:txBody>
          <a:bodyPr>
            <a:normAutofit fontScale="90000"/>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Operating Systems</a:t>
            </a:r>
            <a:endParaRPr lang="en-GB" sz="4000" dirty="0">
              <a:effectLst>
                <a:outerShdw blurRad="38100" dist="38100" dir="2700000" algn="tl">
                  <a:srgbClr val="000000">
                    <a:alpha val="43137"/>
                  </a:srgbClr>
                </a:outerShdw>
              </a:effectLst>
            </a:endParaRPr>
          </a:p>
        </p:txBody>
      </p:sp>
      <p:sp>
        <p:nvSpPr>
          <p:cNvPr id="4" name="TextBox 3"/>
          <p:cNvSpPr txBox="1"/>
          <p:nvPr/>
        </p:nvSpPr>
        <p:spPr>
          <a:xfrm>
            <a:off x="381001" y="1700808"/>
            <a:ext cx="6495256" cy="3416320"/>
          </a:xfrm>
          <a:prstGeom prst="rect">
            <a:avLst/>
          </a:prstGeom>
          <a:noFill/>
        </p:spPr>
        <p:txBody>
          <a:bodyPr wrap="square" rtlCol="0">
            <a:spAutoFit/>
          </a:bodyPr>
          <a:lstStyle/>
          <a:p>
            <a:r>
              <a:rPr lang="en-GB" sz="2400" dirty="0" smtClean="0">
                <a:solidFill>
                  <a:prstClr val="black"/>
                </a:solidFill>
              </a:rPr>
              <a:t>The </a:t>
            </a:r>
            <a:r>
              <a:rPr lang="en-GB" sz="2400" b="1" dirty="0" smtClean="0">
                <a:solidFill>
                  <a:prstClr val="white"/>
                </a:solidFill>
              </a:rPr>
              <a:t>operating system program </a:t>
            </a:r>
            <a:r>
              <a:rPr lang="en-GB" sz="2400" dirty="0" smtClean="0">
                <a:solidFill>
                  <a:prstClr val="black"/>
                </a:solidFill>
              </a:rPr>
              <a:t>must be loaded to a computer before anything else will work.  When the computer is switched on the </a:t>
            </a:r>
            <a:r>
              <a:rPr lang="en-GB" sz="2400" b="1" dirty="0" smtClean="0">
                <a:solidFill>
                  <a:prstClr val="white"/>
                </a:solidFill>
              </a:rPr>
              <a:t>bootstrap loader program loads the operating system.  </a:t>
            </a:r>
            <a:r>
              <a:rPr lang="en-GB" sz="2400" dirty="0" smtClean="0">
                <a:solidFill>
                  <a:prstClr val="black"/>
                </a:solidFill>
              </a:rPr>
              <a:t>Once the </a:t>
            </a:r>
            <a:r>
              <a:rPr lang="en-GB" sz="2400" b="1" dirty="0" smtClean="0">
                <a:solidFill>
                  <a:prstClr val="white"/>
                </a:solidFill>
              </a:rPr>
              <a:t>operating system</a:t>
            </a:r>
            <a:r>
              <a:rPr lang="en-GB" sz="2400" dirty="0" smtClean="0">
                <a:solidFill>
                  <a:prstClr val="black"/>
                </a:solidFill>
              </a:rPr>
              <a:t> </a:t>
            </a:r>
            <a:r>
              <a:rPr lang="en-GB" sz="2400" b="1" dirty="0" smtClean="0">
                <a:solidFill>
                  <a:prstClr val="black"/>
                </a:solidFill>
              </a:rPr>
              <a:t>has been loaded it is then used to control all the application programs and peripheral devices attached to the computer.</a:t>
            </a:r>
            <a:endParaRPr lang="en-GB" sz="2400" b="1" dirty="0">
              <a:solidFill>
                <a:prstClr val="black"/>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8982" y="4365104"/>
            <a:ext cx="2114550" cy="2162175"/>
          </a:xfrm>
          <a:prstGeom prst="rect">
            <a:avLst/>
          </a:prstGeom>
          <a:ln w="25400">
            <a:solidFill>
              <a:schemeClr val="bg1"/>
            </a:solidFill>
          </a:ln>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50683" y="2348880"/>
            <a:ext cx="1728192" cy="1728192"/>
          </a:xfrm>
          <a:prstGeom prst="rect">
            <a:avLst/>
          </a:prstGeom>
          <a:ln w="25400">
            <a:solidFill>
              <a:schemeClr val="bg1"/>
            </a:solidFill>
          </a:ln>
        </p:spPr>
      </p:pic>
      <p:sp>
        <p:nvSpPr>
          <p:cNvPr id="7" name="Action Button: Home 6">
            <a:hlinkClick r:id="rId4"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4" name="Action Button: Forward or Next 13">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ction Button: Back or Previous 10">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97589051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6210"/>
          </a:xfrm>
          <a:ln>
            <a:solidFill>
              <a:schemeClr val="bg1"/>
            </a:solidFill>
          </a:ln>
        </p:spPr>
        <p:txBody>
          <a:bodyPr>
            <a:normAutofit fontScale="90000"/>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What are the main functions of the Operating System?</a:t>
            </a:r>
            <a:endParaRPr lang="en-GB" sz="4000" dirty="0">
              <a:effectLst>
                <a:outerShdw blurRad="38100" dist="38100" dir="2700000" algn="tl">
                  <a:srgbClr val="000000">
                    <a:alpha val="43137"/>
                  </a:srgbClr>
                </a:outerShdw>
              </a:effectLst>
            </a:endParaRPr>
          </a:p>
        </p:txBody>
      </p:sp>
      <p:sp>
        <p:nvSpPr>
          <p:cNvPr id="3" name="TextBox 2"/>
          <p:cNvSpPr txBox="1"/>
          <p:nvPr/>
        </p:nvSpPr>
        <p:spPr>
          <a:xfrm>
            <a:off x="381000" y="2204864"/>
            <a:ext cx="8424936" cy="3046988"/>
          </a:xfrm>
          <a:prstGeom prst="rect">
            <a:avLst/>
          </a:prstGeom>
          <a:noFill/>
        </p:spPr>
        <p:txBody>
          <a:bodyPr wrap="square" rtlCol="0">
            <a:spAutoFit/>
          </a:bodyPr>
          <a:lstStyle/>
          <a:p>
            <a:pPr marL="342900" indent="-342900">
              <a:buFont typeface="Arial" pitchFamily="34" charset="0"/>
              <a:buChar char="•"/>
            </a:pPr>
            <a:r>
              <a:rPr lang="en-GB" sz="2400" dirty="0" smtClean="0">
                <a:solidFill>
                  <a:prstClr val="black"/>
                </a:solidFill>
              </a:rPr>
              <a:t>To provide a </a:t>
            </a:r>
            <a:r>
              <a:rPr lang="en-GB" sz="2400" b="1" dirty="0" smtClean="0">
                <a:solidFill>
                  <a:prstClr val="white"/>
                </a:solidFill>
              </a:rPr>
              <a:t>human computer interface (HCI) </a:t>
            </a:r>
            <a:r>
              <a:rPr lang="en-GB" sz="2400" dirty="0" smtClean="0">
                <a:solidFill>
                  <a:prstClr val="black"/>
                </a:solidFill>
              </a:rPr>
              <a:t>so that the user can interact with the operating system.</a:t>
            </a:r>
          </a:p>
          <a:p>
            <a:pPr marL="342900" indent="-342900">
              <a:buFont typeface="Arial" pitchFamily="34" charset="0"/>
              <a:buChar char="•"/>
            </a:pPr>
            <a:r>
              <a:rPr lang="en-GB" sz="2400" dirty="0" smtClean="0">
                <a:solidFill>
                  <a:prstClr val="black"/>
                </a:solidFill>
              </a:rPr>
              <a:t>Managing </a:t>
            </a:r>
            <a:r>
              <a:rPr lang="en-GB" sz="2400" b="1" dirty="0" smtClean="0">
                <a:solidFill>
                  <a:prstClr val="white"/>
                </a:solidFill>
              </a:rPr>
              <a:t>input and out put to and from peripheral devices.</a:t>
            </a:r>
          </a:p>
          <a:p>
            <a:pPr marL="342900" indent="-342900">
              <a:buFont typeface="Arial" pitchFamily="34" charset="0"/>
              <a:buChar char="•"/>
            </a:pPr>
            <a:r>
              <a:rPr lang="en-GB" sz="2400" dirty="0" smtClean="0">
                <a:solidFill>
                  <a:prstClr val="black"/>
                </a:solidFill>
              </a:rPr>
              <a:t>Managing the </a:t>
            </a:r>
            <a:r>
              <a:rPr lang="en-GB" sz="2400" b="1" dirty="0" smtClean="0">
                <a:solidFill>
                  <a:prstClr val="white"/>
                </a:solidFill>
              </a:rPr>
              <a:t>loading and execution of programs.</a:t>
            </a:r>
          </a:p>
          <a:p>
            <a:pPr marL="342900" indent="-342900">
              <a:buFont typeface="Arial" pitchFamily="34" charset="0"/>
              <a:buChar char="•"/>
            </a:pPr>
            <a:r>
              <a:rPr lang="en-GB" sz="2400" dirty="0" smtClean="0">
                <a:solidFill>
                  <a:prstClr val="black"/>
                </a:solidFill>
              </a:rPr>
              <a:t>Managing </a:t>
            </a:r>
            <a:r>
              <a:rPr lang="en-GB" sz="2400" b="1" dirty="0" smtClean="0">
                <a:solidFill>
                  <a:prstClr val="white"/>
                </a:solidFill>
              </a:rPr>
              <a:t>saving and loading of files to and from backing storage.</a:t>
            </a:r>
          </a:p>
          <a:p>
            <a:pPr marL="342900" indent="-342900">
              <a:buFont typeface="Arial" pitchFamily="34" charset="0"/>
              <a:buChar char="•"/>
            </a:pPr>
            <a:r>
              <a:rPr lang="en-GB" sz="2400" b="1" dirty="0" smtClean="0">
                <a:solidFill>
                  <a:prstClr val="white"/>
                </a:solidFill>
              </a:rPr>
              <a:t>Error reporting.</a:t>
            </a:r>
            <a:endParaRPr lang="en-GB" sz="2400" b="1" dirty="0">
              <a:solidFill>
                <a:prstClr val="white"/>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4482788"/>
            <a:ext cx="2592288" cy="1959287"/>
          </a:xfrm>
          <a:prstGeom prst="rect">
            <a:avLst/>
          </a:prstGeom>
          <a:ln w="25400">
            <a:solidFill>
              <a:schemeClr val="bg1"/>
            </a:solidFill>
          </a:ln>
        </p:spPr>
      </p:pic>
      <p:sp>
        <p:nvSpPr>
          <p:cNvPr id="6" name="Action Button: Home 5">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ction Button: Forward or Next 9">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Action Button: Back or Previous 8">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64560507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6210"/>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Application Programs</a:t>
            </a:r>
            <a:endParaRPr lang="en-GB" sz="4000" dirty="0">
              <a:effectLst>
                <a:outerShdw blurRad="38100" dist="38100" dir="2700000" algn="tl">
                  <a:srgbClr val="000000">
                    <a:alpha val="43137"/>
                  </a:srgbClr>
                </a:outerShdw>
              </a:effectLst>
            </a:endParaRPr>
          </a:p>
        </p:txBody>
      </p:sp>
      <p:sp>
        <p:nvSpPr>
          <p:cNvPr id="12" name="TextBox 11"/>
          <p:cNvSpPr txBox="1"/>
          <p:nvPr/>
        </p:nvSpPr>
        <p:spPr>
          <a:xfrm>
            <a:off x="2483768" y="2308230"/>
            <a:ext cx="6408712" cy="3416320"/>
          </a:xfrm>
          <a:prstGeom prst="rect">
            <a:avLst/>
          </a:prstGeom>
          <a:noFill/>
        </p:spPr>
        <p:txBody>
          <a:bodyPr wrap="square" rtlCol="0">
            <a:spAutoFit/>
          </a:bodyPr>
          <a:lstStyle/>
          <a:p>
            <a:r>
              <a:rPr lang="en-GB" sz="2400" b="1" dirty="0" smtClean="0">
                <a:solidFill>
                  <a:prstClr val="white"/>
                </a:solidFill>
              </a:rPr>
              <a:t>Application programs </a:t>
            </a:r>
            <a:r>
              <a:rPr lang="en-GB" sz="2400" dirty="0" smtClean="0">
                <a:solidFill>
                  <a:prstClr val="black"/>
                </a:solidFill>
              </a:rPr>
              <a:t>are pieces of software which are designed for tasks.  Sometimes the software has been designed to specific tasks – for example as a </a:t>
            </a:r>
            <a:r>
              <a:rPr lang="en-GB" sz="2400" b="1" dirty="0" smtClean="0">
                <a:solidFill>
                  <a:prstClr val="white"/>
                </a:solidFill>
              </a:rPr>
              <a:t>utility program.  </a:t>
            </a:r>
            <a:r>
              <a:rPr lang="en-GB" sz="2400" dirty="0" smtClean="0">
                <a:solidFill>
                  <a:prstClr val="black"/>
                </a:solidFill>
              </a:rPr>
              <a:t>One example of a </a:t>
            </a:r>
            <a:r>
              <a:rPr lang="en-GB" sz="2400" b="1" dirty="0" smtClean="0">
                <a:solidFill>
                  <a:prstClr val="white"/>
                </a:solidFill>
              </a:rPr>
              <a:t>utility program is anti-virus software.  </a:t>
            </a:r>
            <a:r>
              <a:rPr lang="en-GB" sz="2400" dirty="0" smtClean="0">
                <a:solidFill>
                  <a:prstClr val="black"/>
                </a:solidFill>
              </a:rPr>
              <a:t>This has been created specifically to protect your computer from attack by viruses and cannot be used for anything else.</a:t>
            </a:r>
            <a:endParaRPr lang="en-GB" sz="2400" dirty="0">
              <a:solidFill>
                <a:prstClr val="black"/>
              </a:solidFill>
            </a:endParaRPr>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132856"/>
            <a:ext cx="1004737" cy="1368152"/>
          </a:xfrm>
          <a:prstGeom prst="rect">
            <a:avLst/>
          </a:prstGeom>
          <a:ln w="25400">
            <a:solidFill>
              <a:schemeClr val="bg1"/>
            </a:solidFill>
          </a:ln>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3140968"/>
            <a:ext cx="1246625" cy="1187004"/>
          </a:xfrm>
          <a:prstGeom prst="rect">
            <a:avLst/>
          </a:prstGeom>
          <a:ln w="25400">
            <a:solidFill>
              <a:schemeClr val="bg1"/>
            </a:solidFill>
          </a:ln>
        </p:spPr>
      </p:pic>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t="21440" b="30283"/>
          <a:stretch/>
        </p:blipFill>
        <p:spPr>
          <a:xfrm>
            <a:off x="44053" y="4149080"/>
            <a:ext cx="2143125" cy="1034632"/>
          </a:xfrm>
          <a:prstGeom prst="rect">
            <a:avLst/>
          </a:prstGeom>
          <a:ln w="25400">
            <a:solidFill>
              <a:schemeClr val="bg1"/>
            </a:solidFill>
          </a:ln>
        </p:spPr>
      </p:pic>
      <p:sp>
        <p:nvSpPr>
          <p:cNvPr id="8" name="Action Button: Home 7">
            <a:hlinkClick r:id="rId5"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6" name="Action Button: Forward or Next 15">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ction Button: Back or Previous 10">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47060980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6210"/>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Application Programs</a:t>
            </a:r>
            <a:endParaRPr lang="en-GB" sz="4000" dirty="0">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4666" y="2132856"/>
            <a:ext cx="1344209" cy="1708969"/>
          </a:xfrm>
          <a:prstGeom prst="rect">
            <a:avLst/>
          </a:prstGeom>
          <a:ln w="25400">
            <a:solidFill>
              <a:schemeClr val="bg1"/>
            </a:solidFill>
          </a:ln>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4586" y="3429000"/>
            <a:ext cx="1320159" cy="1642864"/>
          </a:xfrm>
          <a:prstGeom prst="rect">
            <a:avLst/>
          </a:prstGeom>
          <a:ln w="25400">
            <a:solidFill>
              <a:schemeClr val="bg1"/>
            </a:solidFill>
          </a:ln>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6336" y="4850219"/>
            <a:ext cx="1308354" cy="1245781"/>
          </a:xfrm>
          <a:prstGeom prst="rect">
            <a:avLst/>
          </a:prstGeom>
          <a:ln w="25400">
            <a:solidFill>
              <a:schemeClr val="bg1"/>
            </a:solidFill>
          </a:ln>
        </p:spPr>
      </p:pic>
      <p:sp>
        <p:nvSpPr>
          <p:cNvPr id="13" name="TextBox 12"/>
          <p:cNvSpPr txBox="1"/>
          <p:nvPr/>
        </p:nvSpPr>
        <p:spPr>
          <a:xfrm>
            <a:off x="251520" y="2158782"/>
            <a:ext cx="6336704" cy="3816429"/>
          </a:xfrm>
          <a:prstGeom prst="rect">
            <a:avLst/>
          </a:prstGeom>
          <a:noFill/>
        </p:spPr>
        <p:txBody>
          <a:bodyPr wrap="square" rtlCol="0">
            <a:spAutoFit/>
          </a:bodyPr>
          <a:lstStyle/>
          <a:p>
            <a:r>
              <a:rPr lang="en-GB" sz="2200" b="1" dirty="0" smtClean="0">
                <a:solidFill>
                  <a:prstClr val="white"/>
                </a:solidFill>
              </a:rPr>
              <a:t>General purpose packages (GPPs) </a:t>
            </a:r>
            <a:r>
              <a:rPr lang="en-GB" sz="2200" dirty="0" smtClean="0">
                <a:solidFill>
                  <a:prstClr val="black"/>
                </a:solidFill>
              </a:rPr>
              <a:t>include programs such as word processing, spreadsheet, database, presentation and graphics.  Although each program has been designed for use on particular tasks, for example – word processing for mainly text based documents.  It is possible to use software to complete tasks other than that is mas mainly designed for.  </a:t>
            </a:r>
            <a:r>
              <a:rPr lang="en-GB" sz="2200" b="1" dirty="0" smtClean="0">
                <a:solidFill>
                  <a:prstClr val="white"/>
                </a:solidFill>
              </a:rPr>
              <a:t>Where two or more GPPs are combines in a single program, this is called an integrated package.</a:t>
            </a:r>
            <a:endParaRPr lang="en-GB" sz="2200" b="1" dirty="0">
              <a:solidFill>
                <a:prstClr val="white"/>
              </a:solidFill>
            </a:endParaRPr>
          </a:p>
        </p:txBody>
      </p:sp>
      <p:sp>
        <p:nvSpPr>
          <p:cNvPr id="9" name="Action Button: Home 8">
            <a:hlinkClick r:id="rId5"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4" name="Action Button: Forward or Next 13">
            <a:hlinkClick r:id="" action="ppaction://hlinkshowjump?jump=nextslide" highlightClick="1"/>
          </p:cNvPr>
          <p:cNvSpPr/>
          <p:nvPr/>
        </p:nvSpPr>
        <p:spPr>
          <a:xfrm>
            <a:off x="8364690" y="6221089"/>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Action Button: Back or Previous 10">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81374730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Objects &amp; Operations</a:t>
            </a:r>
            <a:endParaRPr lang="en-GB" sz="4000" dirty="0">
              <a:effectLst>
                <a:outerShdw blurRad="38100" dist="38100" dir="2700000" algn="tl">
                  <a:srgbClr val="000000">
                    <a:alpha val="43137"/>
                  </a:srgbClr>
                </a:outerShdw>
              </a:effectLst>
            </a:endParaRPr>
          </a:p>
        </p:txBody>
      </p:sp>
      <p:sp>
        <p:nvSpPr>
          <p:cNvPr id="9" name="TextBox 8"/>
          <p:cNvSpPr txBox="1"/>
          <p:nvPr/>
        </p:nvSpPr>
        <p:spPr>
          <a:xfrm>
            <a:off x="457672" y="1753777"/>
            <a:ext cx="8424936" cy="707886"/>
          </a:xfrm>
          <a:prstGeom prst="rect">
            <a:avLst/>
          </a:prstGeom>
          <a:noFill/>
        </p:spPr>
        <p:txBody>
          <a:bodyPr wrap="square" rtlCol="0">
            <a:spAutoFit/>
          </a:bodyPr>
          <a:lstStyle/>
          <a:p>
            <a:r>
              <a:rPr lang="en-GB" sz="2000" dirty="0" smtClean="0">
                <a:solidFill>
                  <a:prstClr val="black"/>
                </a:solidFill>
              </a:rPr>
              <a:t>An </a:t>
            </a:r>
            <a:r>
              <a:rPr lang="en-GB" sz="2000" b="1" dirty="0" smtClean="0">
                <a:solidFill>
                  <a:prstClr val="white"/>
                </a:solidFill>
              </a:rPr>
              <a:t>object is a piece of data</a:t>
            </a:r>
            <a:r>
              <a:rPr lang="en-GB" sz="2000" dirty="0" smtClean="0">
                <a:solidFill>
                  <a:prstClr val="black"/>
                </a:solidFill>
              </a:rPr>
              <a:t> in a GPP and an </a:t>
            </a:r>
            <a:r>
              <a:rPr lang="en-GB" sz="2000" b="1" dirty="0" smtClean="0">
                <a:solidFill>
                  <a:prstClr val="white"/>
                </a:solidFill>
              </a:rPr>
              <a:t>operation is a process which can be carried out on that piece of data,</a:t>
            </a:r>
            <a:r>
              <a:rPr lang="en-GB" sz="2000" dirty="0" smtClean="0">
                <a:solidFill>
                  <a:prstClr val="black"/>
                </a:solidFill>
              </a:rPr>
              <a:t> for example:</a:t>
            </a:r>
            <a:endParaRPr lang="en-GB" sz="2000" dirty="0">
              <a:solidFill>
                <a:prstClr val="black"/>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929303162"/>
              </p:ext>
            </p:extLst>
          </p:nvPr>
        </p:nvGraphicFramePr>
        <p:xfrm>
          <a:off x="920750" y="2567639"/>
          <a:ext cx="7137400" cy="3505200"/>
        </p:xfrm>
        <a:graphic>
          <a:graphicData uri="http://schemas.openxmlformats.org/drawingml/2006/table">
            <a:tbl>
              <a:tblPr firstRow="1" firstCol="1" bandRow="1"/>
              <a:tblGrid>
                <a:gridCol w="1796415"/>
                <a:gridCol w="1144905"/>
                <a:gridCol w="4196080"/>
              </a:tblGrid>
              <a:tr h="0">
                <a:tc>
                  <a:txBody>
                    <a:bodyPr/>
                    <a:lstStyle/>
                    <a:p>
                      <a:pPr>
                        <a:spcAft>
                          <a:spcPts val="0"/>
                        </a:spcAft>
                      </a:pPr>
                      <a:r>
                        <a:rPr lang="en-GB" sz="1000" b="1" dirty="0">
                          <a:effectLst/>
                          <a:latin typeface="Comic Sans MS"/>
                          <a:ea typeface="Times New Roman"/>
                          <a:cs typeface="Times New Roman"/>
                        </a:rPr>
                        <a:t>PACKAGE</a:t>
                      </a:r>
                      <a:endParaRPr lang="en-GB" sz="1000" dirty="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GB" sz="1000" b="1">
                          <a:effectLst/>
                          <a:latin typeface="Comic Sans MS"/>
                          <a:ea typeface="Times New Roman"/>
                          <a:cs typeface="Times New Roman"/>
                        </a:rPr>
                        <a:t>OBJECT	</a:t>
                      </a:r>
                      <a:endParaRPr lang="en-GB" sz="10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spcAft>
                          <a:spcPts val="0"/>
                        </a:spcAft>
                      </a:pPr>
                      <a:r>
                        <a:rPr lang="en-GB" sz="1000" b="1">
                          <a:effectLst/>
                          <a:latin typeface="Comic Sans MS"/>
                          <a:ea typeface="Times New Roman"/>
                          <a:cs typeface="Times New Roman"/>
                        </a:rPr>
                        <a:t>OPERATION</a:t>
                      </a:r>
                      <a:endParaRPr lang="en-GB" sz="10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0">
                <a:tc>
                  <a:txBody>
                    <a:bodyPr/>
                    <a:lstStyle/>
                    <a:p>
                      <a:pPr>
                        <a:spcAft>
                          <a:spcPts val="0"/>
                        </a:spcAft>
                      </a:pPr>
                      <a:r>
                        <a:rPr lang="en-GB" sz="1000" b="1" dirty="0">
                          <a:effectLst/>
                          <a:latin typeface="Comic Sans MS"/>
                          <a:ea typeface="Times New Roman"/>
                          <a:cs typeface="Times New Roman"/>
                        </a:rPr>
                        <a:t>WORD PROCESSING</a:t>
                      </a:r>
                      <a:endParaRPr lang="en-GB" sz="1000" dirty="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Character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Enter, Insert, Edit, Delete, Copy, Paste, Format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dirty="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Word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Spellcheck, Search &amp; Replace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dirty="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Sentence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Import/Export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dirty="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Paragraph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Import/Export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Table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Add Row, Add Column, Split Cell, Merge Cell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Drawing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Croup, Scale, Move, Send to Front/Back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b="1">
                          <a:effectLst/>
                          <a:latin typeface="Comic Sans MS"/>
                          <a:ea typeface="Times New Roman"/>
                          <a:cs typeface="Times New Roman"/>
                        </a:rPr>
                        <a:t>DATABASE</a:t>
                      </a:r>
                      <a:endParaRPr lang="en-GB" sz="10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Field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Enter, Insert, Edit, Delete, Copy, Paste, Format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Record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Search, Sort, Calculate, Query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File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Import/Export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Layout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Report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b="1" dirty="0">
                          <a:effectLst/>
                          <a:latin typeface="Comic Sans MS"/>
                          <a:ea typeface="Times New Roman"/>
                          <a:cs typeface="Times New Roman"/>
                        </a:rPr>
                        <a:t>SPREADSHEET</a:t>
                      </a:r>
                      <a:endParaRPr lang="en-GB" sz="1000" dirty="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Cell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Enter, Insert, Edit, Delete, Copy, Paste, Set Attributes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Row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Format, Import/Export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Column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Format, Import/Export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Number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Format, Import/Export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Text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Format, Import/Export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Formula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Calculate (sum, average, max, min, if)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Row</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Format, Import/Export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b="1">
                          <a:effectLst/>
                          <a:latin typeface="Comic Sans MS"/>
                          <a:ea typeface="Times New Roman"/>
                          <a:cs typeface="Times New Roman"/>
                        </a:rPr>
                        <a:t>GRAPHICS</a:t>
                      </a:r>
                      <a:endParaRPr lang="en-GB" sz="1000">
                        <a:effectLst/>
                        <a:latin typeface="Comic Sans MS"/>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Pixel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Enter, Insert, Edit, Delete, Copy, Paste, Format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Line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Scale, Rotate, Crop, Layer, Group, Ungroup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Circle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Scale, Rotate, Crop, Layer, Group, Ungroup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Rectangle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Scale, Rotate, Crop, Layer, Group, Ungroup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en-GB" sz="1000">
                          <a:effectLst/>
                          <a:latin typeface="Comic Sans MS"/>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a:effectLst/>
                          <a:latin typeface="Comic Sans MS"/>
                          <a:ea typeface="Times New Roman"/>
                          <a:cs typeface="Times New Roman"/>
                        </a:rPr>
                        <a:t>Polygon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GB" sz="1000" dirty="0">
                          <a:effectLst/>
                          <a:latin typeface="Comic Sans MS"/>
                          <a:ea typeface="Times New Roman"/>
                          <a:cs typeface="Times New Roman"/>
                        </a:rPr>
                        <a:t>Scale, Rotate, Crop, Layer, Group, Ungroup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Action Button: Home 5">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ction Button: Forward or Next 10">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ction Button: Back or Previous 9">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271355767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Objects &amp; Operations</a:t>
            </a:r>
            <a:endParaRPr lang="en-GB" sz="4000" dirty="0">
              <a:effectLst>
                <a:outerShdw blurRad="38100" dist="38100" dir="2700000" algn="tl">
                  <a:srgbClr val="000000">
                    <a:alpha val="43137"/>
                  </a:srgbClr>
                </a:outerShdw>
              </a:effectLst>
            </a:endParaRPr>
          </a:p>
        </p:txBody>
      </p:sp>
      <p:sp>
        <p:nvSpPr>
          <p:cNvPr id="9" name="TextBox 8"/>
          <p:cNvSpPr txBox="1"/>
          <p:nvPr/>
        </p:nvSpPr>
        <p:spPr>
          <a:xfrm>
            <a:off x="457672" y="1753777"/>
            <a:ext cx="8424936" cy="3416320"/>
          </a:xfrm>
          <a:prstGeom prst="rect">
            <a:avLst/>
          </a:prstGeom>
          <a:noFill/>
        </p:spPr>
        <p:txBody>
          <a:bodyPr wrap="square" rtlCol="0">
            <a:spAutoFit/>
          </a:bodyPr>
          <a:lstStyle/>
          <a:p>
            <a:r>
              <a:rPr lang="en-GB" sz="2400" b="1" dirty="0" smtClean="0">
                <a:solidFill>
                  <a:prstClr val="white"/>
                </a:solidFill>
              </a:rPr>
              <a:t>Objects and Operations </a:t>
            </a:r>
            <a:r>
              <a:rPr lang="en-GB" sz="2400" dirty="0" smtClean="0">
                <a:solidFill>
                  <a:prstClr val="black"/>
                </a:solidFill>
              </a:rPr>
              <a:t>which can be carried out in a package help the user to decide which  application package is the most suitable to use for particular tasks.</a:t>
            </a:r>
          </a:p>
          <a:p>
            <a:endParaRPr lang="en-GB" sz="2400" dirty="0">
              <a:solidFill>
                <a:prstClr val="black"/>
              </a:solidFill>
            </a:endParaRPr>
          </a:p>
          <a:p>
            <a:r>
              <a:rPr lang="en-GB" sz="2400" dirty="0" smtClean="0">
                <a:solidFill>
                  <a:prstClr val="black"/>
                </a:solidFill>
              </a:rPr>
              <a:t>As you can see on the previous slide, many of the same </a:t>
            </a:r>
            <a:r>
              <a:rPr lang="en-GB" sz="2400" b="1" dirty="0" smtClean="0">
                <a:solidFill>
                  <a:prstClr val="white"/>
                </a:solidFill>
              </a:rPr>
              <a:t>objects and operations </a:t>
            </a:r>
            <a:r>
              <a:rPr lang="en-GB" sz="2400" dirty="0" smtClean="0">
                <a:solidFill>
                  <a:prstClr val="black"/>
                </a:solidFill>
              </a:rPr>
              <a:t>can be carried out by different packages.  In this case, the user should use the package which will enable him to do the task as quickly and as easily as possible.</a:t>
            </a:r>
            <a:endParaRPr lang="en-GB" sz="2400" dirty="0">
              <a:solidFill>
                <a:prstClr val="black"/>
              </a:solidFill>
            </a:endParaRPr>
          </a:p>
        </p:txBody>
      </p:sp>
      <p:pic>
        <p:nvPicPr>
          <p:cNvPr id="3074" name="Picture 2" descr="C:\Users\mfeldman139.DUNDEECITY.000\AppData\Local\Microsoft\Windows\Temporary Internet Files\Content.IE5\PRG8Q4Z8\MP90031653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5004924"/>
            <a:ext cx="1972816" cy="1318499"/>
          </a:xfrm>
          <a:prstGeom prst="rect">
            <a:avLst/>
          </a:prstGeom>
          <a:noFill/>
          <a:ln w="25400">
            <a:solidFill>
              <a:schemeClr val="bg1"/>
            </a:solidFill>
          </a:ln>
          <a:extLst>
            <a:ext uri="{909E8E84-426E-40DD-AFC4-6F175D3DCCD1}">
              <a14:hiddenFill xmlns:a14="http://schemas.microsoft.com/office/drawing/2010/main">
                <a:solidFill>
                  <a:srgbClr val="FFFFFF"/>
                </a:solidFill>
              </a14:hiddenFill>
            </a:ext>
          </a:extLst>
        </p:spPr>
      </p:pic>
      <p:sp>
        <p:nvSpPr>
          <p:cNvPr id="6" name="Action Button: Home 5">
            <a:hlinkClick r:id="rId3"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1" name="Action Button: Forward or Next 10">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Action Button: Back or Previous 9">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49792612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512168"/>
          </a:xfrm>
          <a:ln>
            <a:solidFill>
              <a:schemeClr val="bg1"/>
            </a:solidFill>
          </a:ln>
        </p:spPr>
        <p:txBody>
          <a:bodyPr>
            <a:normAutofit/>
          </a:bodyPr>
          <a:lstStyle/>
          <a:p>
            <a:r>
              <a:rPr lang="en-GB" sz="4000" dirty="0" smtClean="0">
                <a:effectLst>
                  <a:outerShdw blurRad="38100" dist="38100" dir="2700000" algn="tl">
                    <a:srgbClr val="000000">
                      <a:alpha val="43137"/>
                    </a:srgbClr>
                  </a:outerShdw>
                </a:effectLst>
              </a:rPr>
              <a:t>COMPUTER SOFTWARE</a:t>
            </a:r>
            <a:br>
              <a:rPr lang="en-GB" sz="4000" dirty="0" smtClean="0">
                <a:effectLst>
                  <a:outerShdw blurRad="38100" dist="38100" dir="2700000" algn="tl">
                    <a:srgbClr val="000000">
                      <a:alpha val="43137"/>
                    </a:srgbClr>
                  </a:outerShdw>
                </a:effectLst>
              </a:rPr>
            </a:br>
            <a:r>
              <a:rPr lang="en-GB" sz="4000" dirty="0" smtClean="0">
                <a:effectLst>
                  <a:outerShdw blurRad="38100" dist="38100" dir="2700000" algn="tl">
                    <a:srgbClr val="000000">
                      <a:alpha val="43137"/>
                    </a:srgbClr>
                  </a:outerShdw>
                </a:effectLst>
              </a:rPr>
              <a:t>Standard File Formats</a:t>
            </a:r>
            <a:endParaRPr lang="en-GB" sz="4000" dirty="0">
              <a:effectLst>
                <a:outerShdw blurRad="38100" dist="38100" dir="2700000" algn="tl">
                  <a:srgbClr val="000000">
                    <a:alpha val="43137"/>
                  </a:srgbClr>
                </a:outerShdw>
              </a:effectLst>
            </a:endParaRPr>
          </a:p>
        </p:txBody>
      </p:sp>
      <p:sp>
        <p:nvSpPr>
          <p:cNvPr id="9" name="TextBox 8"/>
          <p:cNvSpPr txBox="1"/>
          <p:nvPr/>
        </p:nvSpPr>
        <p:spPr>
          <a:xfrm>
            <a:off x="539552" y="1988840"/>
            <a:ext cx="8136904" cy="3816429"/>
          </a:xfrm>
          <a:prstGeom prst="rect">
            <a:avLst/>
          </a:prstGeom>
          <a:noFill/>
        </p:spPr>
        <p:txBody>
          <a:bodyPr wrap="square" rtlCol="0">
            <a:spAutoFit/>
          </a:bodyPr>
          <a:lstStyle/>
          <a:p>
            <a:r>
              <a:rPr lang="en-GB" sz="2200" b="1" dirty="0" smtClean="0">
                <a:solidFill>
                  <a:prstClr val="white"/>
                </a:solidFill>
              </a:rPr>
              <a:t>Standard File Formats </a:t>
            </a:r>
            <a:r>
              <a:rPr lang="en-GB" sz="2200" dirty="0" smtClean="0">
                <a:solidFill>
                  <a:prstClr val="black"/>
                </a:solidFill>
              </a:rPr>
              <a:t>are used to store data in a way that makes portable – that it can be transferred between different application packages, other than the one it was created with.</a:t>
            </a:r>
          </a:p>
          <a:p>
            <a:endParaRPr lang="en-GB" sz="2200" dirty="0">
              <a:solidFill>
                <a:prstClr val="black"/>
              </a:solidFill>
            </a:endParaRPr>
          </a:p>
          <a:p>
            <a:r>
              <a:rPr lang="en-GB" sz="2200" dirty="0" smtClean="0">
                <a:solidFill>
                  <a:prstClr val="black"/>
                </a:solidFill>
              </a:rPr>
              <a:t>When you load an </a:t>
            </a:r>
            <a:r>
              <a:rPr lang="en-GB" sz="2200" b="1" dirty="0" smtClean="0">
                <a:solidFill>
                  <a:prstClr val="white"/>
                </a:solidFill>
              </a:rPr>
              <a:t>application program </a:t>
            </a:r>
            <a:r>
              <a:rPr lang="en-GB" sz="2200" dirty="0" smtClean="0">
                <a:solidFill>
                  <a:prstClr val="black"/>
                </a:solidFill>
              </a:rPr>
              <a:t>and create a </a:t>
            </a:r>
            <a:r>
              <a:rPr lang="en-GB" sz="2200" b="1" dirty="0" smtClean="0">
                <a:solidFill>
                  <a:prstClr val="white"/>
                </a:solidFill>
              </a:rPr>
              <a:t>data file</a:t>
            </a:r>
            <a:r>
              <a:rPr lang="en-GB" sz="2200" dirty="0" smtClean="0">
                <a:solidFill>
                  <a:prstClr val="black"/>
                </a:solidFill>
              </a:rPr>
              <a:t>, then save it – information is also saved </a:t>
            </a:r>
            <a:r>
              <a:rPr lang="en-GB" sz="2200" b="1" dirty="0" smtClean="0">
                <a:solidFill>
                  <a:prstClr val="black"/>
                </a:solidFill>
              </a:rPr>
              <a:t>which associates the data file with the application you used to create it.  </a:t>
            </a:r>
            <a:r>
              <a:rPr lang="en-GB" sz="2200" dirty="0" smtClean="0">
                <a:solidFill>
                  <a:prstClr val="black"/>
                </a:solidFill>
              </a:rPr>
              <a:t>The means that when you want to reopen the data file, by </a:t>
            </a:r>
            <a:r>
              <a:rPr lang="en-GB" sz="2200" b="1" dirty="0" smtClean="0">
                <a:solidFill>
                  <a:prstClr val="black"/>
                </a:solidFill>
              </a:rPr>
              <a:t>clicking on the data file name to do this, you will also automatically open the application program.</a:t>
            </a:r>
            <a:endParaRPr lang="en-GB" sz="2200" b="1" dirty="0">
              <a:solidFill>
                <a:prstClr val="black"/>
              </a:solidFill>
            </a:endParaRPr>
          </a:p>
        </p:txBody>
      </p:sp>
      <p:sp>
        <p:nvSpPr>
          <p:cNvPr id="5" name="Action Button: Home 4">
            <a:hlinkClick r:id="rId2" action="ppaction://hlinksldjump" highlightClick="1"/>
          </p:cNvPr>
          <p:cNvSpPr/>
          <p:nvPr/>
        </p:nvSpPr>
        <p:spPr>
          <a:xfrm>
            <a:off x="4231052" y="6221089"/>
            <a:ext cx="540000" cy="540000"/>
          </a:xfrm>
          <a:prstGeom prst="actionButtonHome">
            <a:avLst/>
          </a:prstGeom>
          <a:solidFill>
            <a:srgbClr val="00B050"/>
          </a:solidFill>
          <a:ln w="9525" cap="flat" cmpd="sng" algn="ctr">
            <a:solidFill>
              <a:schemeClr val="tx1"/>
            </a:solidFill>
            <a:prstDash val="solid"/>
          </a:ln>
          <a:effectLst/>
        </p:spPr>
        <p:txBody>
          <a:bodyPr rtlCol="0" anchor="ctr"/>
          <a:lstStyle/>
          <a:p>
            <a:pPr algn="ctr">
              <a:defRPr/>
            </a:pPr>
            <a:endParaRPr lang="en-GB" kern="0">
              <a:solidFill>
                <a:sysClr val="window" lastClr="FFFFFF"/>
              </a:solidFill>
            </a:endParaRPr>
          </a:p>
        </p:txBody>
      </p:sp>
      <p:sp>
        <p:nvSpPr>
          <p:cNvPr id="10" name="Action Button: Forward or Next 9">
            <a:hlinkClick r:id="" action="ppaction://hlinkshowjump?jump=nextslide" highlightClick="1"/>
          </p:cNvPr>
          <p:cNvSpPr/>
          <p:nvPr/>
        </p:nvSpPr>
        <p:spPr>
          <a:xfrm>
            <a:off x="8508682" y="6093296"/>
            <a:ext cx="540000" cy="540000"/>
          </a:xfrm>
          <a:prstGeom prst="actionButtonForwardNex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Action Button: Back or Previous 6">
            <a:hlinkClick r:id="" action="ppaction://hlinkshowjump?jump=lastslideviewed" highlightClick="1"/>
          </p:cNvPr>
          <p:cNvSpPr/>
          <p:nvPr/>
        </p:nvSpPr>
        <p:spPr>
          <a:xfrm>
            <a:off x="179512" y="6093296"/>
            <a:ext cx="540000" cy="540000"/>
          </a:xfrm>
          <a:prstGeom prst="actionButtonBackPrevious">
            <a:avLst/>
          </a:prstGeom>
          <a:no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6821863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Custom 2">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62_Default Design">
  <a:themeElements>
    <a:clrScheme name="">
      <a:dk1>
        <a:srgbClr val="6666FF"/>
      </a:dk1>
      <a:lt1>
        <a:srgbClr val="CCCCFF"/>
      </a:lt1>
      <a:dk2>
        <a:srgbClr val="000099"/>
      </a:dk2>
      <a:lt2>
        <a:srgbClr val="808080"/>
      </a:lt2>
      <a:accent1>
        <a:srgbClr val="00CC99"/>
      </a:accent1>
      <a:accent2>
        <a:srgbClr val="3333CC"/>
      </a:accent2>
      <a:accent3>
        <a:srgbClr val="E2E2FF"/>
      </a:accent3>
      <a:accent4>
        <a:srgbClr val="5656DA"/>
      </a:accent4>
      <a:accent5>
        <a:srgbClr val="AAE2CA"/>
      </a:accent5>
      <a:accent6>
        <a:srgbClr val="2D2DB9"/>
      </a:accent6>
      <a:hlink>
        <a:srgbClr val="FF0000"/>
      </a:hlink>
      <a:folHlink>
        <a:srgbClr val="FF00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_Office Theme">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Custom 2">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32_Default Design">
  <a:themeElements>
    <a:clrScheme name="">
      <a:dk1>
        <a:srgbClr val="3333CC"/>
      </a:dk1>
      <a:lt1>
        <a:srgbClr val="66CCFF"/>
      </a:lt1>
      <a:dk2>
        <a:srgbClr val="000000"/>
      </a:dk2>
      <a:lt2>
        <a:srgbClr val="808080"/>
      </a:lt2>
      <a:accent1>
        <a:srgbClr val="00CC99"/>
      </a:accent1>
      <a:accent2>
        <a:srgbClr val="3333CC"/>
      </a:accent2>
      <a:accent3>
        <a:srgbClr val="B8E2FF"/>
      </a:accent3>
      <a:accent4>
        <a:srgbClr val="2A2AAE"/>
      </a:accent4>
      <a:accent5>
        <a:srgbClr val="AAE2CA"/>
      </a:accent5>
      <a:accent6>
        <a:srgbClr val="2D2DB9"/>
      </a:accent6>
      <a:hlink>
        <a:srgbClr val="CCCCFF"/>
      </a:hlink>
      <a:folHlink>
        <a:srgbClr val="B2B2B2"/>
      </a:folHlink>
    </a:clrScheme>
    <a:fontScheme name="Default Design">
      <a:majorFont>
        <a:latin typeface="Comic Sans MS"/>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6_Office Theme">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Custom 2">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0_Office Theme">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Custom 2">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11_Office Theme">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Custom 2">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12_Office Theme">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Custom 2">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30_Default Design">
  <a:themeElements>
    <a:clrScheme name="">
      <a:dk1>
        <a:srgbClr val="000000"/>
      </a:dk1>
      <a:lt1>
        <a:srgbClr val="FF3399"/>
      </a:lt1>
      <a:dk2>
        <a:srgbClr val="6600CC"/>
      </a:dk2>
      <a:lt2>
        <a:srgbClr val="808080"/>
      </a:lt2>
      <a:accent1>
        <a:srgbClr val="00CC99"/>
      </a:accent1>
      <a:accent2>
        <a:srgbClr val="3333CC"/>
      </a:accent2>
      <a:accent3>
        <a:srgbClr val="FFADCA"/>
      </a:accent3>
      <a:accent4>
        <a:srgbClr val="000000"/>
      </a:accent4>
      <a:accent5>
        <a:srgbClr val="AAE2CA"/>
      </a:accent5>
      <a:accent6>
        <a:srgbClr val="2D2DB9"/>
      </a:accent6>
      <a:hlink>
        <a:srgbClr val="CCCCFF"/>
      </a:hlink>
      <a:folHlink>
        <a:srgbClr val="B2B2B2"/>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3_Office Theme">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Custom 2">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9_Default Design">
  <a:themeElements>
    <a:clrScheme name="">
      <a:dk1>
        <a:srgbClr val="3333CC"/>
      </a:dk1>
      <a:lt1>
        <a:srgbClr val="66CCFF"/>
      </a:lt1>
      <a:dk2>
        <a:srgbClr val="000000"/>
      </a:dk2>
      <a:lt2>
        <a:srgbClr val="808080"/>
      </a:lt2>
      <a:accent1>
        <a:srgbClr val="00CC99"/>
      </a:accent1>
      <a:accent2>
        <a:srgbClr val="3333CC"/>
      </a:accent2>
      <a:accent3>
        <a:srgbClr val="B8E2FF"/>
      </a:accent3>
      <a:accent4>
        <a:srgbClr val="2A2AAE"/>
      </a:accent4>
      <a:accent5>
        <a:srgbClr val="AAE2CA"/>
      </a:accent5>
      <a:accent6>
        <a:srgbClr val="2D2DB9"/>
      </a:accent6>
      <a:hlink>
        <a:srgbClr val="CCCCFF"/>
      </a:hlink>
      <a:folHlink>
        <a:srgbClr val="B2B2B2"/>
      </a:folHlink>
    </a:clrScheme>
    <a:fontScheme name="Default Design">
      <a:majorFont>
        <a:latin typeface="Comic Sans MS"/>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2_Default Design">
  <a:themeElements>
    <a:clrScheme name="Custom 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D60093"/>
      </a:hlink>
      <a:folHlink>
        <a:srgbClr val="99CC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5_Office Theme">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Custom 2">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17_Office Theme">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Custom 2">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18_Office Theme">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Custom 2">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Tempus Sans ITC"/>
        <a:ea typeface=""/>
        <a:cs typeface=""/>
      </a:majorFont>
      <a:minorFont>
        <a:latin typeface="Tempus Sans IT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5_Office Theme">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Custom 2">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4_high voltage">
  <a:themeElements>
    <a:clrScheme name="high voltage 1">
      <a:dk1>
        <a:srgbClr val="001932"/>
      </a:dk1>
      <a:lt1>
        <a:srgbClr val="FFFFFF"/>
      </a:lt1>
      <a:dk2>
        <a:srgbClr val="2181B7"/>
      </a:dk2>
      <a:lt2>
        <a:srgbClr val="CCFFFF"/>
      </a:lt2>
      <a:accent1>
        <a:srgbClr val="99FFCC"/>
      </a:accent1>
      <a:accent2>
        <a:srgbClr val="01B0FF"/>
      </a:accent2>
      <a:accent3>
        <a:srgbClr val="ABC1D8"/>
      </a:accent3>
      <a:accent4>
        <a:srgbClr val="DADADA"/>
      </a:accent4>
      <a:accent5>
        <a:srgbClr val="CAFFE2"/>
      </a:accent5>
      <a:accent6>
        <a:srgbClr val="019FE7"/>
      </a:accent6>
      <a:hlink>
        <a:srgbClr val="6666FF"/>
      </a:hlink>
      <a:folHlink>
        <a:srgbClr val="1C6D9A"/>
      </a:folHlink>
    </a:clrScheme>
    <a:fontScheme name="high voltage">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00FF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rgbClr val="FFFF00"/>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solidFill>
            <a:srgbClr val="00FF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rgbClr val="FFFF00"/>
            </a:solidFill>
            <a:effectLst/>
            <a:latin typeface="Comic Sans MS" pitchFamily="66" charset="0"/>
          </a:defRPr>
        </a:defPPr>
      </a:lstStyle>
    </a:lnDef>
  </a:objectDefaults>
  <a:extraClrSchemeLst>
    <a:extraClrScheme>
      <a:clrScheme name="high voltage 1">
        <a:dk1>
          <a:srgbClr val="001932"/>
        </a:dk1>
        <a:lt1>
          <a:srgbClr val="FFFFFF"/>
        </a:lt1>
        <a:dk2>
          <a:srgbClr val="2181B7"/>
        </a:dk2>
        <a:lt2>
          <a:srgbClr val="CCFFFF"/>
        </a:lt2>
        <a:accent1>
          <a:srgbClr val="99FFCC"/>
        </a:accent1>
        <a:accent2>
          <a:srgbClr val="01B0FF"/>
        </a:accent2>
        <a:accent3>
          <a:srgbClr val="ABC1D8"/>
        </a:accent3>
        <a:accent4>
          <a:srgbClr val="DADADA"/>
        </a:accent4>
        <a:accent5>
          <a:srgbClr val="CAFFE2"/>
        </a:accent5>
        <a:accent6>
          <a:srgbClr val="019FE7"/>
        </a:accent6>
        <a:hlink>
          <a:srgbClr val="6666FF"/>
        </a:hlink>
        <a:folHlink>
          <a:srgbClr val="1C6D9A"/>
        </a:folHlink>
      </a:clrScheme>
      <a:clrMap bg1="dk2" tx1="lt1" bg2="dk1" tx2="lt2" accent1="accent1" accent2="accent2" accent3="accent3" accent4="accent4" accent5="accent5" accent6="accent6" hlink="hlink" folHlink="folHlink"/>
    </a:extraClrScheme>
    <a:extraClrScheme>
      <a:clrScheme name="high voltage 2">
        <a:dk1>
          <a:srgbClr val="000000"/>
        </a:dk1>
        <a:lt1>
          <a:srgbClr val="FFFFFF"/>
        </a:lt1>
        <a:dk2>
          <a:srgbClr val="000066"/>
        </a:dk2>
        <a:lt2>
          <a:srgbClr val="969696"/>
        </a:lt2>
        <a:accent1>
          <a:srgbClr val="666699"/>
        </a:accent1>
        <a:accent2>
          <a:srgbClr val="CCCCFF"/>
        </a:accent2>
        <a:accent3>
          <a:srgbClr val="FFFFFF"/>
        </a:accent3>
        <a:accent4>
          <a:srgbClr val="000000"/>
        </a:accent4>
        <a:accent5>
          <a:srgbClr val="B8B8CA"/>
        </a:accent5>
        <a:accent6>
          <a:srgbClr val="B9B9E7"/>
        </a:accent6>
        <a:hlink>
          <a:srgbClr val="CC00CC"/>
        </a:hlink>
        <a:folHlink>
          <a:srgbClr val="EAEAEA"/>
        </a:folHlink>
      </a:clrScheme>
      <a:clrMap bg1="lt1" tx1="dk1" bg2="lt2" tx2="dk2" accent1="accent1" accent2="accent2" accent3="accent3" accent4="accent4" accent5="accent5" accent6="accent6" hlink="hlink" folHlink="folHlink"/>
    </a:extraClrScheme>
    <a:extraClrScheme>
      <a:clrScheme name="high voltage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igh voltage 4">
        <a:dk1>
          <a:srgbClr val="000000"/>
        </a:dk1>
        <a:lt1>
          <a:srgbClr val="FFFFCC"/>
        </a:lt1>
        <a:dk2>
          <a:srgbClr val="FF6600"/>
        </a:dk2>
        <a:lt2>
          <a:srgbClr val="333300"/>
        </a:lt2>
        <a:accent1>
          <a:srgbClr val="800000"/>
        </a:accent1>
        <a:accent2>
          <a:srgbClr val="CC6600"/>
        </a:accent2>
        <a:accent3>
          <a:srgbClr val="FFFFE2"/>
        </a:accent3>
        <a:accent4>
          <a:srgbClr val="000000"/>
        </a:accent4>
        <a:accent5>
          <a:srgbClr val="C0AAAA"/>
        </a:accent5>
        <a:accent6>
          <a:srgbClr val="B95C00"/>
        </a:accent6>
        <a:hlink>
          <a:srgbClr val="808000"/>
        </a:hlink>
        <a:folHlink>
          <a:srgbClr val="FFCC66"/>
        </a:folHlink>
      </a:clrScheme>
      <a:clrMap bg1="lt1" tx1="dk1" bg2="lt2" tx2="dk2" accent1="accent1" accent2="accent2" accent3="accent3" accent4="accent4" accent5="accent5" accent6="accent6" hlink="hlink" folHlink="folHlink"/>
    </a:extraClrScheme>
    <a:extraClrScheme>
      <a:clrScheme name="high voltage 5">
        <a:dk1>
          <a:srgbClr val="1C3956"/>
        </a:dk1>
        <a:lt1>
          <a:srgbClr val="FFFFFF"/>
        </a:lt1>
        <a:dk2>
          <a:srgbClr val="003366"/>
        </a:dk2>
        <a:lt2>
          <a:srgbClr val="DDDDDD"/>
        </a:lt2>
        <a:accent1>
          <a:srgbClr val="3D7CBB"/>
        </a:accent1>
        <a:accent2>
          <a:srgbClr val="00152A"/>
        </a:accent2>
        <a:accent3>
          <a:srgbClr val="AAADB8"/>
        </a:accent3>
        <a:accent4>
          <a:srgbClr val="DADADA"/>
        </a:accent4>
        <a:accent5>
          <a:srgbClr val="AFBFDA"/>
        </a:accent5>
        <a:accent6>
          <a:srgbClr val="001225"/>
        </a:accent6>
        <a:hlink>
          <a:srgbClr val="33CCCC"/>
        </a:hlink>
        <a:folHlink>
          <a:srgbClr val="96B9DC"/>
        </a:folHlink>
      </a:clrScheme>
      <a:clrMap bg1="dk2" tx1="lt1" bg2="dk1" tx2="lt2" accent1="accent1" accent2="accent2" accent3="accent3" accent4="accent4" accent5="accent5" accent6="accent6" hlink="hlink" folHlink="folHlink"/>
    </a:extraClrScheme>
    <a:extraClrScheme>
      <a:clrScheme name="high voltage 6">
        <a:dk1>
          <a:srgbClr val="000000"/>
        </a:dk1>
        <a:lt1>
          <a:srgbClr val="FFFFFF"/>
        </a:lt1>
        <a:dk2>
          <a:srgbClr val="440044"/>
        </a:dk2>
        <a:lt2>
          <a:srgbClr val="491D49"/>
        </a:lt2>
        <a:accent1>
          <a:srgbClr val="9D9DBD"/>
        </a:accent1>
        <a:accent2>
          <a:srgbClr val="14213C"/>
        </a:accent2>
        <a:accent3>
          <a:srgbClr val="FFFFFF"/>
        </a:accent3>
        <a:accent4>
          <a:srgbClr val="000000"/>
        </a:accent4>
        <a:accent5>
          <a:srgbClr val="CCCCDB"/>
        </a:accent5>
        <a:accent6>
          <a:srgbClr val="111D35"/>
        </a:accent6>
        <a:hlink>
          <a:srgbClr val="666699"/>
        </a:hlink>
        <a:folHlink>
          <a:srgbClr val="DBDBF1"/>
        </a:folHlink>
      </a:clrScheme>
      <a:clrMap bg1="lt1" tx1="dk1" bg2="lt2" tx2="dk2" accent1="accent1" accent2="accent2" accent3="accent3" accent4="accent4" accent5="accent5" accent6="accent6" hlink="hlink" folHlink="folHlink"/>
    </a:extraClrScheme>
    <a:extraClrScheme>
      <a:clrScheme name="high voltage 7">
        <a:dk1>
          <a:srgbClr val="000000"/>
        </a:dk1>
        <a:lt1>
          <a:srgbClr val="FFFFFF"/>
        </a:lt1>
        <a:dk2>
          <a:srgbClr val="000000"/>
        </a:dk2>
        <a:lt2>
          <a:srgbClr val="001A00"/>
        </a:lt2>
        <a:accent1>
          <a:srgbClr val="339966"/>
        </a:accent1>
        <a:accent2>
          <a:srgbClr val="003300"/>
        </a:accent2>
        <a:accent3>
          <a:srgbClr val="FFFFFF"/>
        </a:accent3>
        <a:accent4>
          <a:srgbClr val="000000"/>
        </a:accent4>
        <a:accent5>
          <a:srgbClr val="ADCAB8"/>
        </a:accent5>
        <a:accent6>
          <a:srgbClr val="002D00"/>
        </a:accent6>
        <a:hlink>
          <a:srgbClr val="FF9933"/>
        </a:hlink>
        <a:folHlink>
          <a:srgbClr val="AFE9CC"/>
        </a:folHlink>
      </a:clrScheme>
      <a:clrMap bg1="lt1" tx1="dk1" bg2="lt2" tx2="dk2" accent1="accent1" accent2="accent2" accent3="accent3" accent4="accent4" accent5="accent5" accent6="accent6" hlink="hlink" folHlink="folHlink"/>
    </a:extraClrScheme>
    <a:extraClrScheme>
      <a:clrScheme name="high voltage 8">
        <a:dk1>
          <a:srgbClr val="000000"/>
        </a:dk1>
        <a:lt1>
          <a:srgbClr val="FFFFFF"/>
        </a:lt1>
        <a:dk2>
          <a:srgbClr val="000000"/>
        </a:dk2>
        <a:lt2>
          <a:srgbClr val="FFCC00"/>
        </a:lt2>
        <a:accent1>
          <a:srgbClr val="FF9900"/>
        </a:accent1>
        <a:accent2>
          <a:srgbClr val="D60093"/>
        </a:accent2>
        <a:accent3>
          <a:srgbClr val="AAAAAA"/>
        </a:accent3>
        <a:accent4>
          <a:srgbClr val="DADADA"/>
        </a:accent4>
        <a:accent5>
          <a:srgbClr val="FFCAAA"/>
        </a:accent5>
        <a:accent6>
          <a:srgbClr val="C20085"/>
        </a:accent6>
        <a:hlink>
          <a:srgbClr val="9966FF"/>
        </a:hlink>
        <a:folHlink>
          <a:srgbClr val="808080"/>
        </a:folHlink>
      </a:clrScheme>
      <a:clrMap bg1="dk2" tx1="lt1" bg2="dk1" tx2="lt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FFFFF"/>
      </a:folHlink>
    </a:clrScheme>
    <a:fontScheme name="Custom 2">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1_Default Design">
  <a:themeElements>
    <a:clrScheme name="">
      <a:dk1>
        <a:srgbClr val="6666FF"/>
      </a:dk1>
      <a:lt1>
        <a:srgbClr val="CCCCFF"/>
      </a:lt1>
      <a:dk2>
        <a:srgbClr val="000099"/>
      </a:dk2>
      <a:lt2>
        <a:srgbClr val="808080"/>
      </a:lt2>
      <a:accent1>
        <a:srgbClr val="00CC99"/>
      </a:accent1>
      <a:accent2>
        <a:srgbClr val="3333CC"/>
      </a:accent2>
      <a:accent3>
        <a:srgbClr val="E2E2FF"/>
      </a:accent3>
      <a:accent4>
        <a:srgbClr val="5656DA"/>
      </a:accent4>
      <a:accent5>
        <a:srgbClr val="AAE2CA"/>
      </a:accent5>
      <a:accent6>
        <a:srgbClr val="2D2DB9"/>
      </a:accent6>
      <a:hlink>
        <a:srgbClr val="FF0000"/>
      </a:hlink>
      <a:folHlink>
        <a:srgbClr val="FF00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3_Default Design">
  <a:themeElements>
    <a:clrScheme name="">
      <a:dk1>
        <a:srgbClr val="6666FF"/>
      </a:dk1>
      <a:lt1>
        <a:srgbClr val="CCCCFF"/>
      </a:lt1>
      <a:dk2>
        <a:srgbClr val="000099"/>
      </a:dk2>
      <a:lt2>
        <a:srgbClr val="808080"/>
      </a:lt2>
      <a:accent1>
        <a:srgbClr val="00CC99"/>
      </a:accent1>
      <a:accent2>
        <a:srgbClr val="3333CC"/>
      </a:accent2>
      <a:accent3>
        <a:srgbClr val="E2E2FF"/>
      </a:accent3>
      <a:accent4>
        <a:srgbClr val="5656DA"/>
      </a:accent4>
      <a:accent5>
        <a:srgbClr val="AAE2CA"/>
      </a:accent5>
      <a:accent6>
        <a:srgbClr val="2D2DB9"/>
      </a:accent6>
      <a:hlink>
        <a:srgbClr val="FF0000"/>
      </a:hlink>
      <a:folHlink>
        <a:srgbClr val="FF00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4_Default Design">
  <a:themeElements>
    <a:clrScheme name="">
      <a:dk1>
        <a:srgbClr val="6666FF"/>
      </a:dk1>
      <a:lt1>
        <a:srgbClr val="CCCCFF"/>
      </a:lt1>
      <a:dk2>
        <a:srgbClr val="000099"/>
      </a:dk2>
      <a:lt2>
        <a:srgbClr val="808080"/>
      </a:lt2>
      <a:accent1>
        <a:srgbClr val="00CC99"/>
      </a:accent1>
      <a:accent2>
        <a:srgbClr val="3333CC"/>
      </a:accent2>
      <a:accent3>
        <a:srgbClr val="E2E2FF"/>
      </a:accent3>
      <a:accent4>
        <a:srgbClr val="5656DA"/>
      </a:accent4>
      <a:accent5>
        <a:srgbClr val="AAE2CA"/>
      </a:accent5>
      <a:accent6>
        <a:srgbClr val="2D2DB9"/>
      </a:accent6>
      <a:hlink>
        <a:srgbClr val="FF0000"/>
      </a:hlink>
      <a:folHlink>
        <a:srgbClr val="FF00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6_Default Design">
  <a:themeElements>
    <a:clrScheme name="">
      <a:dk1>
        <a:srgbClr val="6666FF"/>
      </a:dk1>
      <a:lt1>
        <a:srgbClr val="CCCCFF"/>
      </a:lt1>
      <a:dk2>
        <a:srgbClr val="000099"/>
      </a:dk2>
      <a:lt2>
        <a:srgbClr val="808080"/>
      </a:lt2>
      <a:accent1>
        <a:srgbClr val="00CC99"/>
      </a:accent1>
      <a:accent2>
        <a:srgbClr val="3333CC"/>
      </a:accent2>
      <a:accent3>
        <a:srgbClr val="E2E2FF"/>
      </a:accent3>
      <a:accent4>
        <a:srgbClr val="5656DA"/>
      </a:accent4>
      <a:accent5>
        <a:srgbClr val="AAE2CA"/>
      </a:accent5>
      <a:accent6>
        <a:srgbClr val="2D2DB9"/>
      </a:accent6>
      <a:hlink>
        <a:srgbClr val="FF0000"/>
      </a:hlink>
      <a:folHlink>
        <a:srgbClr val="FF00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8_Default Design">
  <a:themeElements>
    <a:clrScheme name="">
      <a:dk1>
        <a:srgbClr val="6666FF"/>
      </a:dk1>
      <a:lt1>
        <a:srgbClr val="CCCCFF"/>
      </a:lt1>
      <a:dk2>
        <a:srgbClr val="000099"/>
      </a:dk2>
      <a:lt2>
        <a:srgbClr val="808080"/>
      </a:lt2>
      <a:accent1>
        <a:srgbClr val="00CC99"/>
      </a:accent1>
      <a:accent2>
        <a:srgbClr val="3333CC"/>
      </a:accent2>
      <a:accent3>
        <a:srgbClr val="E2E2FF"/>
      </a:accent3>
      <a:accent4>
        <a:srgbClr val="5656DA"/>
      </a:accent4>
      <a:accent5>
        <a:srgbClr val="AAE2CA"/>
      </a:accent5>
      <a:accent6>
        <a:srgbClr val="2D2DB9"/>
      </a:accent6>
      <a:hlink>
        <a:srgbClr val="FF0000"/>
      </a:hlink>
      <a:folHlink>
        <a:srgbClr val="FF00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9_Default Design">
  <a:themeElements>
    <a:clrScheme name="">
      <a:dk1>
        <a:srgbClr val="6666FF"/>
      </a:dk1>
      <a:lt1>
        <a:srgbClr val="CCCCFF"/>
      </a:lt1>
      <a:dk2>
        <a:srgbClr val="000099"/>
      </a:dk2>
      <a:lt2>
        <a:srgbClr val="808080"/>
      </a:lt2>
      <a:accent1>
        <a:srgbClr val="00CC99"/>
      </a:accent1>
      <a:accent2>
        <a:srgbClr val="3333CC"/>
      </a:accent2>
      <a:accent3>
        <a:srgbClr val="E2E2FF"/>
      </a:accent3>
      <a:accent4>
        <a:srgbClr val="5656DA"/>
      </a:accent4>
      <a:accent5>
        <a:srgbClr val="AAE2CA"/>
      </a:accent5>
      <a:accent6>
        <a:srgbClr val="2D2DB9"/>
      </a:accent6>
      <a:hlink>
        <a:srgbClr val="FF0000"/>
      </a:hlink>
      <a:folHlink>
        <a:srgbClr val="FF0000"/>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ppt17AF.tmp</Template>
  <TotalTime>9855</TotalTime>
  <Words>23244</Words>
  <Application>Microsoft Office PowerPoint</Application>
  <PresentationFormat>On-screen Show (4:3)</PresentationFormat>
  <Paragraphs>2379</Paragraphs>
  <Slides>351</Slides>
  <Notes>17</Notes>
  <HiddenSlides>0</HiddenSlides>
  <MMClips>0</MMClips>
  <ScaleCrop>false</ScaleCrop>
  <HeadingPairs>
    <vt:vector size="8" baseType="variant">
      <vt:variant>
        <vt:lpstr>Fonts Used</vt:lpstr>
      </vt:variant>
      <vt:variant>
        <vt:i4>11</vt:i4>
      </vt:variant>
      <vt:variant>
        <vt:lpstr>Theme</vt:lpstr>
      </vt:variant>
      <vt:variant>
        <vt:i4>27</vt:i4>
      </vt:variant>
      <vt:variant>
        <vt:lpstr>Embedded OLE Servers</vt:lpstr>
      </vt:variant>
      <vt:variant>
        <vt:i4>1</vt:i4>
      </vt:variant>
      <vt:variant>
        <vt:lpstr>Slide Titles</vt:lpstr>
      </vt:variant>
      <vt:variant>
        <vt:i4>351</vt:i4>
      </vt:variant>
    </vt:vector>
  </HeadingPairs>
  <TitlesOfParts>
    <vt:vector size="390" baseType="lpstr">
      <vt:lpstr>Arial</vt:lpstr>
      <vt:lpstr>Arial Narrow</vt:lpstr>
      <vt:lpstr>Calibri</vt:lpstr>
      <vt:lpstr>Comic Sans MS</vt:lpstr>
      <vt:lpstr>Impact</vt:lpstr>
      <vt:lpstr>Monotype Sorts</vt:lpstr>
      <vt:lpstr>Symbol</vt:lpstr>
      <vt:lpstr>Tempus Sans ITC</vt:lpstr>
      <vt:lpstr>Times New Roman</vt:lpstr>
      <vt:lpstr>Verdana</vt:lpstr>
      <vt:lpstr>Wingdings</vt:lpstr>
      <vt:lpstr>Office Theme</vt:lpstr>
      <vt:lpstr>29_Default Design</vt:lpstr>
      <vt:lpstr>2_Office Theme</vt:lpstr>
      <vt:lpstr>41_Default Design</vt:lpstr>
      <vt:lpstr>43_Default Design</vt:lpstr>
      <vt:lpstr>44_Default Design</vt:lpstr>
      <vt:lpstr>46_Default Design</vt:lpstr>
      <vt:lpstr>48_Default Design</vt:lpstr>
      <vt:lpstr>49_Default Design</vt:lpstr>
      <vt:lpstr>62_Default Design</vt:lpstr>
      <vt:lpstr>Default Design</vt:lpstr>
      <vt:lpstr>1_Office Theme</vt:lpstr>
      <vt:lpstr>32_Default Design</vt:lpstr>
      <vt:lpstr>16_Office Theme</vt:lpstr>
      <vt:lpstr>10_Office Theme</vt:lpstr>
      <vt:lpstr>11_Office Theme</vt:lpstr>
      <vt:lpstr>12_Office Theme</vt:lpstr>
      <vt:lpstr>30_Default Design</vt:lpstr>
      <vt:lpstr>13_Office Theme</vt:lpstr>
      <vt:lpstr>1_Default Design</vt:lpstr>
      <vt:lpstr>2_Default Design</vt:lpstr>
      <vt:lpstr>15_Office Theme</vt:lpstr>
      <vt:lpstr>17_Office Theme</vt:lpstr>
      <vt:lpstr>18_Office Theme</vt:lpstr>
      <vt:lpstr>4_Office Theme</vt:lpstr>
      <vt:lpstr>5_Office Theme</vt:lpstr>
      <vt:lpstr>4_high voltage</vt:lpstr>
      <vt:lpstr>Clip</vt:lpstr>
      <vt:lpstr>NATIONAL 4 &amp; 5 COMPUTING SCIENCE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BACKING STORAGE</vt:lpstr>
      <vt:lpstr> LOCAL STORAGE</vt:lpstr>
      <vt:lpstr> WEB STORAGE</vt:lpstr>
      <vt:lpstr>SESSION COOKIES &amp; PERSISTENT COOKIES</vt:lpstr>
      <vt:lpstr>CLOUD STORAGE</vt:lpstr>
      <vt:lpstr>ADVANTAGES &amp; DISADVANTAGES OF CLOUD STORAGE</vt:lpstr>
      <vt:lpstr>HARDWARE Backing Storage Devices</vt:lpstr>
      <vt:lpstr>HARDWARE Backing Storage Devices – Hard Disk Drive</vt:lpstr>
      <vt:lpstr>HARDWARE Backing Storage Devices – CD/DVD Drives</vt:lpstr>
      <vt:lpstr>HARDWARE Backing Storage Devices  – Magnetic Tape Drive</vt:lpstr>
      <vt:lpstr>HARDWARE Backing Storage Devices – ZIP Drive</vt:lpstr>
      <vt:lpstr>HARDWARE Backing Storage Devices – USB Flash Drive</vt:lpstr>
      <vt:lpstr>HARDWARE Backing Storage Devices – Blu-ray Drive</vt:lpstr>
      <vt:lpstr>HARDWARE Flash Memory Cards</vt:lpstr>
      <vt:lpstr>Data Transfer Speed &amp; Interface Types</vt:lpstr>
      <vt:lpstr>BIT-MAPPED GRAPHIC DATA HARDWARE USED TO CAPTURE BIT-MAPPED GRAPHICS</vt:lpstr>
      <vt:lpstr>BIT-MAPPED GRAPHIC DATA STORING THE IMAGES IN A DIGITAL CAMERA</vt:lpstr>
      <vt:lpstr>BIT-MAPPED GRAPHIC DATA CAPTURING IMAGES USING A SCANNER</vt:lpstr>
      <vt:lpstr>BIT-MAPPED GRAPHIC DATA STORAGE OF GRAPHICS DATA</vt:lpstr>
      <vt:lpstr>BIT-MAPPED GRAPHIC DATA COMPRESSION OF BIT-MAP GRAPHICS</vt:lpstr>
      <vt:lpstr>BIT-MAPPED GRAPHIC DATA GIF (Graphics Interchange Format) FILE FORMAT</vt:lpstr>
      <vt:lpstr>BIT-MAPPED GRAPHIC DATA JPEG (Joint Photographic Experts Group) FILE FORMAT</vt:lpstr>
      <vt:lpstr>BIT-MAPPED GRAPHIC DATA RESOLUTION AND COLOUR DEPTH</vt:lpstr>
      <vt:lpstr>BIT-MAPPED GRAPHIC DATA HARDWARE REQUIRED TO DISPLAY GRAPHICS</vt:lpstr>
      <vt:lpstr>BIT-MAPPED GRAPHIC DATA EDITING BIT-MAP GRAPHICS</vt:lpstr>
      <vt:lpstr>BIT-MAPPED GRAPHIC DATA EDITING BIT-MAP GRAPHICS - SCALING</vt:lpstr>
      <vt:lpstr>BIT-MAPPED GRAPHIC DATA EDITING BIT-MAP GRAPHICS - ROTATING</vt:lpstr>
      <vt:lpstr>BIT-MAPPED GRAPHIC DATA EDITING BIT-MAP GRAPHICS - CROP</vt:lpstr>
      <vt:lpstr>BIT-MAPPED GRAPHIC DATA EDITING BIT-MAP GRAPHICS – ALTER COLOUR DEPTH</vt:lpstr>
      <vt:lpstr>BIT-MAPPED GRAPHIC DATA EDITING BIT-MAP GRAPHICS – ALTER BRIGTHNESS &amp; CONTRAST</vt:lpstr>
      <vt:lpstr>BIT-MAPPED GRAPHIC DATA EDITING BIT-MAP GRAPHICS – SPECIAL EFFECTS</vt:lpstr>
      <vt:lpstr>COMPUTER SYSTEMS  HOW DATA IS STORED IN THE COMPUTER</vt:lpstr>
      <vt:lpstr>HOW DATA IS STORED IN THE COMPUTER</vt:lpstr>
      <vt:lpstr>PROCESSING OF DATA</vt:lpstr>
      <vt:lpstr>HOW COMPUTERS STORE NUMBERS</vt:lpstr>
      <vt:lpstr>WORD</vt:lpstr>
      <vt:lpstr>MACHINE CODE</vt:lpstr>
      <vt:lpstr>HOW COMPUTERS STORE NUMBERS</vt:lpstr>
      <vt:lpstr>FLOATING POINT REPRESENTATION</vt:lpstr>
      <vt:lpstr>CHARACTER SET</vt:lpstr>
      <vt:lpstr>HOW COMPUTERS STORE TEXT</vt:lpstr>
      <vt:lpstr>ASCII  CODE</vt:lpstr>
      <vt:lpstr>PowerPoint Presentation</vt:lpstr>
      <vt:lpstr>PIXEL  RESOLUTION</vt:lpstr>
      <vt:lpstr>THE  COMPUTER  SCREEN</vt:lpstr>
      <vt:lpstr>COMPUTER PROCESSORS</vt:lpstr>
      <vt:lpstr>THE CENTRAL PROCESSING UNIT (CPU)</vt:lpstr>
      <vt:lpstr>THE CONTROL UNIT</vt:lpstr>
      <vt:lpstr>THE ARITHMETIC &amp; LOGIC UNIT (ALU)</vt:lpstr>
      <vt:lpstr>REGISTERS</vt:lpstr>
      <vt:lpstr>MAIN MEMORY</vt:lpstr>
      <vt:lpstr>MAIN MEMORY</vt:lpstr>
      <vt:lpstr>MAIN MEMORY</vt:lpstr>
      <vt:lpstr>ADDRESSABILITY</vt:lpstr>
      <vt:lpstr>HARDWARE Interfaces</vt:lpstr>
      <vt:lpstr>HARDWARE Functions of an Interface Temporary Data Storage</vt:lpstr>
      <vt:lpstr>HARDWARE Data &amp; Address Buses</vt:lpstr>
      <vt:lpstr>HARDWARE Control Bus</vt:lpstr>
      <vt:lpstr>PROCESSING OF DATA</vt:lpstr>
      <vt:lpstr>BACKING STORAGE</vt:lpstr>
      <vt:lpstr>USEFUL COMPUTER SYSTEMS</vt:lpstr>
      <vt:lpstr>COMPUTER SOFTWARE</vt:lpstr>
      <vt:lpstr>COMPUTER SOFTWARE Operating Systems</vt:lpstr>
      <vt:lpstr>COMPUTER SOFTWARE What are the main functions of the Operating System?</vt:lpstr>
      <vt:lpstr>COMPUTER SOFTWARE Application Programs</vt:lpstr>
      <vt:lpstr>COMPUTER SOFTWARE Application Programs</vt:lpstr>
      <vt:lpstr>COMPUTER SOFTWARE Objects &amp; Operations</vt:lpstr>
      <vt:lpstr>COMPUTER SOFTWARE Objects &amp; Operations</vt:lpstr>
      <vt:lpstr>COMPUTER SOFTWARE Standard File Formats</vt:lpstr>
      <vt:lpstr>COMPUTER SOFTWARE Standard File Formats</vt:lpstr>
      <vt:lpstr>COMPUTER SOFTWARE Standard File Formats - Text</vt:lpstr>
      <vt:lpstr>COMPUTER SOFTWARE Standard File Formats - Text</vt:lpstr>
      <vt:lpstr>COMPUTER SOFTWARE Standard File Formats - Sound</vt:lpstr>
      <vt:lpstr>COMPUTER SOFTWARE Standard File Formats - Sound</vt:lpstr>
      <vt:lpstr>COMPUTER SOFTWARE Standard File Formats - Graphics</vt:lpstr>
      <vt:lpstr>COMPUTER SOFTWARE Standard File Formats - Graphics</vt:lpstr>
      <vt:lpstr>COMPUTER SOFTWARE Standard File Formats - Graphics</vt:lpstr>
      <vt:lpstr>COMPUTER SOFTWARE Standard File Formats - Graphics</vt:lpstr>
      <vt:lpstr>COMPUTER SOFTWARE Standard File Formats - Video</vt:lpstr>
      <vt:lpstr>COMPUTER SOFTWARE Standard File Formats - Video</vt:lpstr>
      <vt:lpstr>COMPUTER SOFTWARE Standard File Formats - PDF</vt:lpstr>
      <vt:lpstr>COMPUTER SOFTWARE Virus</vt:lpstr>
      <vt:lpstr>COMPUTER SOFTWARE Anti-virus Software</vt:lpstr>
      <vt:lpstr>COMPUTER SOFTWARE Virus</vt:lpstr>
      <vt:lpstr>HEALTH  &amp;  SAFETY</vt:lpstr>
      <vt:lpstr>Computer Related Laws Computer Misuse Act</vt:lpstr>
      <vt:lpstr>Computer Related Laws Computer Misuse Act</vt:lpstr>
      <vt:lpstr>Computer Related Laws Copyright, Designs &amp; Patents Act</vt:lpstr>
      <vt:lpstr>Computer Related Laws Data Protection Act</vt:lpstr>
      <vt:lpstr>Computer Related Laws Data Protection Act</vt:lpstr>
      <vt:lpstr>Computer Related Laws Communications Act </vt:lpstr>
      <vt:lpstr> DATABASES</vt:lpstr>
      <vt:lpstr>WHAT IS A DATABASE?</vt:lpstr>
      <vt:lpstr>DATABASE PACKAGES</vt:lpstr>
      <vt:lpstr>CREATING A DATABASE</vt:lpstr>
      <vt:lpstr> DATABASE TERMINOLOGY</vt:lpstr>
      <vt:lpstr>WHAT  DOES  A  DATABASE  LOOK  LIKE?</vt:lpstr>
      <vt:lpstr>KEY  FIELDS  IN  DATABASES</vt:lpstr>
      <vt:lpstr>KEY  FIELDS  IN  DATABASES</vt:lpstr>
      <vt:lpstr>VERIFICATION</vt:lpstr>
      <vt:lpstr>VALIDATION</vt:lpstr>
      <vt:lpstr>VALIDATION</vt:lpstr>
      <vt:lpstr>ADDING  AND  ALTERING  RECORDS  IN  A  DATABASE</vt:lpstr>
      <vt:lpstr>SEARCHING  A  DATABASE</vt:lpstr>
      <vt:lpstr>SEARCHING  A  DATABASE</vt:lpstr>
      <vt:lpstr>KEYWORDS</vt:lpstr>
      <vt:lpstr>SORTING  A  DATABASE</vt:lpstr>
      <vt:lpstr>COMPLEX SORTING  A  DATABASE</vt:lpstr>
      <vt:lpstr>ALTERING  INPUT  AND  OUTPUT  FORMATS</vt:lpstr>
      <vt:lpstr>REPORTS</vt:lpstr>
      <vt:lpstr>COMPUTED  FIELDS</vt:lpstr>
      <vt:lpstr>STORAGE SPACE FOR DATABASE FILES</vt:lpstr>
      <vt:lpstr>STORAGE SPACE FOR DATABASE FILES</vt:lpstr>
      <vt:lpstr>EXPERT  SYSTEMS</vt:lpstr>
      <vt:lpstr>WHO HAS INFORMATION ABOUT ME STORED ON A DATABASE?</vt:lpstr>
      <vt:lpstr>COMPUTERS AND THE LAW</vt:lpstr>
      <vt:lpstr> KEEPING  DATA  SECURE</vt:lpstr>
      <vt:lpstr>KEEPING  DATA  SECURE</vt:lpstr>
      <vt:lpstr>DIGITISED SOUND DATA Capturing Sound</vt:lpstr>
      <vt:lpstr>DIGITISED SOUND DATA Capturing Sound</vt:lpstr>
      <vt:lpstr>DIGITISED SOUND DATA Capturing Sound</vt:lpstr>
      <vt:lpstr>DIGITISED SOUND DATA Sampling Depth</vt:lpstr>
      <vt:lpstr>DIGITISED SOUND DATA Sampling Frequency (KHz) &amp; Sound Time</vt:lpstr>
      <vt:lpstr>DIGITISED SOUND DATA File Format - RAW</vt:lpstr>
      <vt:lpstr>DIGITISED SOUND DATA File Format - WAV</vt:lpstr>
      <vt:lpstr>DIGITISED SOUND DATA File Format – MP3</vt:lpstr>
      <vt:lpstr>DIGITISED SOUND DATA Sound Editing Software</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LANGUAGE CONSTRUCTS (HIGH LEVEL LANGUAGE PROGRAMMING)</vt:lpstr>
      <vt:lpstr>STANDARD ALGORITHMS (HIGH LEVEL LANGUAGE PROGRAMMING)</vt:lpstr>
      <vt:lpstr>STANDARD ALGORITHMS (HIGH LEVEL LANGUAGE PROGRAMMING)</vt:lpstr>
      <vt:lpstr> </vt:lpstr>
      <vt:lpstr>Software Development Languages &amp; Environments</vt:lpstr>
      <vt:lpstr>HIGH LEVEL PROGRAMMING LANGUAGES</vt:lpstr>
      <vt:lpstr>TRANSLATORS</vt:lpstr>
      <vt:lpstr>COMPILERS</vt:lpstr>
      <vt:lpstr>COMPILERS</vt:lpstr>
      <vt:lpstr>INTERPRETERS</vt:lpstr>
      <vt:lpstr>INTERPRETERS</vt:lpstr>
      <vt:lpstr>INTERPRETER V COMPILER?</vt:lpstr>
      <vt:lpstr>MACROS</vt:lpstr>
      <vt:lpstr>SOFTWARE PORTABILITY</vt:lpstr>
      <vt:lpstr> Information Solution (Multimedia) Development Process </vt:lpstr>
      <vt:lpstr>Information Solution Development Process</vt:lpstr>
      <vt:lpstr>Information Solution Software Development Process - Analysis</vt:lpstr>
      <vt:lpstr>Information Solution Software Development Process - Design</vt:lpstr>
      <vt:lpstr>Information Solution Software Development Process - Implementation</vt:lpstr>
      <vt:lpstr>Information Solution Software Development Process - Testing</vt:lpstr>
      <vt:lpstr>Information Solution Software Development Process - Documentation</vt:lpstr>
      <vt:lpstr>Information Solution Software Development Process - Evaluation</vt:lpstr>
      <vt:lpstr>Information Solution Software Development Process - Maintenance</vt:lpstr>
      <vt:lpstr>Multimedia Technology Creating Multimedia Applications</vt:lpstr>
      <vt:lpstr>Multimedia Technology Creating Multimedia Applications</vt:lpstr>
      <vt:lpstr>Multimedia Technology Creating Multimedia Applications</vt:lpstr>
      <vt:lpstr>Multimedia Technology Creating Multimedia Applications</vt:lpstr>
      <vt:lpstr>Multimedia Technology Creating Multimedia Applications</vt:lpstr>
      <vt:lpstr>Multimedia Technology Creating Multimedia Applications</vt:lpstr>
      <vt:lpstr>Networks</vt:lpstr>
      <vt:lpstr>Networks Local Area Network (LAN)</vt:lpstr>
      <vt:lpstr>Networks Local Area Network (LAN)</vt:lpstr>
      <vt:lpstr>Networks Local Area Network (LAN)  Transmission Mediums</vt:lpstr>
      <vt:lpstr>Networks Local Area Network (LAN)  Transmission Mediums</vt:lpstr>
      <vt:lpstr>Networks Wide Area Network (WAN) </vt:lpstr>
      <vt:lpstr>Networks Wide Area Network (WAN) </vt:lpstr>
      <vt:lpstr>Networks Wide Area Network (WAN)  Transmission Mediums</vt:lpstr>
      <vt:lpstr>Networks Wide Area Network (WAN)  Transmission Mediums</vt:lpstr>
      <vt:lpstr>Networks Transmission  Bandwidth</vt:lpstr>
      <vt:lpstr>Networks Client-server Network</vt:lpstr>
      <vt:lpstr>Networks Peer-to-Peer Network</vt:lpstr>
      <vt:lpstr>Networks – Types of Server File Server</vt:lpstr>
      <vt:lpstr>Networks – Types of Server File Server Security</vt:lpstr>
      <vt:lpstr>Networks – Types of Server Printer Server</vt:lpstr>
      <vt:lpstr>Networks – Types of Server Web Server</vt:lpstr>
      <vt:lpstr>Networks – Hub</vt:lpstr>
      <vt:lpstr>Networks – Bandwidth</vt:lpstr>
      <vt:lpstr>PERIPHERALS</vt:lpstr>
      <vt:lpstr>HARDWARE Input Devices</vt:lpstr>
      <vt:lpstr>HARDWARE Input Devices - Keyboard</vt:lpstr>
      <vt:lpstr>HARDWARE Input Devices - Mouse</vt:lpstr>
      <vt:lpstr>HARDWARE Input Devices - Touchpad</vt:lpstr>
      <vt:lpstr>HARDWARE Input Devices - Microphone</vt:lpstr>
      <vt:lpstr>HARDWARE Input Devices – Digital Camera</vt:lpstr>
      <vt:lpstr>HARDWARE Input Devices – Digital Camera</vt:lpstr>
      <vt:lpstr>HARDWARE Input Devices – Webcam</vt:lpstr>
      <vt:lpstr>HARDWARE Input Devices – Scanner</vt:lpstr>
      <vt:lpstr>HARDWARE Input Devices – Joystick/Joypad</vt:lpstr>
      <vt:lpstr>HARDWARE Output Devices</vt:lpstr>
      <vt:lpstr>HARDWARE Output Devices – Laser </vt:lpstr>
      <vt:lpstr>HARDWARE Output Devices – Inkjet </vt:lpstr>
      <vt:lpstr>HARDWARE Output Devices – Monitors </vt:lpstr>
      <vt:lpstr>HARDWARE Output Devices – Monitors </vt:lpstr>
      <vt:lpstr>HARDWARE Output Devices – Loudspeakers </vt:lpstr>
      <vt:lpstr>HARDWARE Functions of an Interface Data Conversion</vt:lpstr>
      <vt:lpstr>SOFTWARE DEVELOPMENT</vt:lpstr>
      <vt:lpstr>PROGRAMMING STAGES</vt:lpstr>
      <vt:lpstr>ANALYSIS (1ST STAGE OF DEVELOPMENT)</vt:lpstr>
      <vt:lpstr>DESIGN (2ND STAGE OF DEVELOPMENT)</vt:lpstr>
      <vt:lpstr>DESIGN (2ND STAGE OF DEVELOPMENT)</vt:lpstr>
      <vt:lpstr>DESIGN (2ND STAGE OF DEVELOPMENT)</vt:lpstr>
      <vt:lpstr>DESIGN (2ND STAGE OF DEVELOPMENT)</vt:lpstr>
      <vt:lpstr>DESIGN (2ND STAGE OF DEVELOPMENT)</vt:lpstr>
      <vt:lpstr>IMPLEMENTATION  (3RD STAGE OF DEVELOPMENT)</vt:lpstr>
      <vt:lpstr>TESTING (4TH STAGE OF DEVELOPMENT)</vt:lpstr>
      <vt:lpstr>TESTING (4TH STAGE OF DEVELOPMENT)</vt:lpstr>
      <vt:lpstr>TESTING (4TH STAGE OF DEVELOPMENT)</vt:lpstr>
      <vt:lpstr>DOCUMENTATION (5TH STAGE OF DEVELOPMENT)</vt:lpstr>
      <vt:lpstr>EVALUATION 6TH STAGE OF DEVLOPMENT</vt:lpstr>
      <vt:lpstr>EVALUATION 6TH STAGE OF DEVLOPMENT</vt:lpstr>
      <vt:lpstr>MAINTENANCE 7TH STAGE OF DEVELOPMENT</vt:lpstr>
      <vt:lpstr>MAINTENANCE 7TH STAGE OF DEVELOPMENT</vt:lpstr>
      <vt:lpstr>MAINTENANCE 7TH STAGE OF DEVELOPMENT</vt:lpstr>
      <vt:lpstr>MAINTENANCE 7TH STAGE OF DEVELOPMENT</vt:lpstr>
      <vt:lpstr>MAINTENANCE 7TH STAGE OF DEVELOPMENT</vt:lpstr>
      <vt:lpstr> SOURCE CODE TEXT EDITORS</vt:lpstr>
      <vt:lpstr>FreeBASIC Toolbar for Text Editor</vt:lpstr>
      <vt:lpstr>FreeBASIC Text Editor – Colour Coding</vt:lpstr>
      <vt:lpstr>FreeBASIC Text Editor – Syntax</vt:lpstr>
      <vt:lpstr>FreeBASIC DATA TYPES &amp; VARIABLES</vt:lpstr>
      <vt:lpstr>VARIABLES</vt:lpstr>
      <vt:lpstr> INTERNAL DOCUMENTATION</vt:lpstr>
      <vt:lpstr>FreeBASIC REM STATEMENTS  (INTERNAL DOCUMENTATION)</vt:lpstr>
      <vt:lpstr>FreeBASIC HOW TO SELECT &amp; PASTE DATA FROM FreeBASIC INTO A WORD DOCUMENT</vt:lpstr>
      <vt:lpstr>FreeBASIC HOW TO SAVE A FreeBASIC PROGRAM</vt:lpstr>
      <vt:lpstr>FreeBASIC HOW TO LOAD AN EXISTING PROGRAM INTO THE FreeBASIC TEXT EDITOR</vt:lpstr>
      <vt:lpstr>CONVERGING MULTIMEDIA TECHNOLGIES - Smartphones</vt:lpstr>
      <vt:lpstr>SIMULATION &amp; VIRTUAL REALITY</vt:lpstr>
      <vt:lpstr>SIMULATION &amp; VIRTUAL REALITY</vt:lpstr>
      <vt:lpstr>SIMULATION &amp; VIRTUAL REALITY</vt:lpstr>
      <vt:lpstr>SYNTHESISED SOUND DATA Common Attributes of Notes Stored As MIDI Data</vt:lpstr>
      <vt:lpstr>SYNTHESISED SOUND DATA</vt:lpstr>
      <vt:lpstr>TYPES OF COMPUTERS EMBEDDED COMPUTER</vt:lpstr>
      <vt:lpstr>TYPES OF COMPUTERS DESKTOP COMPUTERS</vt:lpstr>
      <vt:lpstr>TYPES OF COMPUTERS PALMTOP COMPUTER</vt:lpstr>
      <vt:lpstr>TYPES OF COMPUTERS LAPTOP / NOTEBOOK COMPUTERS</vt:lpstr>
      <vt:lpstr>TYPES OF COMPUTERS TABLET COMPUTERS</vt:lpstr>
      <vt:lpstr>TYPES OF COMPUTERS MAINFRAME COMPUTERS</vt:lpstr>
      <vt:lpstr>TYPES OF COMPUTERS SUPERCOMPUTERS</vt:lpstr>
      <vt:lpstr>TYPES OF COMPUTERS CLOCK SPEED</vt:lpstr>
      <vt:lpstr>PowerPoint Presentation</vt:lpstr>
      <vt:lpstr>PowerPoint Presentation</vt:lpstr>
      <vt:lpstr>PowerPoint Presentation</vt:lpstr>
      <vt:lpstr>PowerPoint Presentation</vt:lpstr>
      <vt:lpstr>PowerPoint Presentation</vt:lpstr>
      <vt:lpstr>VIDEO DATA Hardware – Digital Video Camera</vt:lpstr>
      <vt:lpstr>VIDEO DATA Storage &amp; Output</vt:lpstr>
      <vt:lpstr>VIDEO DATA Storage - AVI</vt:lpstr>
      <vt:lpstr>VIDEO DATA Storage - MPEG</vt:lpstr>
      <vt:lpstr>VIDEO DATA Quality – Colour Depth &amp; Resolution</vt:lpstr>
      <vt:lpstr>VIDEO DATA Quality – Frame Rate</vt:lpstr>
      <vt:lpstr>VIDEO DATA Editing</vt:lpstr>
      <vt:lpstr>PowerPoint Presentation</vt:lpstr>
      <vt:lpstr>The Internet?</vt:lpstr>
      <vt:lpstr>WHAT CAN WE USE THE INTERNET FOR?</vt:lpstr>
      <vt:lpstr>Hypertext Mark-up Language</vt:lpstr>
      <vt:lpstr>What do we need to use the Internet?</vt:lpstr>
      <vt:lpstr>Internet Explorer</vt:lpstr>
      <vt:lpstr>Finding Information</vt:lpstr>
      <vt:lpstr>Finding Information</vt:lpstr>
      <vt:lpstr>Finding Information</vt:lpstr>
      <vt:lpstr>Electronic Mail (e-mail)</vt:lpstr>
      <vt:lpstr>Electronic Mail (e-mail)</vt:lpstr>
      <vt:lpstr>COMPUTER SECURITY </vt:lpstr>
      <vt:lpstr>COMPUTER SECURITY How are Viruses Spread?</vt:lpstr>
      <vt:lpstr>COMPUTER SECURITY Symptoms of a Virus Infection</vt:lpstr>
      <vt:lpstr>COMPUTER SECURITY How are Viruses Spread?</vt:lpstr>
      <vt:lpstr>COMPUTER SECURITY WORMS</vt:lpstr>
      <vt:lpstr>COMPUTER SECURITY TROJANS</vt:lpstr>
      <vt:lpstr>COMPUTER SECURITY DOS (Denial of Service) Attacks</vt:lpstr>
      <vt:lpstr>COMPUTER SECURITY SPYWARE</vt:lpstr>
      <vt:lpstr>COMPUTER SECURITY KEYLOGGING</vt:lpstr>
      <vt:lpstr>COMPUTER SECURITY PHISHING</vt:lpstr>
      <vt:lpstr>COMPUTER SECURITY IDENTITY THEFT</vt:lpstr>
      <vt:lpstr>COMPUTER SECURITY ONLINE FRAUD</vt:lpstr>
      <vt:lpstr> SECURITY PRECUATIONS</vt:lpstr>
      <vt:lpstr> SECURITY PRECUATIONS ANTI-VIRUS SOFTWARE</vt:lpstr>
      <vt:lpstr> SECURITY PRECUATIONS PASSWORDS</vt:lpstr>
      <vt:lpstr> SECURITY PRECUATIONS ENCRYPTION</vt:lpstr>
      <vt:lpstr> SECURITY PRECUATIONS BIOMETRICS</vt:lpstr>
      <vt:lpstr> SECURITY PRECUATIONS FIREWALLS</vt:lpstr>
      <vt:lpstr> SECURITY PRECUATIONS SECURITY SUITES</vt:lpstr>
      <vt:lpstr>COMPUTERS &amp; THE ENVIRONNMENT</vt:lpstr>
      <vt:lpstr>COMPUTERS &amp; THE ENVIRONNMENT</vt:lpstr>
      <vt:lpstr>COMPUTERS &amp; THE ENVIRONNMENT</vt:lpstr>
      <vt:lpstr>COMPUTERS &amp; THE ENVIRONNMENT</vt:lpstr>
      <vt:lpstr>COMPUTERS &amp; THE ENVIRONNMENT</vt:lpstr>
      <vt:lpstr>COMPUTERS &amp; THE ENVIRONNMENT</vt:lpstr>
      <vt:lpstr>REVISION QUESTIONS  (HIGH LEVEL LANGUAGE PROGRAMMING)</vt:lpstr>
      <vt:lpstr>REVISION QUESTIONS  (HIGH LEVEL LANGUAGE PROGRAMMING)</vt:lpstr>
      <vt:lpstr>REVISION QUESTIONS DATA REPRESENTATION</vt:lpstr>
      <vt:lpstr>Revision Questions Networks</vt:lpstr>
      <vt:lpstr>Revision Questions Networks (2)</vt:lpstr>
      <vt:lpstr>Revision Questions Input Devices</vt:lpstr>
      <vt:lpstr>Revision Questions Backing Storage</vt:lpstr>
      <vt:lpstr> Revision Questions Video Data  </vt:lpstr>
      <vt:lpstr>REVISION QUESTIONS CPU (CENTRAL PROCESSING UNIT)</vt:lpstr>
      <vt:lpstr>REVISION QUESTIONS TYPES OF COMPUTERS</vt:lpstr>
      <vt:lpstr>Revision Questions Output Devices</vt:lpstr>
      <vt:lpstr>Revision Questions Interfaces</vt:lpstr>
      <vt:lpstr>Revision Questions WWW, Internet &amp; e-mail</vt:lpstr>
      <vt:lpstr>Revision Questions Computer Related Laws</vt:lpstr>
      <vt:lpstr> Revision Questions Computer Software  </vt:lpstr>
      <vt:lpstr> Revision Questions DEVELOPMENT PROCESS FOR INFORMATION SOLUTIONS  </vt:lpstr>
      <vt:lpstr> Revision Questions BIT-MAPPED GRAPHICS  </vt:lpstr>
      <vt:lpstr> Revision Questions VECTOR GRAPHICS  </vt:lpstr>
      <vt:lpstr> Revision Questions Converging Technologies  </vt:lpstr>
    </vt:vector>
  </TitlesOfParts>
  <Company>Dundee City Council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INTERMEDIATE 2 COMPUTING</dc:title>
  <dc:creator>t69698</dc:creator>
  <cp:lastModifiedBy>Feldman, Moira</cp:lastModifiedBy>
  <cp:revision>830</cp:revision>
  <cp:lastPrinted>2014-01-08T14:01:25Z</cp:lastPrinted>
  <dcterms:created xsi:type="dcterms:W3CDTF">2011-05-25T12:42:51Z</dcterms:created>
  <dcterms:modified xsi:type="dcterms:W3CDTF">2014-01-10T12:56:42Z</dcterms:modified>
</cp:coreProperties>
</file>