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12"/>
  </p:notesMasterIdLst>
  <p:sldIdLst>
    <p:sldId id="256" r:id="rId3"/>
    <p:sldId id="262" r:id="rId4"/>
    <p:sldId id="263" r:id="rId5"/>
    <p:sldId id="260" r:id="rId6"/>
    <p:sldId id="264" r:id="rId7"/>
    <p:sldId id="265" r:id="rId8"/>
    <p:sldId id="266" r:id="rId9"/>
    <p:sldId id="267" r:id="rId10"/>
    <p:sldId id="268" r:id="rId11"/>
  </p:sldIdLst>
  <p:sldSz cx="12192000" cy="6858000"/>
  <p:notesSz cx="6858000" cy="9144000"/>
  <p:embeddedFontLst>
    <p:embeddedFont>
      <p:font typeface="Calibri" panose="020F0502020204030204" pitchFamily="34" charset="0"/>
      <p:regular r:id="rId13"/>
      <p:bold r:id="rId14"/>
      <p:italic r:id="rId15"/>
      <p:boldItalic r:id="rId16"/>
    </p:embeddedFont>
    <p:embeddedFont>
      <p:font typeface="Calibri Light" panose="020F0302020204030204" pitchFamily="34" charset="0"/>
      <p:regular r:id="rId17"/>
      <p:italic r:id="rId18"/>
    </p:embeddedFont>
    <p:embeddedFont>
      <p:font typeface="Angela's Handwriting" panose="02000500000000000000" pitchFamily="2" charset="0"/>
      <p:regular r:id="rId19"/>
    </p:embeddedFont>
    <p:embeddedFont>
      <p:font typeface="Bebas Neue" panose="00000500000000000000" pitchFamily="2" charset="0"/>
      <p:bold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7209" autoAdjust="0"/>
  </p:normalViewPr>
  <p:slideViewPr>
    <p:cSldViewPr snapToGrid="0">
      <p:cViewPr varScale="1">
        <p:scale>
          <a:sx n="97" d="100"/>
          <a:sy n="97" d="100"/>
        </p:scale>
        <p:origin x="420" y="7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font" Target="fonts/font3.fntdata"/><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font" Target="fonts/font7.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AC02FF-B880-4AAE-8D0A-4F021384DD5F}" type="datetimeFigureOut">
              <a:rPr lang="en-GB" smtClean="0"/>
              <a:t>24/03/2022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C2D13C-C11C-4795-962B-BA3D9413FAE8}" type="slidenum">
              <a:rPr lang="en-GB" smtClean="0"/>
              <a:t>‹#›</a:t>
            </a:fld>
            <a:endParaRPr lang="en-GB"/>
          </a:p>
        </p:txBody>
      </p:sp>
    </p:spTree>
    <p:extLst>
      <p:ext uri="{BB962C8B-B14F-4D97-AF65-F5344CB8AC3E}">
        <p14:creationId xmlns:p14="http://schemas.microsoft.com/office/powerpoint/2010/main" val="175020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Level design is a difficult thing to teach and it really does depend on the genre of the game. This</a:t>
            </a:r>
            <a:r>
              <a:rPr lang="en-GB" baseline="0" dirty="0" smtClean="0"/>
              <a:t> </a:t>
            </a:r>
            <a:r>
              <a:rPr lang="en-GB" baseline="0" dirty="0" err="1" smtClean="0"/>
              <a:t>powerpoint</a:t>
            </a:r>
            <a:r>
              <a:rPr lang="en-GB" baseline="0" dirty="0" smtClean="0"/>
              <a:t> is more designed to help pupils write better descriptions of their levels for the NPA course. This first few slides provide examples of how levels can change depending on the goals of the game. There are also several screenshots of games in a folder that can be used with a class to help them practise their descriptive writing.</a:t>
            </a:r>
            <a:endParaRPr lang="en-GB" dirty="0"/>
          </a:p>
        </p:txBody>
      </p:sp>
      <p:sp>
        <p:nvSpPr>
          <p:cNvPr id="4" name="Slide Number Placeholder 3"/>
          <p:cNvSpPr>
            <a:spLocks noGrp="1"/>
          </p:cNvSpPr>
          <p:nvPr>
            <p:ph type="sldNum" sz="quarter" idx="10"/>
          </p:nvPr>
        </p:nvSpPr>
        <p:spPr/>
        <p:txBody>
          <a:bodyPr/>
          <a:lstStyle/>
          <a:p>
            <a:fld id="{44C2D13C-C11C-4795-962B-BA3D9413FAE8}" type="slidenum">
              <a:rPr lang="en-GB" smtClean="0"/>
              <a:t>1</a:t>
            </a:fld>
            <a:endParaRPr lang="en-GB"/>
          </a:p>
        </p:txBody>
      </p:sp>
    </p:spTree>
    <p:extLst>
      <p:ext uri="{BB962C8B-B14F-4D97-AF65-F5344CB8AC3E}">
        <p14:creationId xmlns:p14="http://schemas.microsoft.com/office/powerpoint/2010/main" val="3069790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Valorant is a competitive First Person Shooter</a:t>
            </a:r>
          </a:p>
          <a:p>
            <a:endParaRPr lang="en-GB" dirty="0" smtClean="0"/>
          </a:p>
          <a:p>
            <a:r>
              <a:rPr lang="en-GB" dirty="0" smtClean="0"/>
              <a:t>Maps in</a:t>
            </a:r>
            <a:r>
              <a:rPr lang="en-GB" baseline="0" dirty="0" smtClean="0"/>
              <a:t> this genre need to allow multiple access routes to various points. You can see from the image that the defending team start the game at the top and are closer to the target sites (A and B). This will allow them to defend and hold these positions to prevent the enemy team from winning.</a:t>
            </a:r>
          </a:p>
          <a:p>
            <a:endParaRPr lang="en-GB" baseline="0" dirty="0" smtClean="0"/>
          </a:p>
          <a:p>
            <a:r>
              <a:rPr lang="en-GB" baseline="0" dirty="0" smtClean="0"/>
              <a:t>The attackers start at the bottom of the map and take longer to work their way up to points A and B. There are also multiple routes to both sites which makes it more difficult to defend.</a:t>
            </a:r>
          </a:p>
          <a:p>
            <a:endParaRPr lang="en-GB" baseline="0" dirty="0" smtClean="0"/>
          </a:p>
          <a:p>
            <a:r>
              <a:rPr lang="en-GB" baseline="0" dirty="0" smtClean="0"/>
              <a:t>Counter-Strike was one of the first games to pioneer this style of level design.</a:t>
            </a:r>
            <a:endParaRPr lang="en-GB" dirty="0"/>
          </a:p>
        </p:txBody>
      </p:sp>
      <p:sp>
        <p:nvSpPr>
          <p:cNvPr id="4" name="Slide Number Placeholder 3"/>
          <p:cNvSpPr>
            <a:spLocks noGrp="1"/>
          </p:cNvSpPr>
          <p:nvPr>
            <p:ph type="sldNum" sz="quarter" idx="10"/>
          </p:nvPr>
        </p:nvSpPr>
        <p:spPr/>
        <p:txBody>
          <a:bodyPr/>
          <a:lstStyle/>
          <a:p>
            <a:fld id="{44C2D13C-C11C-4795-962B-BA3D9413FAE8}" type="slidenum">
              <a:rPr lang="en-GB" smtClean="0"/>
              <a:t>2</a:t>
            </a:fld>
            <a:endParaRPr lang="en-GB"/>
          </a:p>
        </p:txBody>
      </p:sp>
    </p:spTree>
    <p:extLst>
      <p:ext uri="{BB962C8B-B14F-4D97-AF65-F5344CB8AC3E}">
        <p14:creationId xmlns:p14="http://schemas.microsoft.com/office/powerpoint/2010/main" val="4175274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All three</a:t>
            </a:r>
            <a:r>
              <a:rPr lang="en-GB" baseline="0" dirty="0" smtClean="0"/>
              <a:t> areas are from the same game – The </a:t>
            </a:r>
            <a:r>
              <a:rPr lang="en-GB" baseline="0" dirty="0" err="1" smtClean="0"/>
              <a:t>Witcher</a:t>
            </a:r>
            <a:r>
              <a:rPr lang="en-GB" baseline="0" dirty="0" smtClean="0"/>
              <a:t>: Wild Hunt . This is an open world RPG.</a:t>
            </a:r>
          </a:p>
          <a:p>
            <a:endParaRPr lang="en-GB" baseline="0" dirty="0" smtClean="0"/>
          </a:p>
          <a:p>
            <a:r>
              <a:rPr lang="en-GB" baseline="0" dirty="0" smtClean="0"/>
              <a:t>The swamps feature dead trees, bogs that come up to your knees. There’s a fog that lingers around the ground and visibility is poor. Weather is always overcast and in some cases, it rains but there’s never any sun. Lots of ambient swamp noises and there are leftover pieces of people and animals that have died in the swamp.</a:t>
            </a:r>
          </a:p>
          <a:p>
            <a:endParaRPr lang="en-GB" baseline="0" dirty="0" smtClean="0"/>
          </a:p>
          <a:p>
            <a:r>
              <a:rPr lang="en-GB" baseline="0" dirty="0" smtClean="0"/>
              <a:t>All the cities in the game have areas that reflect who lives there. The image above is from a poorer area – the houses are very close together with some built on top of each other. Washing is hung out across the main street and there’s little light here. There’s rubble and rubbish on the streets showing they’re neglected. Attacks happen here as it’s a dangerous neighbourhood due to poverty and ill health. There’s a lot of ambient noise here leaking from inside the houses. People shouting, stray animals barking and fighting. You can often pass through here and get insulted by NPCs.</a:t>
            </a:r>
          </a:p>
          <a:p>
            <a:endParaRPr lang="en-GB" baseline="0" dirty="0" smtClean="0"/>
          </a:p>
          <a:p>
            <a:r>
              <a:rPr lang="en-GB" baseline="0" dirty="0" smtClean="0"/>
              <a:t>The last image is of a vineyard. It’s always bright and sunny here, the foliage is lush and healthy. A few farm buildings are scattered around and there are people working the fields. There are birds chirping and the wind can be heard blowing across the bushes.</a:t>
            </a:r>
            <a:endParaRPr lang="en-GB" dirty="0" smtClean="0"/>
          </a:p>
          <a:p>
            <a:endParaRPr lang="en-GB"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92F0B4-8823-4315-85C6-C89A0E26B03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2415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League of Legends is Multiplayer Online Battle Arena (MOBA) game that puts teams of players at opposite ends of a</a:t>
            </a:r>
            <a:r>
              <a:rPr lang="en-GB" baseline="0" dirty="0" smtClean="0"/>
              <a:t> map. Their goal is to capture/destroy their opponents starting ground (usually crystals or buildings). The maps are symmetrical so that neither side has an advantage over the other. Like Competitive FPS, there are multiple routes through the map. The look of the map is usually a secondary thought as players focus on their opponents and balance attacking and defending.</a:t>
            </a:r>
            <a:endParaRPr lang="en-GB" dirty="0"/>
          </a:p>
        </p:txBody>
      </p:sp>
      <p:sp>
        <p:nvSpPr>
          <p:cNvPr id="4" name="Slide Number Placeholder 3"/>
          <p:cNvSpPr>
            <a:spLocks noGrp="1"/>
          </p:cNvSpPr>
          <p:nvPr>
            <p:ph type="sldNum" sz="quarter" idx="10"/>
          </p:nvPr>
        </p:nvSpPr>
        <p:spPr/>
        <p:txBody>
          <a:bodyPr/>
          <a:lstStyle/>
          <a:p>
            <a:fld id="{44C2D13C-C11C-4795-962B-BA3D9413FAE8}" type="slidenum">
              <a:rPr lang="en-GB" smtClean="0"/>
              <a:t>4</a:t>
            </a:fld>
            <a:endParaRPr lang="en-GB"/>
          </a:p>
        </p:txBody>
      </p:sp>
    </p:spTree>
    <p:extLst>
      <p:ext uri="{BB962C8B-B14F-4D97-AF65-F5344CB8AC3E}">
        <p14:creationId xmlns:p14="http://schemas.microsoft.com/office/powerpoint/2010/main" val="3057836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4C2D13C-C11C-4795-962B-BA3D9413FAE8}" type="slidenum">
              <a:rPr lang="en-GB" smtClean="0"/>
              <a:t>5</a:t>
            </a:fld>
            <a:endParaRPr lang="en-GB"/>
          </a:p>
        </p:txBody>
      </p:sp>
    </p:spTree>
    <p:extLst>
      <p:ext uri="{BB962C8B-B14F-4D97-AF65-F5344CB8AC3E}">
        <p14:creationId xmlns:p14="http://schemas.microsoft.com/office/powerpoint/2010/main" val="2996962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a:t>
            </a:r>
            <a:r>
              <a:rPr lang="en-GB" baseline="0" dirty="0" smtClean="0"/>
              <a:t> have had a pupil use this sentence for their level design and that was all they’d written. The images here are to help them understand that forests are wildly different. There are questions on the next slide that can help them get a clearer picture in their head of the type of forest they want.</a:t>
            </a:r>
            <a:endParaRPr lang="en-GB" dirty="0"/>
          </a:p>
        </p:txBody>
      </p:sp>
      <p:sp>
        <p:nvSpPr>
          <p:cNvPr id="4" name="Slide Number Placeholder 3"/>
          <p:cNvSpPr>
            <a:spLocks noGrp="1"/>
          </p:cNvSpPr>
          <p:nvPr>
            <p:ph type="sldNum" sz="quarter" idx="10"/>
          </p:nvPr>
        </p:nvSpPr>
        <p:spPr/>
        <p:txBody>
          <a:bodyPr/>
          <a:lstStyle/>
          <a:p>
            <a:fld id="{44C2D13C-C11C-4795-962B-BA3D9413FAE8}" type="slidenum">
              <a:rPr lang="en-GB" smtClean="0"/>
              <a:t>6</a:t>
            </a:fld>
            <a:endParaRPr lang="en-GB"/>
          </a:p>
        </p:txBody>
      </p:sp>
    </p:spTree>
    <p:extLst>
      <p:ext uri="{BB962C8B-B14F-4D97-AF65-F5344CB8AC3E}">
        <p14:creationId xmlns:p14="http://schemas.microsoft.com/office/powerpoint/2010/main" val="1676022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I’ve written the</a:t>
            </a:r>
            <a:r>
              <a:rPr lang="en-GB" baseline="0" dirty="0" smtClean="0"/>
              <a:t> right paragraph as an example of how to expand the basic “it’s a forest” into something more descriptive. Even if pupils are strong with literacy, they could answer the questions on the left and then turn those into sentences.</a:t>
            </a:r>
            <a:endParaRPr lang="en-GB" dirty="0"/>
          </a:p>
        </p:txBody>
      </p:sp>
      <p:sp>
        <p:nvSpPr>
          <p:cNvPr id="4" name="Slide Number Placeholder 3"/>
          <p:cNvSpPr>
            <a:spLocks noGrp="1"/>
          </p:cNvSpPr>
          <p:nvPr>
            <p:ph type="sldNum" sz="quarter" idx="10"/>
          </p:nvPr>
        </p:nvSpPr>
        <p:spPr/>
        <p:txBody>
          <a:bodyPr/>
          <a:lstStyle/>
          <a:p>
            <a:fld id="{44C2D13C-C11C-4795-962B-BA3D9413FAE8}" type="slidenum">
              <a:rPr lang="en-GB" smtClean="0"/>
              <a:t>7</a:t>
            </a:fld>
            <a:endParaRPr lang="en-GB"/>
          </a:p>
        </p:txBody>
      </p:sp>
    </p:spTree>
    <p:extLst>
      <p:ext uri="{BB962C8B-B14F-4D97-AF65-F5344CB8AC3E}">
        <p14:creationId xmlns:p14="http://schemas.microsoft.com/office/powerpoint/2010/main" val="691924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Similar to forests,</a:t>
            </a:r>
            <a:r>
              <a:rPr lang="en-GB" baseline="0" dirty="0" smtClean="0"/>
              <a:t> some pupils aren’t very expressive when it comes to describing towns.</a:t>
            </a:r>
            <a:endParaRPr lang="en-GB" dirty="0"/>
          </a:p>
        </p:txBody>
      </p:sp>
      <p:sp>
        <p:nvSpPr>
          <p:cNvPr id="4" name="Slide Number Placeholder 3"/>
          <p:cNvSpPr>
            <a:spLocks noGrp="1"/>
          </p:cNvSpPr>
          <p:nvPr>
            <p:ph type="sldNum" sz="quarter" idx="10"/>
          </p:nvPr>
        </p:nvSpPr>
        <p:spPr/>
        <p:txBody>
          <a:bodyPr/>
          <a:lstStyle/>
          <a:p>
            <a:fld id="{44C2D13C-C11C-4795-962B-BA3D9413FAE8}" type="slidenum">
              <a:rPr lang="en-GB" smtClean="0"/>
              <a:t>8</a:t>
            </a:fld>
            <a:endParaRPr lang="en-GB"/>
          </a:p>
        </p:txBody>
      </p:sp>
    </p:spTree>
    <p:extLst>
      <p:ext uri="{BB962C8B-B14F-4D97-AF65-F5344CB8AC3E}">
        <p14:creationId xmlns:p14="http://schemas.microsoft.com/office/powerpoint/2010/main" val="739860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4C2D13C-C11C-4795-962B-BA3D9413FAE8}" type="slidenum">
              <a:rPr lang="en-GB" smtClean="0"/>
              <a:t>9</a:t>
            </a:fld>
            <a:endParaRPr lang="en-GB"/>
          </a:p>
        </p:txBody>
      </p:sp>
    </p:spTree>
    <p:extLst>
      <p:ext uri="{BB962C8B-B14F-4D97-AF65-F5344CB8AC3E}">
        <p14:creationId xmlns:p14="http://schemas.microsoft.com/office/powerpoint/2010/main" val="1072943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C97777A-454A-44CB-8B2E-CDB53FF6C855}" type="datetimeFigureOut">
              <a:rPr lang="en-GB" smtClean="0"/>
              <a:t>24/03/2022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668BE1-1A20-4020-8CA4-EFD197E24B3B}" type="slidenum">
              <a:rPr lang="en-GB" smtClean="0"/>
              <a:t>‹#›</a:t>
            </a:fld>
            <a:endParaRPr lang="en-GB"/>
          </a:p>
        </p:txBody>
      </p:sp>
    </p:spTree>
    <p:extLst>
      <p:ext uri="{BB962C8B-B14F-4D97-AF65-F5344CB8AC3E}">
        <p14:creationId xmlns:p14="http://schemas.microsoft.com/office/powerpoint/2010/main" val="1972872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97777A-454A-44CB-8B2E-CDB53FF6C855}" type="datetimeFigureOut">
              <a:rPr lang="en-GB" smtClean="0"/>
              <a:t>24/03/2022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668BE1-1A20-4020-8CA4-EFD197E24B3B}" type="slidenum">
              <a:rPr lang="en-GB" smtClean="0"/>
              <a:t>‹#›</a:t>
            </a:fld>
            <a:endParaRPr lang="en-GB"/>
          </a:p>
        </p:txBody>
      </p:sp>
    </p:spTree>
    <p:extLst>
      <p:ext uri="{BB962C8B-B14F-4D97-AF65-F5344CB8AC3E}">
        <p14:creationId xmlns:p14="http://schemas.microsoft.com/office/powerpoint/2010/main" val="3448602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918BDA9-0B17-4ABE-ADA2-A6168B32CF4C}" type="datetimeFigureOut">
              <a:rPr lang="en-GB" smtClean="0"/>
              <a:t>24/03/2022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87E88C6-9053-4BFB-A67D-0FF34AF0DEB6}" type="slidenum">
              <a:rPr lang="en-GB" smtClean="0"/>
              <a:t>‹#›</a:t>
            </a:fld>
            <a:endParaRPr lang="en-GB"/>
          </a:p>
        </p:txBody>
      </p:sp>
    </p:spTree>
    <p:extLst>
      <p:ext uri="{BB962C8B-B14F-4D97-AF65-F5344CB8AC3E}">
        <p14:creationId xmlns:p14="http://schemas.microsoft.com/office/powerpoint/2010/main" val="95252996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918BDA9-0B17-4ABE-ADA2-A6168B32CF4C}" type="datetimeFigureOut">
              <a:rPr lang="en-GB" smtClean="0"/>
              <a:t>24/03/2022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87E88C6-9053-4BFB-A67D-0FF34AF0DEB6}" type="slidenum">
              <a:rPr lang="en-GB" smtClean="0"/>
              <a:t>‹#›</a:t>
            </a:fld>
            <a:endParaRPr lang="en-GB"/>
          </a:p>
        </p:txBody>
      </p:sp>
    </p:spTree>
    <p:extLst>
      <p:ext uri="{BB962C8B-B14F-4D97-AF65-F5344CB8AC3E}">
        <p14:creationId xmlns:p14="http://schemas.microsoft.com/office/powerpoint/2010/main" val="1965700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ing">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6169446" cy="6858000"/>
          </a:xfrm>
          <a:custGeom>
            <a:avLst/>
            <a:gdLst>
              <a:gd name="connsiteX0" fmla="*/ 0 w 6169446"/>
              <a:gd name="connsiteY0" fmla="*/ 0 h 6858000"/>
              <a:gd name="connsiteX1" fmla="*/ 6169446 w 6169446"/>
              <a:gd name="connsiteY1" fmla="*/ 6858000 h 6858000"/>
              <a:gd name="connsiteX2" fmla="*/ 0 w 6169446"/>
              <a:gd name="connsiteY2" fmla="*/ 6858000 h 6858000"/>
            </a:gdLst>
            <a:ahLst/>
            <a:cxnLst>
              <a:cxn ang="0">
                <a:pos x="connsiteX0" y="connsiteY0"/>
              </a:cxn>
              <a:cxn ang="0">
                <a:pos x="connsiteX1" y="connsiteY1"/>
              </a:cxn>
              <a:cxn ang="0">
                <a:pos x="connsiteX2" y="connsiteY2"/>
              </a:cxn>
            </a:cxnLst>
            <a:rect l="l" t="t" r="r" b="b"/>
            <a:pathLst>
              <a:path w="6169446" h="6858000">
                <a:moveTo>
                  <a:pt x="0" y="0"/>
                </a:moveTo>
                <a:lnTo>
                  <a:pt x="6169446" y="6858000"/>
                </a:lnTo>
                <a:lnTo>
                  <a:pt x="0" y="6858000"/>
                </a:lnTo>
                <a:close/>
              </a:path>
            </a:pathLst>
          </a:custGeom>
        </p:spPr>
        <p:txBody>
          <a:bodyPr wrap="square">
            <a:noAutofit/>
          </a:bodyPr>
          <a:lstStyle/>
          <a:p>
            <a:endParaRPr lang="en-GB"/>
          </a:p>
        </p:txBody>
      </p:sp>
    </p:spTree>
    <p:extLst>
      <p:ext uri="{BB962C8B-B14F-4D97-AF65-F5344CB8AC3E}">
        <p14:creationId xmlns:p14="http://schemas.microsoft.com/office/powerpoint/2010/main" val="26907397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content">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rot="16200000">
            <a:off x="-2269427" y="2501661"/>
            <a:ext cx="6857999" cy="1854680"/>
          </a:xfrm>
        </p:spPr>
        <p:txBody>
          <a:bodyPr>
            <a:noAutofit/>
          </a:bodyPr>
          <a:lstStyle>
            <a:lvl1pPr marL="0" indent="0" algn="ctr">
              <a:buFont typeface="Arial" panose="020B0604020202020204" pitchFamily="34" charset="0"/>
              <a:buNone/>
              <a:defRPr sz="13000">
                <a:solidFill>
                  <a:schemeClr val="tx1"/>
                </a:solidFill>
                <a:latin typeface="Bebas Neue" panose="00000500000000000000" pitchFamily="2" charset="0"/>
              </a:defRPr>
            </a:lvl1pPr>
            <a:lvl2pPr>
              <a:defRPr sz="13000">
                <a:latin typeface="Bebas Neue" panose="00000500000000000000" pitchFamily="2" charset="0"/>
              </a:defRPr>
            </a:lvl2pPr>
            <a:lvl3pPr>
              <a:defRPr sz="13000">
                <a:latin typeface="Bebas Neue" panose="00000500000000000000" pitchFamily="2" charset="0"/>
              </a:defRPr>
            </a:lvl3pPr>
            <a:lvl4pPr>
              <a:defRPr sz="13000">
                <a:latin typeface="Bebas Neue" panose="00000500000000000000" pitchFamily="2" charset="0"/>
              </a:defRPr>
            </a:lvl4pPr>
            <a:lvl5pPr>
              <a:defRPr sz="13000">
                <a:latin typeface="Bebas Neue" panose="00000500000000000000" pitchFamily="2" charset="0"/>
              </a:defRPr>
            </a:lvl5pPr>
          </a:lstStyle>
          <a:p>
            <a:pPr lvl="0"/>
            <a:r>
              <a:rPr lang="en-GB" dirty="0" smtClean="0"/>
              <a:t>text</a:t>
            </a:r>
            <a:endParaRPr lang="en-GB" dirty="0"/>
          </a:p>
        </p:txBody>
      </p:sp>
      <p:sp>
        <p:nvSpPr>
          <p:cNvPr id="13" name="Picture Placeholder 12"/>
          <p:cNvSpPr>
            <a:spLocks noGrp="1"/>
          </p:cNvSpPr>
          <p:nvPr>
            <p:ph type="pic" sz="quarter" idx="11"/>
          </p:nvPr>
        </p:nvSpPr>
        <p:spPr>
          <a:xfrm>
            <a:off x="4699132" y="-1588"/>
            <a:ext cx="7492868" cy="6859588"/>
          </a:xfrm>
          <a:custGeom>
            <a:avLst/>
            <a:gdLst>
              <a:gd name="connsiteX0" fmla="*/ 7462934 w 7492868"/>
              <a:gd name="connsiteY0" fmla="*/ 0 h 6859588"/>
              <a:gd name="connsiteX1" fmla="*/ 7492868 w 7492868"/>
              <a:gd name="connsiteY1" fmla="*/ 0 h 6859588"/>
              <a:gd name="connsiteX2" fmla="*/ 7492868 w 7492868"/>
              <a:gd name="connsiteY2" fmla="*/ 6859587 h 6859588"/>
              <a:gd name="connsiteX3" fmla="*/ 6858000 w 7492868"/>
              <a:gd name="connsiteY3" fmla="*/ 6859588 h 6859588"/>
              <a:gd name="connsiteX4" fmla="*/ 0 w 7492868"/>
              <a:gd name="connsiteY4" fmla="*/ 1588 h 68595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92868" h="6859588">
                <a:moveTo>
                  <a:pt x="7462934" y="0"/>
                </a:moveTo>
                <a:lnTo>
                  <a:pt x="7492868" y="0"/>
                </a:lnTo>
                <a:lnTo>
                  <a:pt x="7492868" y="6859587"/>
                </a:lnTo>
                <a:lnTo>
                  <a:pt x="6858000" y="6859588"/>
                </a:lnTo>
                <a:lnTo>
                  <a:pt x="0" y="1588"/>
                </a:lnTo>
                <a:close/>
              </a:path>
            </a:pathLst>
          </a:custGeom>
        </p:spPr>
        <p:txBody>
          <a:bodyPr wrap="square">
            <a:noAutofit/>
          </a:bodyPr>
          <a:lstStyle/>
          <a:p>
            <a:endParaRPr lang="en-GB"/>
          </a:p>
        </p:txBody>
      </p:sp>
    </p:spTree>
    <p:extLst>
      <p:ext uri="{BB962C8B-B14F-4D97-AF65-F5344CB8AC3E}">
        <p14:creationId xmlns:p14="http://schemas.microsoft.com/office/powerpoint/2010/main" val="357251416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content no pic">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rot="16200000">
            <a:off x="-2269427" y="2501661"/>
            <a:ext cx="6857999" cy="1854680"/>
          </a:xfrm>
        </p:spPr>
        <p:txBody>
          <a:bodyPr>
            <a:noAutofit/>
          </a:bodyPr>
          <a:lstStyle>
            <a:lvl1pPr marL="0" indent="0" algn="ctr">
              <a:buFont typeface="Arial" panose="020B0604020202020204" pitchFamily="34" charset="0"/>
              <a:buNone/>
              <a:defRPr sz="13000">
                <a:latin typeface="Bebas Neue" panose="00000500000000000000" pitchFamily="2" charset="0"/>
              </a:defRPr>
            </a:lvl1pPr>
            <a:lvl2pPr>
              <a:defRPr sz="13000">
                <a:latin typeface="Bebas Neue" panose="00000500000000000000" pitchFamily="2" charset="0"/>
              </a:defRPr>
            </a:lvl2pPr>
            <a:lvl3pPr>
              <a:defRPr sz="13000">
                <a:latin typeface="Bebas Neue" panose="00000500000000000000" pitchFamily="2" charset="0"/>
              </a:defRPr>
            </a:lvl3pPr>
            <a:lvl4pPr>
              <a:defRPr sz="13000">
                <a:latin typeface="Bebas Neue" panose="00000500000000000000" pitchFamily="2" charset="0"/>
              </a:defRPr>
            </a:lvl4pPr>
            <a:lvl5pPr>
              <a:defRPr sz="13000">
                <a:latin typeface="Bebas Neue" panose="00000500000000000000" pitchFamily="2" charset="0"/>
              </a:defRPr>
            </a:lvl5pPr>
          </a:lstStyle>
          <a:p>
            <a:pPr lvl="0"/>
            <a:r>
              <a:rPr lang="en-GB" dirty="0" smtClean="0"/>
              <a:t>text</a:t>
            </a:r>
            <a:endParaRPr lang="en-GB" dirty="0"/>
          </a:p>
        </p:txBody>
      </p:sp>
    </p:spTree>
    <p:extLst>
      <p:ext uri="{BB962C8B-B14F-4D97-AF65-F5344CB8AC3E}">
        <p14:creationId xmlns:p14="http://schemas.microsoft.com/office/powerpoint/2010/main" val="386314324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 y="0"/>
            <a:ext cx="4267201" cy="6858000"/>
          </a:xfrm>
          <a:custGeom>
            <a:avLst/>
            <a:gdLst>
              <a:gd name="connsiteX0" fmla="*/ 0 w 4267201"/>
              <a:gd name="connsiteY0" fmla="*/ 0 h 6858000"/>
              <a:gd name="connsiteX1" fmla="*/ 4267201 w 4267201"/>
              <a:gd name="connsiteY1" fmla="*/ 0 h 6858000"/>
              <a:gd name="connsiteX2" fmla="*/ 2763838 w 4267201"/>
              <a:gd name="connsiteY2" fmla="*/ 6858000 h 6858000"/>
              <a:gd name="connsiteX3" fmla="*/ 0 w 42672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67201" h="6858000">
                <a:moveTo>
                  <a:pt x="0" y="0"/>
                </a:moveTo>
                <a:lnTo>
                  <a:pt x="4267201" y="0"/>
                </a:lnTo>
                <a:lnTo>
                  <a:pt x="2763838" y="6858000"/>
                </a:lnTo>
                <a:lnTo>
                  <a:pt x="0" y="6858000"/>
                </a:lnTo>
                <a:close/>
              </a:path>
            </a:pathLst>
          </a:custGeom>
        </p:spPr>
        <p:txBody>
          <a:bodyPr wrap="square">
            <a:noAutofit/>
          </a:bodyPr>
          <a:lstStyle/>
          <a:p>
            <a:endParaRPr lang="en-GB"/>
          </a:p>
        </p:txBody>
      </p:sp>
      <p:sp>
        <p:nvSpPr>
          <p:cNvPr id="14" name="Picture Placeholder 13"/>
          <p:cNvSpPr>
            <a:spLocks noGrp="1"/>
          </p:cNvSpPr>
          <p:nvPr>
            <p:ph type="pic" sz="quarter" idx="11"/>
          </p:nvPr>
        </p:nvSpPr>
        <p:spPr>
          <a:xfrm>
            <a:off x="2997200" y="0"/>
            <a:ext cx="6013450" cy="6858000"/>
          </a:xfrm>
          <a:custGeom>
            <a:avLst/>
            <a:gdLst>
              <a:gd name="connsiteX0" fmla="*/ 1503363 w 6013450"/>
              <a:gd name="connsiteY0" fmla="*/ 0 h 6858000"/>
              <a:gd name="connsiteX1" fmla="*/ 6013450 w 6013450"/>
              <a:gd name="connsiteY1" fmla="*/ 0 h 6858000"/>
              <a:gd name="connsiteX2" fmla="*/ 4510088 w 6013450"/>
              <a:gd name="connsiteY2" fmla="*/ 6858000 h 6858000"/>
              <a:gd name="connsiteX3" fmla="*/ 0 w 60134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13450" h="6858000">
                <a:moveTo>
                  <a:pt x="1503363" y="0"/>
                </a:moveTo>
                <a:lnTo>
                  <a:pt x="6013450" y="0"/>
                </a:lnTo>
                <a:lnTo>
                  <a:pt x="4510088" y="6858000"/>
                </a:lnTo>
                <a:lnTo>
                  <a:pt x="0" y="6858000"/>
                </a:lnTo>
                <a:close/>
              </a:path>
            </a:pathLst>
          </a:custGeom>
        </p:spPr>
        <p:txBody>
          <a:bodyPr wrap="square">
            <a:noAutofit/>
          </a:bodyPr>
          <a:lstStyle/>
          <a:p>
            <a:endParaRPr lang="en-GB"/>
          </a:p>
        </p:txBody>
      </p:sp>
      <p:sp>
        <p:nvSpPr>
          <p:cNvPr id="17" name="Picture Placeholder 16"/>
          <p:cNvSpPr>
            <a:spLocks noGrp="1"/>
          </p:cNvSpPr>
          <p:nvPr>
            <p:ph type="pic" sz="quarter" idx="12"/>
          </p:nvPr>
        </p:nvSpPr>
        <p:spPr>
          <a:xfrm>
            <a:off x="7740650" y="0"/>
            <a:ext cx="4451350" cy="6858000"/>
          </a:xfrm>
          <a:custGeom>
            <a:avLst/>
            <a:gdLst>
              <a:gd name="connsiteX0" fmla="*/ 1503363 w 4451350"/>
              <a:gd name="connsiteY0" fmla="*/ 0 h 6858000"/>
              <a:gd name="connsiteX1" fmla="*/ 4451350 w 4451350"/>
              <a:gd name="connsiteY1" fmla="*/ 0 h 6858000"/>
              <a:gd name="connsiteX2" fmla="*/ 4451350 w 4451350"/>
              <a:gd name="connsiteY2" fmla="*/ 6858000 h 6858000"/>
              <a:gd name="connsiteX3" fmla="*/ 0 w 44513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451350" h="6858000">
                <a:moveTo>
                  <a:pt x="1503363" y="0"/>
                </a:moveTo>
                <a:lnTo>
                  <a:pt x="4451350" y="0"/>
                </a:lnTo>
                <a:lnTo>
                  <a:pt x="4451350" y="6858000"/>
                </a:lnTo>
                <a:lnTo>
                  <a:pt x="0" y="6858000"/>
                </a:lnTo>
                <a:close/>
              </a:path>
            </a:pathLst>
          </a:custGeom>
        </p:spPr>
        <p:txBody>
          <a:bodyPr wrap="square">
            <a:noAutofit/>
          </a:bodyPr>
          <a:lstStyle/>
          <a:p>
            <a:endParaRPr lang="en-GB"/>
          </a:p>
        </p:txBody>
      </p:sp>
    </p:spTree>
    <p:extLst>
      <p:ext uri="{BB962C8B-B14F-4D97-AF65-F5344CB8AC3E}">
        <p14:creationId xmlns:p14="http://schemas.microsoft.com/office/powerpoint/2010/main" val="140726235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0" name="Picture Placeholder 19"/>
          <p:cNvSpPr>
            <a:spLocks noGrp="1"/>
          </p:cNvSpPr>
          <p:nvPr>
            <p:ph type="pic" sz="quarter" idx="10"/>
          </p:nvPr>
        </p:nvSpPr>
        <p:spPr>
          <a:xfrm>
            <a:off x="0" y="0"/>
            <a:ext cx="12192000" cy="6858000"/>
          </a:xfrm>
          <a:custGeom>
            <a:avLst/>
            <a:gdLst>
              <a:gd name="connsiteX0" fmla="*/ 0 w 12192000"/>
              <a:gd name="connsiteY0" fmla="*/ 3429000 h 6858000"/>
              <a:gd name="connsiteX1" fmla="*/ 3429000 w 12192000"/>
              <a:gd name="connsiteY1" fmla="*/ 6858000 h 6858000"/>
              <a:gd name="connsiteX2" fmla="*/ 0 w 12192000"/>
              <a:gd name="connsiteY2" fmla="*/ 6858000 h 6858000"/>
              <a:gd name="connsiteX3" fmla="*/ 8763000 w 12192000"/>
              <a:gd name="connsiteY3" fmla="*/ 0 h 6858000"/>
              <a:gd name="connsiteX4" fmla="*/ 12192000 w 12192000"/>
              <a:gd name="connsiteY4" fmla="*/ 0 h 6858000"/>
              <a:gd name="connsiteX5" fmla="*/ 12192000 w 12192000"/>
              <a:gd name="connsiteY5"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3429000"/>
                </a:moveTo>
                <a:lnTo>
                  <a:pt x="3429000" y="6858000"/>
                </a:lnTo>
                <a:lnTo>
                  <a:pt x="0" y="6858000"/>
                </a:lnTo>
                <a:close/>
                <a:moveTo>
                  <a:pt x="8763000" y="0"/>
                </a:moveTo>
                <a:lnTo>
                  <a:pt x="12192000" y="0"/>
                </a:lnTo>
                <a:lnTo>
                  <a:pt x="12192000" y="3429000"/>
                </a:lnTo>
                <a:close/>
              </a:path>
            </a:pathLst>
          </a:custGeom>
        </p:spPr>
        <p:txBody>
          <a:bodyPr wrap="square">
            <a:noAutofit/>
          </a:bodyPr>
          <a:lstStyle/>
          <a:p>
            <a:endParaRPr lang="en-GB"/>
          </a:p>
        </p:txBody>
      </p:sp>
    </p:spTree>
    <p:extLst>
      <p:ext uri="{BB962C8B-B14F-4D97-AF65-F5344CB8AC3E}">
        <p14:creationId xmlns:p14="http://schemas.microsoft.com/office/powerpoint/2010/main" val="15926273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97777A-454A-44CB-8B2E-CDB53FF6C855}" type="datetimeFigureOut">
              <a:rPr lang="en-GB" smtClean="0"/>
              <a:t>24/03/2022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668BE1-1A20-4020-8CA4-EFD197E24B3B}" type="slidenum">
              <a:rPr lang="en-GB" smtClean="0"/>
              <a:t>‹#›</a:t>
            </a:fld>
            <a:endParaRPr lang="en-GB"/>
          </a:p>
        </p:txBody>
      </p:sp>
    </p:spTree>
    <p:extLst>
      <p:ext uri="{BB962C8B-B14F-4D97-AF65-F5344CB8AC3E}">
        <p14:creationId xmlns:p14="http://schemas.microsoft.com/office/powerpoint/2010/main" val="1099677969"/>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18BDA9-0B17-4ABE-ADA2-A6168B32CF4C}" type="datetimeFigureOut">
              <a:rPr lang="en-GB" smtClean="0"/>
              <a:t>24/03/2022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7E88C6-9053-4BFB-A67D-0FF34AF0DEB6}" type="slidenum">
              <a:rPr lang="en-GB" smtClean="0"/>
              <a:t>‹#›</a:t>
            </a:fld>
            <a:endParaRPr lang="en-GB"/>
          </a:p>
        </p:txBody>
      </p:sp>
    </p:spTree>
    <p:extLst>
      <p:ext uri="{BB962C8B-B14F-4D97-AF65-F5344CB8AC3E}">
        <p14:creationId xmlns:p14="http://schemas.microsoft.com/office/powerpoint/2010/main" val="585516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6" r:id="rId5"/>
    <p:sldLayoutId id="2147483667" r:id="rId6"/>
    <p:sldLayoutId id="2147483668"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6.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g"/><Relationship Id="rId7"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 Id="rId9"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7496" b="7592"/>
          <a:stretch/>
        </p:blipFill>
        <p:spPr>
          <a:xfrm>
            <a:off x="-1" y="0"/>
            <a:ext cx="12204701" cy="6858000"/>
          </a:xfrm>
          <a:prstGeom prst="rect">
            <a:avLst/>
          </a:prstGeom>
        </p:spPr>
      </p:pic>
      <p:sp>
        <p:nvSpPr>
          <p:cNvPr id="5" name="TextBox 4"/>
          <p:cNvSpPr txBox="1"/>
          <p:nvPr/>
        </p:nvSpPr>
        <p:spPr>
          <a:xfrm>
            <a:off x="4463173" y="3343275"/>
            <a:ext cx="7596951" cy="2246769"/>
          </a:xfrm>
          <a:prstGeom prst="rect">
            <a:avLst/>
          </a:prstGeom>
          <a:noFill/>
        </p:spPr>
        <p:txBody>
          <a:bodyPr wrap="none" rtlCol="0">
            <a:spAutoFit/>
          </a:bodyPr>
          <a:lstStyle/>
          <a:p>
            <a:r>
              <a:rPr lang="en-GB" sz="140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Level Design</a:t>
            </a:r>
            <a:endParaRPr lang="en-GB" sz="140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6" name="Subtitle 2"/>
          <p:cNvSpPr txBox="1">
            <a:spLocks/>
          </p:cNvSpPr>
          <p:nvPr/>
        </p:nvSpPr>
        <p:spPr>
          <a:xfrm>
            <a:off x="4529849" y="4979552"/>
            <a:ext cx="7674851" cy="6104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Computer Games Development</a:t>
            </a:r>
            <a:endParaRPr lang="en-GB"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pic>
        <p:nvPicPr>
          <p:cNvPr id="7" name="Picture 6"/>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a:xfrm>
            <a:off x="11639103" y="167643"/>
            <a:ext cx="384898" cy="444928"/>
          </a:xfrm>
          <a:prstGeom prst="rect">
            <a:avLst/>
          </a:prstGeom>
        </p:spPr>
      </p:pic>
      <p:sp>
        <p:nvSpPr>
          <p:cNvPr id="8" name="TextBox 7"/>
          <p:cNvSpPr txBox="1"/>
          <p:nvPr/>
        </p:nvSpPr>
        <p:spPr>
          <a:xfrm rot="16200000">
            <a:off x="11216640" y="874836"/>
            <a:ext cx="1229824" cy="553998"/>
          </a:xfrm>
          <a:prstGeom prst="rect">
            <a:avLst/>
          </a:prstGeom>
          <a:noFill/>
        </p:spPr>
        <p:txBody>
          <a:bodyPr wrap="none" rtlCol="0">
            <a:spAutoFit/>
          </a:bodyPr>
          <a:lstStyle/>
          <a:p>
            <a:pPr algn="r"/>
            <a:r>
              <a:rPr lang="en-GB" sz="1500" dirty="0" smtClean="0">
                <a:solidFill>
                  <a:schemeClr val="bg1"/>
                </a:solidFill>
                <a:latin typeface="Bebas Neue" panose="00000500000000000000" pitchFamily="2" charset="0"/>
              </a:rPr>
              <a:t>THE JAMES YOUNG</a:t>
            </a:r>
          </a:p>
          <a:p>
            <a:pPr algn="r"/>
            <a:r>
              <a:rPr lang="en-GB" sz="1500" dirty="0" smtClean="0">
                <a:solidFill>
                  <a:schemeClr val="bg1"/>
                </a:solidFill>
                <a:latin typeface="Bebas Neue" panose="00000500000000000000" pitchFamily="2" charset="0"/>
              </a:rPr>
              <a:t> HIGH SCHOOL</a:t>
            </a:r>
            <a:endParaRPr lang="en-GB" sz="1500" dirty="0">
              <a:solidFill>
                <a:schemeClr val="bg1"/>
              </a:solidFill>
              <a:latin typeface="Bebas Neue" panose="00000500000000000000" pitchFamily="2" charset="0"/>
            </a:endParaRPr>
          </a:p>
        </p:txBody>
      </p:sp>
    </p:spTree>
    <p:extLst>
      <p:ext uri="{BB962C8B-B14F-4D97-AF65-F5344CB8AC3E}">
        <p14:creationId xmlns:p14="http://schemas.microsoft.com/office/powerpoint/2010/main" val="17105505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 Placeholder 4"/>
          <p:cNvSpPr txBox="1">
            <a:spLocks/>
          </p:cNvSpPr>
          <p:nvPr/>
        </p:nvSpPr>
        <p:spPr>
          <a:xfrm>
            <a:off x="267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example: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6" name="Text Placeholder 6"/>
          <p:cNvSpPr txBox="1">
            <a:spLocks/>
          </p:cNvSpPr>
          <p:nvPr/>
        </p:nvSpPr>
        <p:spPr>
          <a:xfrm>
            <a:off x="267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valorant</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22169017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14869" t="-46" r="50131" b="46"/>
          <a:stretch/>
        </p:blipFill>
        <p:spPr/>
      </p:pic>
      <p:pic>
        <p:nvPicPr>
          <p:cNvPr id="11" name="Picture Placeholder 10"/>
          <p:cNvPicPr>
            <a:picLocks noGrp="1" noChangeAspect="1"/>
          </p:cNvPicPr>
          <p:nvPr>
            <p:ph type="pic" sz="quarter" idx="12"/>
          </p:nvPr>
        </p:nvPicPr>
        <p:blipFill rotWithShape="1">
          <a:blip r:embed="rId4">
            <a:extLst>
              <a:ext uri="{28A0092B-C50C-407E-A947-70E740481C1C}">
                <a14:useLocalDpi xmlns:a14="http://schemas.microsoft.com/office/drawing/2010/main" val="0"/>
              </a:ext>
            </a:extLst>
          </a:blip>
          <a:srcRect l="17579" r="45911"/>
          <a:stretch/>
        </p:blipFill>
        <p:spPr/>
      </p:pic>
      <p:pic>
        <p:nvPicPr>
          <p:cNvPr id="12" name="Picture Placeholder 11"/>
          <p:cNvPicPr>
            <a:picLocks noGrp="1" noChangeAspect="1"/>
          </p:cNvPicPr>
          <p:nvPr>
            <p:ph type="pic" sz="quarter" idx="11"/>
          </p:nvPr>
        </p:nvPicPr>
        <p:blipFill rotWithShape="1">
          <a:blip r:embed="rId5">
            <a:extLst>
              <a:ext uri="{28A0092B-C50C-407E-A947-70E740481C1C}">
                <a14:useLocalDpi xmlns:a14="http://schemas.microsoft.com/office/drawing/2010/main" val="0"/>
              </a:ext>
            </a:extLst>
          </a:blip>
          <a:srcRect l="4402" r="46276"/>
          <a:stretch/>
        </p:blipFill>
        <p:spPr/>
      </p:pic>
      <p:sp>
        <p:nvSpPr>
          <p:cNvPr id="13" name="Text Placeholder 4"/>
          <p:cNvSpPr txBox="1">
            <a:spLocks/>
          </p:cNvSpPr>
          <p:nvPr/>
        </p:nvSpPr>
        <p:spPr>
          <a:xfrm>
            <a:off x="267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example: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14" name="Text Placeholder 6"/>
          <p:cNvSpPr txBox="1">
            <a:spLocks/>
          </p:cNvSpPr>
          <p:nvPr/>
        </p:nvSpPr>
        <p:spPr>
          <a:xfrm>
            <a:off x="267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The </a:t>
            </a:r>
            <a:r>
              <a:rPr lang="en-GB" sz="6200" dirty="0" err="1" smtClean="0">
                <a:solidFill>
                  <a:schemeClr val="bg1"/>
                </a:solidFill>
                <a:effectLst>
                  <a:outerShdw blurRad="50800" dist="38100" dir="5400000" algn="t" rotWithShape="0">
                    <a:prstClr val="black">
                      <a:alpha val="40000"/>
                    </a:prstClr>
                  </a:outerShdw>
                </a:effectLst>
                <a:latin typeface="Bebas Neue" panose="00000500000000000000" pitchFamily="2" charset="0"/>
              </a:rPr>
              <a:t>Witcher</a:t>
            </a:r>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 Wild Hunt</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48692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 Placeholder 4"/>
          <p:cNvSpPr txBox="1">
            <a:spLocks/>
          </p:cNvSpPr>
          <p:nvPr/>
        </p:nvSpPr>
        <p:spPr>
          <a:xfrm>
            <a:off x="267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example: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267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League of Legends</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18881905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025"/>
            <a:ext cx="10515600" cy="1325563"/>
          </a:xfrm>
        </p:spPr>
        <p:txBody>
          <a:bodyPr>
            <a:normAutofit/>
          </a:bodyPr>
          <a:lstStyle/>
          <a:p>
            <a:r>
              <a:rPr lang="en-GB" sz="5400" dirty="0" smtClean="0">
                <a:latin typeface="Bebas Neue" panose="00000500000000000000" pitchFamily="2" charset="0"/>
              </a:rPr>
              <a:t>NPA Computer Games Development</a:t>
            </a:r>
            <a:endParaRPr lang="en-GB" sz="5400" dirty="0">
              <a:latin typeface="Bebas Neue" panose="00000500000000000000" pitchFamily="2" charset="0"/>
            </a:endParaRPr>
          </a:p>
        </p:txBody>
      </p:sp>
      <p:sp>
        <p:nvSpPr>
          <p:cNvPr id="3" name="Content Placeholder 2"/>
          <p:cNvSpPr>
            <a:spLocks noGrp="1"/>
          </p:cNvSpPr>
          <p:nvPr>
            <p:ph idx="1"/>
          </p:nvPr>
        </p:nvSpPr>
        <p:spPr>
          <a:xfrm>
            <a:off x="838200" y="2269674"/>
            <a:ext cx="10515600" cy="2479675"/>
          </a:xfrm>
        </p:spPr>
        <p:txBody>
          <a:bodyPr/>
          <a:lstStyle/>
          <a:p>
            <a:pPr marL="0" indent="0">
              <a:buNone/>
            </a:pPr>
            <a:r>
              <a:rPr lang="en-GB" dirty="0" smtClean="0"/>
              <a:t>For this course you will need to be able to describe levels from existing games and also describe levels for your own game</a:t>
            </a:r>
          </a:p>
          <a:p>
            <a:pPr marL="0" indent="0">
              <a:buNone/>
            </a:pPr>
            <a:endParaRPr lang="en-GB" dirty="0" smtClean="0"/>
          </a:p>
          <a:p>
            <a:pPr marL="0" indent="0">
              <a:buNone/>
            </a:pPr>
            <a:r>
              <a:rPr lang="en-GB" dirty="0" smtClean="0"/>
              <a:t>Lots of detail here means I have a clear image in my head of what you’re designing.</a:t>
            </a:r>
          </a:p>
          <a:p>
            <a:pPr marL="0" indent="0">
              <a:buNone/>
            </a:pPr>
            <a:endParaRPr lang="en-GB" dirty="0" smtClean="0"/>
          </a:p>
        </p:txBody>
      </p:sp>
      <p:pic>
        <p:nvPicPr>
          <p:cNvPr id="4" name="Picture 2" descr="God (or Devil) is in the detail: how one clause can give companies more  grief during this crisis - The Economic Tim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4850" y="4191794"/>
            <a:ext cx="3234267" cy="24257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38200" y="5264835"/>
            <a:ext cx="7200900" cy="954107"/>
          </a:xfrm>
          <a:prstGeom prst="rect">
            <a:avLst/>
          </a:prstGeom>
        </p:spPr>
        <p:txBody>
          <a:bodyPr wrap="square">
            <a:spAutoFit/>
          </a:bodyPr>
          <a:lstStyle/>
          <a:p>
            <a:r>
              <a:rPr lang="en-GB" sz="2800" dirty="0" smtClean="0"/>
              <a:t>This will also make it easier for you to create the level, saving time</a:t>
            </a:r>
            <a:endParaRPr lang="en-GB" sz="2800" dirty="0"/>
          </a:p>
        </p:txBody>
      </p:sp>
    </p:spTree>
    <p:extLst>
      <p:ext uri="{BB962C8B-B14F-4D97-AF65-F5344CB8AC3E}">
        <p14:creationId xmlns:p14="http://schemas.microsoft.com/office/powerpoint/2010/main" val="27567833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40835" b="7081"/>
          <a:stretch/>
        </p:blipFill>
        <p:spPr>
          <a:xfrm>
            <a:off x="0" y="0"/>
            <a:ext cx="12192000" cy="6858000"/>
          </a:xfrm>
          <a:prstGeom prst="rect">
            <a:avLst/>
          </a:prstGeom>
        </p:spPr>
      </p:pic>
      <p:sp>
        <p:nvSpPr>
          <p:cNvPr id="6" name="Text Placeholder 4"/>
          <p:cNvSpPr txBox="1">
            <a:spLocks/>
          </p:cNvSpPr>
          <p:nvPr/>
        </p:nvSpPr>
        <p:spPr>
          <a:xfrm>
            <a:off x="267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Case study:</a:t>
            </a:r>
            <a:endParaRPr lang="en-GB" sz="6200" dirty="0">
              <a:solidFill>
                <a:schemeClr val="tx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267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A forest</a:t>
            </a:r>
            <a:endParaRPr lang="en-GB" sz="6200" dirty="0">
              <a:solidFill>
                <a:schemeClr val="tx1"/>
              </a:solidFill>
              <a:effectLst>
                <a:outerShdw blurRad="50800" dist="38100" dir="5400000" algn="t" rotWithShape="0">
                  <a:prstClr val="black">
                    <a:alpha val="40000"/>
                  </a:prstClr>
                </a:outerShdw>
              </a:effectLst>
              <a:latin typeface="Bebas Neue" panose="00000500000000000000" pitchFamily="2" charset="0"/>
            </a:endParaRPr>
          </a:p>
        </p:txBody>
      </p:sp>
      <p:pic>
        <p:nvPicPr>
          <p:cNvPr id="8" name="Picture 2" descr="UK, Wales, Cresselly, Empty footpath in green lush forest – Stockphot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9416" y="2355474"/>
            <a:ext cx="3151500" cy="21001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Dead Forest Images, Stock Photos &amp;amp; Vectors | Shutterstock"/>
          <p:cNvPicPr>
            <a:picLocks noChangeAspect="1" noChangeArrowheads="1"/>
          </p:cNvPicPr>
          <p:nvPr/>
        </p:nvPicPr>
        <p:blipFill rotWithShape="1">
          <a:blip r:embed="rId5">
            <a:extLst>
              <a:ext uri="{28A0092B-C50C-407E-A947-70E740481C1C}">
                <a14:useLocalDpi xmlns:a14="http://schemas.microsoft.com/office/drawing/2010/main" val="0"/>
              </a:ext>
            </a:extLst>
          </a:blip>
          <a:srcRect b="7736"/>
          <a:stretch/>
        </p:blipFill>
        <p:spPr bwMode="auto">
          <a:xfrm>
            <a:off x="8157944" y="2355474"/>
            <a:ext cx="3195856" cy="211154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spooky forest fog | Mortgage Introduc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7882" y="2355474"/>
            <a:ext cx="4223096" cy="211154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Incredible Tropical Rainforest Plants to See on Your Next Vacation | Travel  + Leisur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8200" y="4599910"/>
            <a:ext cx="3155742" cy="197233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Behind the Lens: Max Forster Protects the Redwoods and Finds Healing  Through Photography | Save the Redwoods Leagu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96566" y="4599910"/>
            <a:ext cx="3001787" cy="200047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Winter Forest Free Stock Photo - Public Domain Pictures"/>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000978" y="4611311"/>
            <a:ext cx="3016596" cy="2003208"/>
          </a:xfrm>
          <a:prstGeom prst="rect">
            <a:avLst/>
          </a:prstGeom>
          <a:noFill/>
          <a:extLst>
            <a:ext uri="{909E8E84-426E-40DD-AFC4-6F175D3DCCD1}">
              <a14:hiddenFill xmlns:a14="http://schemas.microsoft.com/office/drawing/2010/main">
                <a:solidFill>
                  <a:srgbClr val="FFFFFF"/>
                </a:solidFill>
              </a14:hiddenFill>
            </a:ext>
          </a:extLst>
        </p:spPr>
      </p:pic>
      <p:sp>
        <p:nvSpPr>
          <p:cNvPr id="14" name="Content Placeholder 2"/>
          <p:cNvSpPr>
            <a:spLocks noGrp="1"/>
          </p:cNvSpPr>
          <p:nvPr>
            <p:ph idx="1"/>
          </p:nvPr>
        </p:nvSpPr>
        <p:spPr>
          <a:xfrm>
            <a:off x="5706570" y="403123"/>
            <a:ext cx="4902747" cy="616745"/>
          </a:xfrm>
        </p:spPr>
        <p:txBody>
          <a:bodyPr>
            <a:noAutofit/>
          </a:bodyPr>
          <a:lstStyle/>
          <a:p>
            <a:pPr marL="0" indent="0">
              <a:buNone/>
            </a:pPr>
            <a:r>
              <a:rPr lang="en-GB" sz="3600" dirty="0" smtClean="0">
                <a:latin typeface="Angela's Handwriting" panose="02000500000000000000" pitchFamily="2" charset="0"/>
              </a:rPr>
              <a:t>“ My </a:t>
            </a:r>
            <a:r>
              <a:rPr lang="en-GB" sz="3600" dirty="0" smtClean="0">
                <a:latin typeface="Angela's Handwriting" panose="02000500000000000000" pitchFamily="2" charset="0"/>
              </a:rPr>
              <a:t>game will be set in a forest.”</a:t>
            </a:r>
            <a:endParaRPr lang="en-GB" sz="3600" dirty="0">
              <a:latin typeface="Angela's Handwriting" panose="02000500000000000000" pitchFamily="2" charset="0"/>
            </a:endParaRPr>
          </a:p>
        </p:txBody>
      </p:sp>
    </p:spTree>
    <p:extLst>
      <p:ext uri="{BB962C8B-B14F-4D97-AF65-F5344CB8AC3E}">
        <p14:creationId xmlns:p14="http://schemas.microsoft.com/office/powerpoint/2010/main" val="24459683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animEffect transition="in" filter="fade">
                                      <p:cBhvr>
                                        <p:cTn id="15" dur="500"/>
                                        <p:tgtEl>
                                          <p:spTgt spid="1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par>
                          <p:cTn id="29" fill="hold">
                            <p:stCondLst>
                              <p:cond delay="1500"/>
                            </p:stCondLst>
                            <p:childTnLst>
                              <p:par>
                                <p:cTn id="30" presetID="10" presetClass="entr" presetSubtype="0"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2000"/>
                            </p:stCondLst>
                            <p:childTnLst>
                              <p:par>
                                <p:cTn id="34" presetID="10" presetClass="entr" presetSubtype="0"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2500"/>
                            </p:stCondLst>
                            <p:childTnLst>
                              <p:par>
                                <p:cTn id="38" presetID="10" presetClass="entr" presetSubtype="0"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lum bright="70000" contrast="-70000"/>
            <a:extLst>
              <a:ext uri="{28A0092B-C50C-407E-A947-70E740481C1C}">
                <a14:useLocalDpi xmlns:a14="http://schemas.microsoft.com/office/drawing/2010/main" val="0"/>
              </a:ext>
            </a:extLst>
          </a:blip>
          <a:srcRect t="40835" b="7081"/>
          <a:stretch/>
        </p:blipFill>
        <p:spPr>
          <a:xfrm>
            <a:off x="0" y="0"/>
            <a:ext cx="12192000" cy="6858000"/>
          </a:xfrm>
          <a:prstGeom prst="rect">
            <a:avLst/>
          </a:prstGeom>
        </p:spPr>
      </p:pic>
      <p:sp>
        <p:nvSpPr>
          <p:cNvPr id="6" name="Text Placeholder 4"/>
          <p:cNvSpPr txBox="1">
            <a:spLocks/>
          </p:cNvSpPr>
          <p:nvPr/>
        </p:nvSpPr>
        <p:spPr>
          <a:xfrm>
            <a:off x="267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Case study:</a:t>
            </a:r>
            <a:endParaRPr lang="en-GB" sz="6200" dirty="0">
              <a:solidFill>
                <a:schemeClr val="tx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267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A forest</a:t>
            </a:r>
            <a:endParaRPr lang="en-GB" sz="6200" dirty="0">
              <a:solidFill>
                <a:schemeClr val="tx1"/>
              </a:solidFill>
              <a:effectLst>
                <a:outerShdw blurRad="50800" dist="38100" dir="5400000" algn="t" rotWithShape="0">
                  <a:prstClr val="black">
                    <a:alpha val="40000"/>
                  </a:prstClr>
                </a:outerShdw>
              </a:effectLst>
              <a:latin typeface="Bebas Neue" panose="00000500000000000000" pitchFamily="2" charset="0"/>
            </a:endParaRPr>
          </a:p>
        </p:txBody>
      </p:sp>
      <p:sp>
        <p:nvSpPr>
          <p:cNvPr id="14" name="Content Placeholder 2"/>
          <p:cNvSpPr>
            <a:spLocks noGrp="1"/>
          </p:cNvSpPr>
          <p:nvPr>
            <p:ph idx="1"/>
          </p:nvPr>
        </p:nvSpPr>
        <p:spPr>
          <a:xfrm>
            <a:off x="5490260" y="793072"/>
            <a:ext cx="6406772" cy="5450412"/>
          </a:xfrm>
        </p:spPr>
        <p:txBody>
          <a:bodyPr>
            <a:noAutofit/>
          </a:bodyPr>
          <a:lstStyle/>
          <a:p>
            <a:pPr marL="0" indent="0">
              <a:buNone/>
            </a:pPr>
            <a:r>
              <a:rPr lang="en-GB" sz="3600" dirty="0" smtClean="0">
                <a:latin typeface="Angela's Handwriting" panose="02000500000000000000" pitchFamily="2" charset="0"/>
              </a:rPr>
              <a:t>“ </a:t>
            </a:r>
            <a:r>
              <a:rPr lang="en-GB" sz="3600" dirty="0" smtClean="0">
                <a:latin typeface="Angela's Handwriting" panose="02000500000000000000" pitchFamily="2" charset="0"/>
              </a:rPr>
              <a:t>The </a:t>
            </a:r>
            <a:r>
              <a:rPr lang="en-GB" sz="3600" dirty="0">
                <a:latin typeface="Angela's Handwriting" panose="02000500000000000000" pitchFamily="2" charset="0"/>
              </a:rPr>
              <a:t>main character lives in a small, old log cabin deep within a cursed forest. </a:t>
            </a:r>
            <a:r>
              <a:rPr lang="en-GB" sz="3600" dirty="0" smtClean="0">
                <a:latin typeface="Angela's Handwriting" panose="02000500000000000000" pitchFamily="2" charset="0"/>
              </a:rPr>
              <a:t> The </a:t>
            </a:r>
            <a:r>
              <a:rPr lang="en-GB" sz="3600" dirty="0">
                <a:latin typeface="Angela's Handwriting" panose="02000500000000000000" pitchFamily="2" charset="0"/>
              </a:rPr>
              <a:t>trees are tall with thick leaves that start half-way up. </a:t>
            </a:r>
            <a:r>
              <a:rPr lang="en-GB" sz="3600" dirty="0" smtClean="0">
                <a:latin typeface="Angela's Handwriting" panose="02000500000000000000" pitchFamily="2" charset="0"/>
              </a:rPr>
              <a:t> They’re </a:t>
            </a:r>
            <a:r>
              <a:rPr lang="en-GB" sz="3600" dirty="0">
                <a:latin typeface="Angela's Handwriting" panose="02000500000000000000" pitchFamily="2" charset="0"/>
              </a:rPr>
              <a:t>closely packed together which blocks out a lot of light so it’s quite dark. </a:t>
            </a:r>
            <a:r>
              <a:rPr lang="en-GB" sz="3600" dirty="0" smtClean="0">
                <a:latin typeface="Angela's Handwriting" panose="02000500000000000000" pitchFamily="2" charset="0"/>
              </a:rPr>
              <a:t> Some </a:t>
            </a:r>
            <a:r>
              <a:rPr lang="en-GB" sz="3600" dirty="0">
                <a:latin typeface="Angela's Handwriting" panose="02000500000000000000" pitchFamily="2" charset="0"/>
              </a:rPr>
              <a:t>trees have been felled and lay on the ground as the player uses the wood for various things. </a:t>
            </a:r>
            <a:r>
              <a:rPr lang="en-GB" sz="3600" dirty="0" smtClean="0">
                <a:latin typeface="Angela's Handwriting" panose="02000500000000000000" pitchFamily="2" charset="0"/>
              </a:rPr>
              <a:t> Birds </a:t>
            </a:r>
            <a:r>
              <a:rPr lang="en-GB" sz="3600" dirty="0">
                <a:latin typeface="Angela's Handwriting" panose="02000500000000000000" pitchFamily="2" charset="0"/>
              </a:rPr>
              <a:t>can be heard and there are small mammals that live under the spongy, </a:t>
            </a:r>
            <a:r>
              <a:rPr lang="en-GB" sz="3600" dirty="0" smtClean="0">
                <a:latin typeface="Angela's Handwriting" panose="02000500000000000000" pitchFamily="2" charset="0"/>
              </a:rPr>
              <a:t>soil...”</a:t>
            </a:r>
            <a:endParaRPr lang="en-GB" sz="3600" dirty="0">
              <a:latin typeface="Angela's Handwriting" panose="02000500000000000000" pitchFamily="2" charset="0"/>
            </a:endParaRPr>
          </a:p>
        </p:txBody>
      </p:sp>
      <p:sp>
        <p:nvSpPr>
          <p:cNvPr id="15" name="Content Placeholder 2"/>
          <p:cNvSpPr txBox="1">
            <a:spLocks/>
          </p:cNvSpPr>
          <p:nvPr/>
        </p:nvSpPr>
        <p:spPr>
          <a:xfrm>
            <a:off x="232459" y="1823245"/>
            <a:ext cx="4962833" cy="47545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What do the trees look like?</a:t>
            </a:r>
          </a:p>
          <a:p>
            <a:pPr marL="0" indent="0">
              <a:buNone/>
            </a:pPr>
            <a:r>
              <a:rPr lang="en-GB" dirty="0"/>
              <a:t>How light/dark is the forest?</a:t>
            </a:r>
          </a:p>
          <a:p>
            <a:pPr marL="0" indent="0">
              <a:buNone/>
            </a:pPr>
            <a:r>
              <a:rPr lang="en-GB" dirty="0"/>
              <a:t>What time of day is it set in?</a:t>
            </a:r>
          </a:p>
          <a:p>
            <a:pPr marL="0" indent="0">
              <a:buNone/>
            </a:pPr>
            <a:r>
              <a:rPr lang="en-GB" dirty="0"/>
              <a:t>What does the ground look like?</a:t>
            </a:r>
          </a:p>
          <a:p>
            <a:pPr marL="0" indent="0">
              <a:buNone/>
            </a:pPr>
            <a:r>
              <a:rPr lang="en-GB" dirty="0"/>
              <a:t>Is it noisy/quiet?</a:t>
            </a:r>
          </a:p>
          <a:p>
            <a:pPr marL="0" indent="0">
              <a:buNone/>
            </a:pPr>
            <a:r>
              <a:rPr lang="en-GB" dirty="0"/>
              <a:t>Are there animals?</a:t>
            </a:r>
          </a:p>
          <a:p>
            <a:pPr marL="0" indent="0">
              <a:buNone/>
            </a:pPr>
            <a:r>
              <a:rPr lang="en-GB" dirty="0"/>
              <a:t>What’s the weather like?</a:t>
            </a:r>
          </a:p>
          <a:p>
            <a:pPr marL="0" indent="0">
              <a:buNone/>
            </a:pPr>
            <a:r>
              <a:rPr lang="en-GB" dirty="0"/>
              <a:t>Do people live there?</a:t>
            </a:r>
          </a:p>
          <a:p>
            <a:pPr marL="0" indent="0">
              <a:buNone/>
            </a:pPr>
            <a:r>
              <a:rPr lang="en-GB" dirty="0"/>
              <a:t>Is it a realistic forest?</a:t>
            </a:r>
          </a:p>
        </p:txBody>
      </p:sp>
    </p:spTree>
    <p:extLst>
      <p:ext uri="{BB962C8B-B14F-4D97-AF65-F5344CB8AC3E}">
        <p14:creationId xmlns:p14="http://schemas.microsoft.com/office/powerpoint/2010/main" val="24350096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 Placeholder 4"/>
          <p:cNvSpPr txBox="1">
            <a:spLocks/>
          </p:cNvSpPr>
          <p:nvPr/>
        </p:nvSpPr>
        <p:spPr>
          <a:xfrm>
            <a:off x="267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Case study:</a:t>
            </a:r>
            <a:endParaRPr lang="en-GB" sz="6200" dirty="0">
              <a:solidFill>
                <a:schemeClr val="tx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267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A </a:t>
            </a:r>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town</a:t>
            </a:r>
            <a:endParaRPr lang="en-GB" sz="6200" dirty="0">
              <a:solidFill>
                <a:schemeClr val="tx1"/>
              </a:solidFill>
              <a:effectLst>
                <a:outerShdw blurRad="50800" dist="38100" dir="5400000" algn="t" rotWithShape="0">
                  <a:prstClr val="black">
                    <a:alpha val="40000"/>
                  </a:prstClr>
                </a:outerShdw>
              </a:effectLst>
              <a:latin typeface="Bebas Neue" panose="00000500000000000000" pitchFamily="2" charset="0"/>
            </a:endParaRPr>
          </a:p>
        </p:txBody>
      </p:sp>
      <p:sp>
        <p:nvSpPr>
          <p:cNvPr id="14" name="Content Placeholder 2"/>
          <p:cNvSpPr>
            <a:spLocks noGrp="1"/>
          </p:cNvSpPr>
          <p:nvPr>
            <p:ph idx="1"/>
          </p:nvPr>
        </p:nvSpPr>
        <p:spPr>
          <a:xfrm>
            <a:off x="5706570" y="403123"/>
            <a:ext cx="5413714" cy="616745"/>
          </a:xfrm>
        </p:spPr>
        <p:txBody>
          <a:bodyPr>
            <a:noAutofit/>
          </a:bodyPr>
          <a:lstStyle/>
          <a:p>
            <a:pPr marL="0" indent="0">
              <a:buNone/>
            </a:pPr>
            <a:r>
              <a:rPr lang="en-GB" sz="3600" dirty="0" smtClean="0">
                <a:latin typeface="Angela's Handwriting" panose="02000500000000000000" pitchFamily="2" charset="0"/>
              </a:rPr>
              <a:t>“ One level is in the town of Ginster.”</a:t>
            </a:r>
            <a:endParaRPr lang="en-GB" sz="3600" dirty="0">
              <a:latin typeface="Angela's Handwriting" panose="02000500000000000000" pitchFamily="2" charset="0"/>
            </a:endParaRPr>
          </a:p>
        </p:txBody>
      </p:sp>
      <p:pic>
        <p:nvPicPr>
          <p:cNvPr id="15" name="Picture 2" descr="Time-lapse: Creation of a Medieval Town - BlenderNatio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3352"/>
          <a:stretch/>
        </p:blipFill>
        <p:spPr bwMode="auto">
          <a:xfrm>
            <a:off x="1109305" y="2444145"/>
            <a:ext cx="2978303" cy="193345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10 Facts About Poverty in Istanbul | The Borgen Projec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30130" y="2422091"/>
            <a:ext cx="2936759" cy="193936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The Richest Towns in America | Pennsauken Golf Course Villa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09412" y="2422091"/>
            <a:ext cx="2896564" cy="193345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8" descr="Dirt | Fictional Cities Wiki | Fandom"/>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21995"/>
          <a:stretch/>
        </p:blipFill>
        <p:spPr bwMode="auto">
          <a:xfrm>
            <a:off x="875943" y="4470642"/>
            <a:ext cx="3445028" cy="184017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0" descr="HD wallpaper: nipa hut village, malawi, africa, huts, homes, thatched, mud  | Wallpaper Flare"/>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59862" y="4476778"/>
            <a:ext cx="2749550" cy="183404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descr="Report says 45,000 new homes could be built on empty sites in UK town and  city centres | Wirral estate agents | Wirral letting agents - Karl Tatle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48303" y="4470642"/>
            <a:ext cx="2997201" cy="1844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6636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animEffect transition="in" filter="fade">
                                      <p:cBhvr>
                                        <p:cTn id="15" dur="500"/>
                                        <p:tgtEl>
                                          <p:spTgt spid="1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par>
                          <p:cTn id="29" fill="hold">
                            <p:stCondLst>
                              <p:cond delay="1500"/>
                            </p:stCondLst>
                            <p:childTnLst>
                              <p:par>
                                <p:cTn id="30" presetID="10" presetClass="entr" presetSubtype="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par>
                          <p:cTn id="33" fill="hold">
                            <p:stCondLst>
                              <p:cond delay="2000"/>
                            </p:stCondLst>
                            <p:childTnLst>
                              <p:par>
                                <p:cTn id="34" presetID="10" presetClass="entr" presetSubtype="0"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2500"/>
                            </p:stCondLst>
                            <p:childTnLst>
                              <p:par>
                                <p:cTn id="38" presetID="10"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 Placeholder 4"/>
          <p:cNvSpPr txBox="1">
            <a:spLocks/>
          </p:cNvSpPr>
          <p:nvPr/>
        </p:nvSpPr>
        <p:spPr>
          <a:xfrm>
            <a:off x="267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Case study:</a:t>
            </a:r>
            <a:endParaRPr lang="en-GB" sz="6200" dirty="0">
              <a:solidFill>
                <a:schemeClr val="tx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267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A </a:t>
            </a:r>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town</a:t>
            </a:r>
            <a:endParaRPr lang="en-GB" sz="6200" dirty="0">
              <a:solidFill>
                <a:schemeClr val="tx1"/>
              </a:solidFill>
              <a:effectLst>
                <a:outerShdw blurRad="50800" dist="38100" dir="5400000" algn="t" rotWithShape="0">
                  <a:prstClr val="black">
                    <a:alpha val="40000"/>
                  </a:prstClr>
                </a:outerShdw>
              </a:effectLst>
              <a:latin typeface="Bebas Neue" panose="00000500000000000000" pitchFamily="2" charset="0"/>
            </a:endParaRPr>
          </a:p>
        </p:txBody>
      </p:sp>
      <p:sp>
        <p:nvSpPr>
          <p:cNvPr id="13" name="Content Placeholder 2"/>
          <p:cNvSpPr>
            <a:spLocks noGrp="1"/>
          </p:cNvSpPr>
          <p:nvPr>
            <p:ph idx="1"/>
          </p:nvPr>
        </p:nvSpPr>
        <p:spPr>
          <a:xfrm>
            <a:off x="5490260" y="793072"/>
            <a:ext cx="6406772" cy="5450412"/>
          </a:xfrm>
        </p:spPr>
        <p:txBody>
          <a:bodyPr>
            <a:noAutofit/>
          </a:bodyPr>
          <a:lstStyle/>
          <a:p>
            <a:pPr marL="0" indent="0">
              <a:buNone/>
            </a:pPr>
            <a:r>
              <a:rPr lang="en-GB" sz="3600" dirty="0" smtClean="0">
                <a:latin typeface="Angela's Handwriting" panose="02000500000000000000" pitchFamily="2" charset="0"/>
              </a:rPr>
              <a:t>“ </a:t>
            </a:r>
            <a:r>
              <a:rPr lang="en-GB" sz="3600" dirty="0" smtClean="0">
                <a:latin typeface="Angela's Handwriting" panose="02000500000000000000" pitchFamily="2" charset="0"/>
              </a:rPr>
              <a:t>The </a:t>
            </a:r>
            <a:r>
              <a:rPr lang="en-GB" sz="3600" dirty="0">
                <a:latin typeface="Angela's Handwriting" panose="02000500000000000000" pitchFamily="2" charset="0"/>
              </a:rPr>
              <a:t>town of Ginster sits at the bottom of a mountain and was a </a:t>
            </a:r>
            <a:r>
              <a:rPr lang="en-GB" sz="3600" dirty="0" smtClean="0">
                <a:latin typeface="Angela's Handwriting" panose="02000500000000000000" pitchFamily="2" charset="0"/>
              </a:rPr>
              <a:t>flourishing</a:t>
            </a:r>
            <a:r>
              <a:rPr lang="en-GB" sz="3600" dirty="0">
                <a:latin typeface="Angela's Handwriting" panose="02000500000000000000" pitchFamily="2" charset="0"/>
              </a:rPr>
              <a:t>, gold mining community when founded in 1877. </a:t>
            </a:r>
            <a:r>
              <a:rPr lang="en-GB" sz="3600" dirty="0" smtClean="0">
                <a:latin typeface="Angela's Handwriting" panose="02000500000000000000" pitchFamily="2" charset="0"/>
              </a:rPr>
              <a:t> It’s </a:t>
            </a:r>
            <a:r>
              <a:rPr lang="en-GB" sz="3600" dirty="0">
                <a:latin typeface="Angela's Handwriting" panose="02000500000000000000" pitchFamily="2" charset="0"/>
              </a:rPr>
              <a:t>now 1956 and the gold has gone along with many of the residents. </a:t>
            </a:r>
            <a:r>
              <a:rPr lang="en-GB" sz="3600" dirty="0" smtClean="0">
                <a:latin typeface="Angela's Handwriting" panose="02000500000000000000" pitchFamily="2" charset="0"/>
              </a:rPr>
              <a:t> Half </a:t>
            </a:r>
            <a:r>
              <a:rPr lang="en-GB" sz="3600" dirty="0">
                <a:latin typeface="Angela's Handwriting" panose="02000500000000000000" pitchFamily="2" charset="0"/>
              </a:rPr>
              <a:t>of the wooden, single-storey houses have been boarded up or are derelict. </a:t>
            </a:r>
            <a:r>
              <a:rPr lang="en-GB" sz="3600" dirty="0" smtClean="0">
                <a:latin typeface="Angela's Handwriting" panose="02000500000000000000" pitchFamily="2" charset="0"/>
              </a:rPr>
              <a:t> There </a:t>
            </a:r>
            <a:r>
              <a:rPr lang="en-GB" sz="3600" dirty="0">
                <a:latin typeface="Angela's Handwriting" panose="02000500000000000000" pitchFamily="2" charset="0"/>
              </a:rPr>
              <a:t>has been little upkeep done to the roads and pavements and residents are suspicious of outsiders. </a:t>
            </a:r>
            <a:r>
              <a:rPr lang="en-GB" sz="3600" dirty="0" smtClean="0">
                <a:latin typeface="Angela's Handwriting" panose="02000500000000000000" pitchFamily="2" charset="0"/>
              </a:rPr>
              <a:t> It’s </a:t>
            </a:r>
            <a:r>
              <a:rPr lang="en-GB" sz="3600" dirty="0">
                <a:latin typeface="Angela's Handwriting" panose="02000500000000000000" pitchFamily="2" charset="0"/>
              </a:rPr>
              <a:t>quiet but dogs often bark</a:t>
            </a:r>
            <a:r>
              <a:rPr lang="en-GB" sz="3600" dirty="0" smtClean="0">
                <a:latin typeface="Angela's Handwriting" panose="02000500000000000000" pitchFamily="2" charset="0"/>
              </a:rPr>
              <a:t>...”</a:t>
            </a:r>
            <a:endParaRPr lang="en-GB" sz="3600" dirty="0">
              <a:latin typeface="Angela's Handwriting" panose="02000500000000000000" pitchFamily="2" charset="0"/>
            </a:endParaRPr>
          </a:p>
        </p:txBody>
      </p:sp>
      <p:sp>
        <p:nvSpPr>
          <p:cNvPr id="21" name="Content Placeholder 2"/>
          <p:cNvSpPr txBox="1">
            <a:spLocks/>
          </p:cNvSpPr>
          <p:nvPr/>
        </p:nvSpPr>
        <p:spPr>
          <a:xfrm>
            <a:off x="232459" y="1823245"/>
            <a:ext cx="4962833" cy="47545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What time period is it set it?</a:t>
            </a:r>
          </a:p>
          <a:p>
            <a:pPr marL="0" indent="0">
              <a:buNone/>
            </a:pPr>
            <a:r>
              <a:rPr lang="en-GB" dirty="0"/>
              <a:t>What is the architecture like?</a:t>
            </a:r>
          </a:p>
          <a:p>
            <a:pPr marL="0" indent="0">
              <a:buNone/>
            </a:pPr>
            <a:r>
              <a:rPr lang="en-GB" dirty="0"/>
              <a:t>Is it inhabited?</a:t>
            </a:r>
          </a:p>
          <a:p>
            <a:pPr marL="0" indent="0">
              <a:buNone/>
            </a:pPr>
            <a:r>
              <a:rPr lang="en-GB" dirty="0"/>
              <a:t>How many people live there?</a:t>
            </a:r>
          </a:p>
          <a:p>
            <a:pPr marL="0" indent="0">
              <a:buNone/>
            </a:pPr>
            <a:r>
              <a:rPr lang="en-GB" dirty="0"/>
              <a:t>Is it a rich/poor town?</a:t>
            </a:r>
          </a:p>
          <a:p>
            <a:pPr marL="0" indent="0">
              <a:buNone/>
            </a:pPr>
            <a:r>
              <a:rPr lang="en-GB" dirty="0"/>
              <a:t>Are there shops/parks?</a:t>
            </a:r>
          </a:p>
          <a:p>
            <a:pPr marL="0" indent="0">
              <a:buNone/>
            </a:pPr>
            <a:r>
              <a:rPr lang="en-GB" dirty="0"/>
              <a:t>What’s the weather like?</a:t>
            </a:r>
          </a:p>
          <a:p>
            <a:pPr marL="0" indent="0">
              <a:buNone/>
            </a:pPr>
            <a:r>
              <a:rPr lang="en-GB" dirty="0"/>
              <a:t>Is it a realistic town?</a:t>
            </a:r>
          </a:p>
          <a:p>
            <a:pPr marL="0" indent="0">
              <a:buNone/>
            </a:pPr>
            <a:r>
              <a:rPr lang="en-GB" dirty="0"/>
              <a:t>Who runs it?</a:t>
            </a:r>
          </a:p>
        </p:txBody>
      </p:sp>
    </p:spTree>
    <p:extLst>
      <p:ext uri="{BB962C8B-B14F-4D97-AF65-F5344CB8AC3E}">
        <p14:creationId xmlns:p14="http://schemas.microsoft.com/office/powerpoint/2010/main" val="17951563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fade">
                                      <p:cBhvr>
                                        <p:cTn id="1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21"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TotalTime>
  <Words>1065</Words>
  <Application>Microsoft Office PowerPoint</Application>
  <PresentationFormat>Widescreen</PresentationFormat>
  <Paragraphs>73</Paragraphs>
  <Slides>9</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Calibri</vt:lpstr>
      <vt:lpstr>Calibri Light</vt:lpstr>
      <vt:lpstr>Angela's Handwriting</vt:lpstr>
      <vt:lpstr>Bebas Neue</vt:lpstr>
      <vt:lpstr>Arial</vt:lpstr>
      <vt:lpstr>Office Theme</vt:lpstr>
      <vt:lpstr>1_Office Theme</vt:lpstr>
      <vt:lpstr>PowerPoint Presentation</vt:lpstr>
      <vt:lpstr>PowerPoint Presentation</vt:lpstr>
      <vt:lpstr>PowerPoint Presentation</vt:lpstr>
      <vt:lpstr>PowerPoint Presentation</vt:lpstr>
      <vt:lpstr>NPA Computer Games Development</vt:lpstr>
      <vt:lpstr>PowerPoint Presentation</vt:lpstr>
      <vt:lpstr>PowerPoint Presentation</vt:lpstr>
      <vt:lpstr>PowerPoint Presentation</vt:lpstr>
      <vt:lpstr>PowerPoint Presentation</vt:lpstr>
    </vt:vector>
  </TitlesOfParts>
  <Company>West Lothian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Alexander McNeice</dc:creator>
  <cp:lastModifiedBy>Alexander McNeice</cp:lastModifiedBy>
  <cp:revision>19</cp:revision>
  <dcterms:created xsi:type="dcterms:W3CDTF">2022-03-24T12:07:00Z</dcterms:created>
  <dcterms:modified xsi:type="dcterms:W3CDTF">2022-03-24T15:14:20Z</dcterms:modified>
</cp:coreProperties>
</file>