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70" r:id="rId4"/>
    <p:sldId id="269" r:id="rId5"/>
    <p:sldId id="267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65" r:id="rId14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Bebas Neue" panose="00000500000000000000" pitchFamily="2" charset="0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512" autoAdjust="0"/>
  </p:normalViewPr>
  <p:slideViewPr>
    <p:cSldViewPr snapToGrid="0">
      <p:cViewPr varScale="1">
        <p:scale>
          <a:sx n="96" d="100"/>
          <a:sy n="96" d="100"/>
        </p:scale>
        <p:origin x="45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8F984-51C1-4092-A7CA-769FD21127B3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DD8B1-3A22-4859-8D9A-A78DD381F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677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1D6D1-2A56-423A-9A05-C77039F25E4D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B714D-E543-4126-B4B2-087CBDB3A9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0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Emergent examples include</a:t>
            </a:r>
            <a:r>
              <a:rPr lang="en-GB" baseline="0" dirty="0" smtClean="0"/>
              <a:t> Prototype, Outriders and most FPS (Call of Duty, Half-life) etc.</a:t>
            </a:r>
          </a:p>
          <a:p>
            <a:endParaRPr lang="en-GB" baseline="0" dirty="0" smtClean="0"/>
          </a:p>
          <a:p>
            <a:r>
              <a:rPr lang="en-GB" baseline="0" dirty="0" smtClean="0"/>
              <a:t>Emergent examples include The </a:t>
            </a:r>
            <a:r>
              <a:rPr lang="en-GB" baseline="0" dirty="0" err="1" smtClean="0"/>
              <a:t>Witcher</a:t>
            </a:r>
            <a:r>
              <a:rPr lang="en-GB" baseline="0" dirty="0" smtClean="0"/>
              <a:t> series, Mass Effect series and most RPG (Dragon Age, Elder Scrolls)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456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Most older games have a linear structure such</a:t>
            </a:r>
            <a:r>
              <a:rPr lang="en-GB" baseline="0" dirty="0" smtClean="0"/>
              <a:t> as Doom 2, </a:t>
            </a:r>
            <a:r>
              <a:rPr lang="en-GB" baseline="0" dirty="0" err="1" smtClean="0"/>
              <a:t>Bioshock</a:t>
            </a:r>
            <a:r>
              <a:rPr lang="en-GB" baseline="0" dirty="0" smtClean="0"/>
              <a:t>, some God of War games. Arcade games tend to follow this method.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You can read more about the demise of linear games here: https://www.gameskinny.com/in1ca/what-happened-to-linear-games-and-are-they-due-a-resurgence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488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Usually these are Good vs Evil choices and the player is placed on a scale depending on their choices.</a:t>
            </a:r>
            <a:r>
              <a:rPr lang="en-GB" baseline="0" dirty="0" smtClean="0"/>
              <a:t> A binary choice makes the coding simpler to build and test when compared to the web route but they provide a replay value as the player can play the game a second time and make different decision. Example games = Dishonoured, Infamous, Star Wars: Knights of the Old Republic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2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More complicated</a:t>
            </a:r>
            <a:r>
              <a:rPr lang="en-GB" baseline="0" dirty="0" smtClean="0"/>
              <a:t> to implement but provides a more involved storyline.</a:t>
            </a:r>
          </a:p>
          <a:p>
            <a:r>
              <a:rPr lang="en-GB" baseline="0" dirty="0" smtClean="0"/>
              <a:t>Examples include Dragon Age, where decisions at the start of the game affect the story drastically as it unfolds (groups of people are no longer friendly/hostile, new quests open up whilst others close, new equipment/abilities become available etc.</a:t>
            </a:r>
          </a:p>
          <a:p>
            <a:r>
              <a:rPr lang="en-GB" baseline="0" dirty="0" smtClean="0"/>
              <a:t>Some games can carry decision made into sequels. For example, in Mass Effect, deciding to save one individual affects the story in Mass Effect 2 as the individual now rules a planet. </a:t>
            </a:r>
          </a:p>
          <a:p>
            <a:r>
              <a:rPr lang="en-GB" baseline="0" dirty="0" smtClean="0"/>
              <a:t>Very time consuming to test and implement but provides a large amount of </a:t>
            </a:r>
            <a:r>
              <a:rPr lang="en-GB" baseline="0" dirty="0" err="1" smtClean="0"/>
              <a:t>replayability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043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Sometimes referred to as objectives.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objectives aren’t events however, as they are “side quests” and used to provide the player with additional experience/money/weapons and do no advance the story.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objectives that directly tie to storyline advancement are classed as events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449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NPCs who provide objectives/quests</a:t>
            </a:r>
            <a:r>
              <a:rPr lang="en-GB" baseline="0" dirty="0" smtClean="0"/>
              <a:t> associated with moving the main story arc along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313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Cut scenes either use the game’s own engine to generate</a:t>
            </a:r>
            <a:r>
              <a:rPr lang="en-GB" baseline="0" dirty="0" smtClean="0"/>
              <a:t> or are separate clips of CGI. Old games used live action cut scenes (Resident Evil, Wing Commander)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20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</a:t>
            </a:r>
            <a:r>
              <a:rPr lang="en-GB" baseline="0" dirty="0" smtClean="0"/>
              <a:t> happens to players if they break the rules of the game?</a:t>
            </a:r>
          </a:p>
          <a:p>
            <a:r>
              <a:rPr lang="en-GB" baseline="0" dirty="0" smtClean="0"/>
              <a:t>Can they murder NPCs? If so, what if they murder a story person? Can the story adapt?</a:t>
            </a:r>
          </a:p>
          <a:p>
            <a:r>
              <a:rPr lang="en-GB" baseline="0" dirty="0" smtClean="0"/>
              <a:t>Most games do try and penalise bad deeds with punishments such as guards, punishment, death, banishment etc. Skyrim will have guards try and arrest you for pickpocketing, stealing or murder.</a:t>
            </a:r>
          </a:p>
          <a:p>
            <a:r>
              <a:rPr lang="en-GB" baseline="0" dirty="0" smtClean="0"/>
              <a:t>Some games allow the player to be rewarded for being bad as it satisfies a particular story outcome.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17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Videos are in</a:t>
            </a:r>
            <a:r>
              <a:rPr lang="en-GB" baseline="0" dirty="0" smtClean="0"/>
              <a:t> the folder in case there are issues with </a:t>
            </a:r>
            <a:r>
              <a:rPr lang="en-GB" baseline="0" dirty="0" err="1" smtClean="0"/>
              <a:t>youTube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714D-E543-4126-B4B2-087CBDB3A91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52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42214-8A71-4C5F-821A-C1FCA5928964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B404-02E3-46AA-BA03-09AE6DDC0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92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42214-8A71-4C5F-821A-C1FCA5928964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B404-02E3-46AA-BA03-09AE6DDC0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76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7808686" y="0"/>
            <a:ext cx="4013203" cy="6858000"/>
          </a:xfrm>
          <a:custGeom>
            <a:avLst/>
            <a:gdLst>
              <a:gd name="connsiteX0" fmla="*/ 0 w 4013203"/>
              <a:gd name="connsiteY0" fmla="*/ 5014690 h 6858000"/>
              <a:gd name="connsiteX1" fmla="*/ 2006601 w 4013203"/>
              <a:gd name="connsiteY1" fmla="*/ 6143048 h 6858000"/>
              <a:gd name="connsiteX2" fmla="*/ 4013203 w 4013203"/>
              <a:gd name="connsiteY2" fmla="*/ 5014690 h 6858000"/>
              <a:gd name="connsiteX3" fmla="*/ 4013203 w 4013203"/>
              <a:gd name="connsiteY3" fmla="*/ 6858000 h 6858000"/>
              <a:gd name="connsiteX4" fmla="*/ 0 w 4013203"/>
              <a:gd name="connsiteY4" fmla="*/ 6858000 h 6858000"/>
              <a:gd name="connsiteX5" fmla="*/ 0 w 4013203"/>
              <a:gd name="connsiteY5" fmla="*/ 2888345 h 6858000"/>
              <a:gd name="connsiteX6" fmla="*/ 2006601 w 4013203"/>
              <a:gd name="connsiteY6" fmla="*/ 4016703 h 6858000"/>
              <a:gd name="connsiteX7" fmla="*/ 4013203 w 4013203"/>
              <a:gd name="connsiteY7" fmla="*/ 2888345 h 6858000"/>
              <a:gd name="connsiteX8" fmla="*/ 4013203 w 4013203"/>
              <a:gd name="connsiteY8" fmla="*/ 4744193 h 6858000"/>
              <a:gd name="connsiteX9" fmla="*/ 2006601 w 4013203"/>
              <a:gd name="connsiteY9" fmla="*/ 5872552 h 6858000"/>
              <a:gd name="connsiteX10" fmla="*/ 0 w 4013203"/>
              <a:gd name="connsiteY10" fmla="*/ 4744193 h 6858000"/>
              <a:gd name="connsiteX11" fmla="*/ 0 w 4013203"/>
              <a:gd name="connsiteY11" fmla="*/ 740231 h 6858000"/>
              <a:gd name="connsiteX12" fmla="*/ 2006601 w 4013203"/>
              <a:gd name="connsiteY12" fmla="*/ 1868589 h 6858000"/>
              <a:gd name="connsiteX13" fmla="*/ 4013203 w 4013203"/>
              <a:gd name="connsiteY13" fmla="*/ 740231 h 6858000"/>
              <a:gd name="connsiteX14" fmla="*/ 4013203 w 4013203"/>
              <a:gd name="connsiteY14" fmla="*/ 2596078 h 6858000"/>
              <a:gd name="connsiteX15" fmla="*/ 2006601 w 4013203"/>
              <a:gd name="connsiteY15" fmla="*/ 3724436 h 6858000"/>
              <a:gd name="connsiteX16" fmla="*/ 0 w 4013203"/>
              <a:gd name="connsiteY16" fmla="*/ 2596078 h 6858000"/>
              <a:gd name="connsiteX17" fmla="*/ 0 w 4013203"/>
              <a:gd name="connsiteY17" fmla="*/ 0 h 6858000"/>
              <a:gd name="connsiteX18" fmla="*/ 4013203 w 4013203"/>
              <a:gd name="connsiteY18" fmla="*/ 0 h 6858000"/>
              <a:gd name="connsiteX19" fmla="*/ 4013203 w 4013203"/>
              <a:gd name="connsiteY19" fmla="*/ 455220 h 6858000"/>
              <a:gd name="connsiteX20" fmla="*/ 2006601 w 4013203"/>
              <a:gd name="connsiteY20" fmla="*/ 1583580 h 6858000"/>
              <a:gd name="connsiteX21" fmla="*/ 0 w 4013203"/>
              <a:gd name="connsiteY21" fmla="*/ 455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13203" h="6858000">
                <a:moveTo>
                  <a:pt x="0" y="5014690"/>
                </a:moveTo>
                <a:lnTo>
                  <a:pt x="2006601" y="6143048"/>
                </a:lnTo>
                <a:lnTo>
                  <a:pt x="4013203" y="5014690"/>
                </a:lnTo>
                <a:lnTo>
                  <a:pt x="4013203" y="6858000"/>
                </a:lnTo>
                <a:lnTo>
                  <a:pt x="0" y="6858000"/>
                </a:lnTo>
                <a:close/>
                <a:moveTo>
                  <a:pt x="0" y="2888345"/>
                </a:moveTo>
                <a:lnTo>
                  <a:pt x="2006601" y="4016703"/>
                </a:lnTo>
                <a:lnTo>
                  <a:pt x="4013203" y="2888345"/>
                </a:lnTo>
                <a:lnTo>
                  <a:pt x="4013203" y="4744193"/>
                </a:lnTo>
                <a:lnTo>
                  <a:pt x="2006601" y="5872552"/>
                </a:lnTo>
                <a:lnTo>
                  <a:pt x="0" y="4744193"/>
                </a:lnTo>
                <a:close/>
                <a:moveTo>
                  <a:pt x="0" y="740231"/>
                </a:moveTo>
                <a:lnTo>
                  <a:pt x="2006601" y="1868589"/>
                </a:lnTo>
                <a:lnTo>
                  <a:pt x="4013203" y="740231"/>
                </a:lnTo>
                <a:lnTo>
                  <a:pt x="4013203" y="2596078"/>
                </a:lnTo>
                <a:lnTo>
                  <a:pt x="2006601" y="3724436"/>
                </a:lnTo>
                <a:lnTo>
                  <a:pt x="0" y="2596078"/>
                </a:lnTo>
                <a:close/>
                <a:moveTo>
                  <a:pt x="0" y="0"/>
                </a:moveTo>
                <a:lnTo>
                  <a:pt x="4013203" y="0"/>
                </a:lnTo>
                <a:lnTo>
                  <a:pt x="4013203" y="455220"/>
                </a:lnTo>
                <a:lnTo>
                  <a:pt x="2006601" y="1583580"/>
                </a:lnTo>
                <a:lnTo>
                  <a:pt x="0" y="455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76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ang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5258667" cy="6857999"/>
          </a:xfrm>
          <a:custGeom>
            <a:avLst/>
            <a:gdLst>
              <a:gd name="connsiteX0" fmla="*/ 0 w 5258667"/>
              <a:gd name="connsiteY0" fmla="*/ 0 h 6857999"/>
              <a:gd name="connsiteX1" fmla="*/ 5258667 w 5258667"/>
              <a:gd name="connsiteY1" fmla="*/ 0 h 6857999"/>
              <a:gd name="connsiteX2" fmla="*/ 0 w 5258667"/>
              <a:gd name="connsiteY2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58667" h="6857999">
                <a:moveTo>
                  <a:pt x="0" y="0"/>
                </a:moveTo>
                <a:lnTo>
                  <a:pt x="5258667" y="0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978400" y="188913"/>
            <a:ext cx="7097939" cy="1436687"/>
          </a:xfrm>
        </p:spPr>
        <p:txBody>
          <a:bodyPr>
            <a:noAutofit/>
          </a:bodyPr>
          <a:lstStyle>
            <a:lvl1pPr marL="0" indent="0" algn="r">
              <a:buNone/>
              <a:defRPr sz="6300">
                <a:latin typeface="Bebas Neue" panose="00000500000000000000" pitchFamily="2" charset="0"/>
              </a:defRPr>
            </a:lvl1pPr>
            <a:lvl2pPr marL="457200" indent="0" algn="r">
              <a:buNone/>
              <a:defRPr sz="6300">
                <a:latin typeface="Bebas Neue" panose="00000500000000000000" pitchFamily="2" charset="0"/>
              </a:defRPr>
            </a:lvl2pPr>
            <a:lvl3pPr marL="914400" indent="0" algn="r">
              <a:buNone/>
              <a:defRPr sz="6300">
                <a:latin typeface="Bebas Neue" panose="00000500000000000000" pitchFamily="2" charset="0"/>
              </a:defRPr>
            </a:lvl3pPr>
            <a:lvl4pPr marL="1371600" indent="0" algn="r">
              <a:buNone/>
              <a:defRPr sz="6300">
                <a:latin typeface="Bebas Neue" panose="00000500000000000000" pitchFamily="2" charset="0"/>
              </a:defRPr>
            </a:lvl4pPr>
            <a:lvl5pPr marL="1828800" indent="0" algn="r">
              <a:buNone/>
              <a:defRPr sz="6300">
                <a:latin typeface="Bebas Neue" panose="000005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978400" y="805658"/>
            <a:ext cx="7097939" cy="1436687"/>
          </a:xfrm>
        </p:spPr>
        <p:txBody>
          <a:bodyPr>
            <a:noAutofit/>
          </a:bodyPr>
          <a:lstStyle>
            <a:lvl1pPr marL="0" indent="0" algn="r">
              <a:buNone/>
              <a:defRPr sz="6300">
                <a:latin typeface="Bebas Neue" panose="00000500000000000000" pitchFamily="2" charset="0"/>
              </a:defRPr>
            </a:lvl1pPr>
            <a:lvl2pPr marL="457200" indent="0" algn="r">
              <a:buNone/>
              <a:defRPr sz="6300">
                <a:latin typeface="Bebas Neue" panose="00000500000000000000" pitchFamily="2" charset="0"/>
              </a:defRPr>
            </a:lvl2pPr>
            <a:lvl3pPr marL="914400" indent="0" algn="r">
              <a:buNone/>
              <a:defRPr sz="6300">
                <a:latin typeface="Bebas Neue" panose="00000500000000000000" pitchFamily="2" charset="0"/>
              </a:defRPr>
            </a:lvl3pPr>
            <a:lvl4pPr marL="1371600" indent="0" algn="r">
              <a:buNone/>
              <a:defRPr sz="6300">
                <a:latin typeface="Bebas Neue" panose="00000500000000000000" pitchFamily="2" charset="0"/>
              </a:defRPr>
            </a:lvl4pPr>
            <a:lvl5pPr marL="1828800" indent="0" algn="r">
              <a:buNone/>
              <a:defRPr sz="6300">
                <a:latin typeface="Bebas Neue" panose="00000500000000000000" pitchFamily="2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00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42214-8A71-4C5F-821A-C1FCA5928964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CB404-02E3-46AA-BA03-09AE6DDC0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07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youtu.be/3V1PwpoDqzM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s://youtu.be/aR1aLLtOnEo" TargetMode="External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ztec death whistles and other sounds of Control | Gamemus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30347" y="3502469"/>
            <a:ext cx="4780989" cy="1654829"/>
          </a:xfrm>
        </p:spPr>
        <p:txBody>
          <a:bodyPr>
            <a:noAutofit/>
          </a:bodyPr>
          <a:lstStyle/>
          <a:p>
            <a:pPr algn="r"/>
            <a:r>
              <a:rPr lang="en-GB" sz="10000" dirty="0" smtClean="0">
                <a:latin typeface="Bebas Neue" panose="00000500000000000000" pitchFamily="2" charset="0"/>
              </a:rPr>
              <a:t>Narrative</a:t>
            </a:r>
            <a:endParaRPr lang="en-GB" sz="10000" dirty="0">
              <a:latin typeface="Bebas Neue" panose="000005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5397" y="5647434"/>
            <a:ext cx="9144000" cy="610492"/>
          </a:xfrm>
        </p:spPr>
        <p:txBody>
          <a:bodyPr/>
          <a:lstStyle/>
          <a:p>
            <a:pPr algn="r"/>
            <a:r>
              <a:rPr lang="en-GB" dirty="0" smtClean="0">
                <a:latin typeface="Bebas Neue" panose="00000500000000000000" pitchFamily="2" charset="0"/>
              </a:rPr>
              <a:t>Computer Games Development</a:t>
            </a:r>
            <a:endParaRPr lang="en-GB" dirty="0">
              <a:latin typeface="Bebas Neue" panose="00000500000000000000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871720" y="4415799"/>
            <a:ext cx="3360621" cy="16498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0000" dirty="0" smtClean="0">
                <a:latin typeface="Bebas Neue" panose="00000500000000000000" pitchFamily="2" charset="0"/>
              </a:rPr>
              <a:t>DESIGN</a:t>
            </a:r>
            <a:endParaRPr lang="en-GB" sz="10000" dirty="0">
              <a:latin typeface="Bebas Neue" panose="000005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103" y="167643"/>
            <a:ext cx="384898" cy="4449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1216640" y="874836"/>
            <a:ext cx="12298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500" dirty="0" smtClean="0">
                <a:latin typeface="Bebas Neue" panose="00000500000000000000" pitchFamily="2" charset="0"/>
              </a:rPr>
              <a:t>THE JAMES YOUNG</a:t>
            </a:r>
          </a:p>
          <a:p>
            <a:pPr algn="r"/>
            <a:r>
              <a:rPr lang="en-GB" sz="1500" dirty="0" smtClean="0">
                <a:latin typeface="Bebas Neue" panose="00000500000000000000" pitchFamily="2" charset="0"/>
              </a:rPr>
              <a:t> HIGH SCHOOL</a:t>
            </a:r>
            <a:endParaRPr lang="en-GB" sz="1500" dirty="0">
              <a:latin typeface="Bebas Neu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6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The 4 narrative layers: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Narrative situation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6" r="54640"/>
          <a:stretch/>
        </p:blipFill>
        <p:spPr/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Narrative situation is the broad rules for the game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676400" y="5092360"/>
            <a:ext cx="9702801" cy="727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Morality – being good versus being bad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44372" y="3730567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This is based on a code of conduct/culture</a:t>
            </a:r>
          </a:p>
        </p:txBody>
      </p:sp>
    </p:spTree>
    <p:extLst>
      <p:ext uri="{BB962C8B-B14F-4D97-AF65-F5344CB8AC3E}">
        <p14:creationId xmlns:p14="http://schemas.microsoft.com/office/powerpoint/2010/main" val="42708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11" r="-2447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Storyboarding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Designed to show the sequence of gameplay or more commonly, detail cut scenes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08628" y="5019788"/>
            <a:ext cx="9702801" cy="11052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Storyboarding was </a:t>
            </a:r>
            <a:r>
              <a:rPr lang="en-GB" altLang="en-US" dirty="0" err="1" smtClean="0"/>
              <a:t>orginally</a:t>
            </a:r>
            <a:r>
              <a:rPr lang="en-GB" altLang="en-US" dirty="0" smtClean="0"/>
              <a:t> developed by Disney in the 1930s</a:t>
            </a:r>
          </a:p>
          <a:p>
            <a:pPr marL="0" indent="0">
              <a:buNone/>
            </a:pPr>
            <a:r>
              <a:rPr lang="en-GB" altLang="en-US" dirty="0" smtClean="0"/>
              <a:t>Used by most filmmakers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4372" y="3730567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Also provides info. on graphics, audio and text</a:t>
            </a:r>
          </a:p>
        </p:txBody>
      </p:sp>
    </p:spTree>
    <p:extLst>
      <p:ext uri="{BB962C8B-B14F-4D97-AF65-F5344CB8AC3E}">
        <p14:creationId xmlns:p14="http://schemas.microsoft.com/office/powerpoint/2010/main" val="104846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 rot="16200000">
            <a:off x="1932994" y="4493998"/>
            <a:ext cx="1581490" cy="1344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6200" dirty="0" smtClean="0">
                <a:solidFill>
                  <a:schemeClr val="bg1">
                    <a:lumMod val="95000"/>
                  </a:schemeClr>
                </a:solidFill>
                <a:latin typeface="Bebas Neue" panose="00000500000000000000" pitchFamily="2" charset="0"/>
              </a:rPr>
              <a:t>video</a:t>
            </a:r>
            <a:endParaRPr lang="en-GB" sz="6200" dirty="0">
              <a:solidFill>
                <a:schemeClr val="bg1">
                  <a:lumMod val="95000"/>
                </a:schemeClr>
              </a:solidFill>
              <a:latin typeface="Bebas Neue" panose="00000500000000000000" pitchFamily="2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 rot="16200000">
            <a:off x="3525621" y="2465569"/>
            <a:ext cx="1581490" cy="1344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6200" dirty="0" smtClean="0">
                <a:solidFill>
                  <a:schemeClr val="bg1">
                    <a:lumMod val="95000"/>
                  </a:schemeClr>
                </a:solidFill>
                <a:latin typeface="Bebas Neue" panose="00000500000000000000" pitchFamily="2" charset="0"/>
              </a:rPr>
              <a:t>video</a:t>
            </a:r>
            <a:endParaRPr lang="en-GB" sz="6200" dirty="0">
              <a:solidFill>
                <a:schemeClr val="bg1">
                  <a:lumMod val="95000"/>
                </a:schemeClr>
              </a:solidFill>
              <a:latin typeface="Bebas Neue" panose="00000500000000000000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Videos: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3" t="212" r="5809" b="-212"/>
          <a:stretch/>
        </p:blipFill>
        <p:spPr/>
      </p:pic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978400" y="805658"/>
            <a:ext cx="7097939" cy="1436687"/>
          </a:xfrm>
        </p:spPr>
        <p:txBody>
          <a:bodyPr/>
          <a:lstStyle/>
          <a:p>
            <a:r>
              <a:rPr lang="en-GB" dirty="0" err="1" smtClean="0"/>
              <a:t>Starcraft</a:t>
            </a:r>
            <a:r>
              <a:rPr lang="en-GB" dirty="0" smtClean="0"/>
              <a:t> 2: Kerrigan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751175" y="2929334"/>
            <a:ext cx="4031973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Storyboard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110998" y="4950449"/>
            <a:ext cx="4366546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Cinematic</a:t>
            </a:r>
          </a:p>
        </p:txBody>
      </p:sp>
      <p:pic>
        <p:nvPicPr>
          <p:cNvPr id="14" name="Picture 6" descr="youtube-logo-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7" b="11722"/>
          <a:stretch>
            <a:fillRect/>
          </a:stretch>
        </p:blipFill>
        <p:spPr bwMode="auto">
          <a:xfrm>
            <a:off x="9671094" y="2921738"/>
            <a:ext cx="80645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youtube-logo-2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8" b="11667"/>
          <a:stretch>
            <a:fillRect/>
          </a:stretch>
        </p:blipFill>
        <p:spPr bwMode="auto">
          <a:xfrm>
            <a:off x="7861053" y="4950449"/>
            <a:ext cx="80645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4508495" y="2445542"/>
            <a:ext cx="3208190" cy="1387701"/>
            <a:chOff x="4508495" y="2445542"/>
            <a:chExt cx="3208190" cy="1387701"/>
          </a:xfrm>
        </p:grpSpPr>
        <p:pic>
          <p:nvPicPr>
            <p:cNvPr id="8" name="Picture 7">
              <a:hlinkClick r:id="rId4"/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08495" y="2445542"/>
              <a:ext cx="3208190" cy="13877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 descr="Video Play Button - ClipArt Best">
              <a:hlinkClick r:id="rId4"/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0924" y="2876398"/>
              <a:ext cx="520148" cy="520148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2905993" y="4449988"/>
            <a:ext cx="3205005" cy="1371600"/>
            <a:chOff x="2905993" y="4449988"/>
            <a:chExt cx="3205005" cy="1371600"/>
          </a:xfrm>
        </p:grpSpPr>
        <p:pic>
          <p:nvPicPr>
            <p:cNvPr id="9" name="Picture 8">
              <a:hlinkClick r:id="rId6"/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05993" y="4449988"/>
              <a:ext cx="3205005" cy="1371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 descr="Video Play Button - ClipArt Best">
              <a:hlinkClick r:id="rId6"/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421" y="4906275"/>
              <a:ext cx="520148" cy="5201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094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/>
      <p:bldP spid="3" grpId="0" build="p"/>
      <p:bldP spid="10" grpId="0" build="p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-3" r="54163" b="3"/>
          <a:stretch/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Task: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Create a storyboard for a cut scene from a game that you have played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08628" y="5019788"/>
            <a:ext cx="9702801" cy="11052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/>
              <a:t>Create a storyboard showing your typical day. Imagine it is the opening cut scene to a game based on your life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4372" y="3730567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144231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" r="50220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60686" y="188913"/>
            <a:ext cx="7315653" cy="1436687"/>
          </a:xfrm>
        </p:spPr>
        <p:txBody>
          <a:bodyPr/>
          <a:lstStyle/>
          <a:p>
            <a:r>
              <a:rPr lang="en-GB" dirty="0" smtClean="0"/>
              <a:t>What is narrative design?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A well thought out story usually with a beginning, middle and end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76401" y="5092360"/>
            <a:ext cx="6959600" cy="20704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Cut scenes or in-game sequences can be used to move the story along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4372" y="3730568"/>
            <a:ext cx="8334829" cy="76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Introduces the goal or objective of the game</a:t>
            </a:r>
          </a:p>
        </p:txBody>
      </p:sp>
    </p:spTree>
    <p:extLst>
      <p:ext uri="{BB962C8B-B14F-4D97-AF65-F5344CB8AC3E}">
        <p14:creationId xmlns:p14="http://schemas.microsoft.com/office/powerpoint/2010/main" val="292565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1" r="2124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The story arc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80140" y="180109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This is the main storyline in the game and usually exists throughout the levels/areas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305629" y="3306755"/>
            <a:ext cx="8334829" cy="13617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altLang="en-US" sz="3200" dirty="0" smtClean="0">
                <a:latin typeface="Bebas Neue" panose="00000500000000000000" pitchFamily="2" charset="0"/>
              </a:rPr>
              <a:t>An Embedded Storyline</a:t>
            </a:r>
          </a:p>
          <a:p>
            <a:pPr marL="0" lvl="1" indent="0">
              <a:buNone/>
            </a:pPr>
            <a:r>
              <a:rPr lang="en-GB" altLang="en-US" sz="2800" dirty="0" smtClean="0"/>
              <a:t>A storyline that unfolds through cut scenes regardless of the player’s actions. examples?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687287" y="5162479"/>
            <a:ext cx="8371113" cy="13617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altLang="en-US" sz="3200" dirty="0" smtClean="0">
                <a:latin typeface="Bebas Neue" panose="00000500000000000000" pitchFamily="2" charset="0"/>
              </a:rPr>
              <a:t>An Emergent Storyline</a:t>
            </a:r>
          </a:p>
          <a:p>
            <a:pPr marL="0" lvl="1" indent="0">
              <a:buNone/>
            </a:pPr>
            <a:r>
              <a:rPr lang="en-GB" altLang="en-US" sz="2800" dirty="0" smtClean="0"/>
              <a:t>A storyline  that is changeable and directly affected by the player’s decisions. examples?</a:t>
            </a:r>
          </a:p>
        </p:txBody>
      </p:sp>
    </p:spTree>
    <p:extLst>
      <p:ext uri="{BB962C8B-B14F-4D97-AF65-F5344CB8AC3E}">
        <p14:creationId xmlns:p14="http://schemas.microsoft.com/office/powerpoint/2010/main" val="124354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6" r="28426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Narrative structure: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Linear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Structure is the way a story is told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5092360"/>
            <a:ext cx="9702801" cy="727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This makes it easier to build, test and polish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4372" y="3730567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A linear story cannot be changed and is the same every playthrough</a:t>
            </a:r>
          </a:p>
        </p:txBody>
      </p:sp>
    </p:spTree>
    <p:extLst>
      <p:ext uri="{BB962C8B-B14F-4D97-AF65-F5344CB8AC3E}">
        <p14:creationId xmlns:p14="http://schemas.microsoft.com/office/powerpoint/2010/main" val="89106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Narrative structure: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tree</a:t>
            </a:r>
            <a:endParaRPr lang="en-GB" dirty="0"/>
          </a:p>
        </p:txBody>
      </p:sp>
      <p:pic>
        <p:nvPicPr>
          <p:cNvPr id="3074" name="Picture 2" descr="Designing Branching Narrative | The Story El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203" y="3847441"/>
            <a:ext cx="6085568" cy="255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56768"/>
          <a:stretch/>
        </p:blipFill>
        <p:spPr/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At certain points, decisions are made by the player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000830" y="3198531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These send them down a particular path</a:t>
            </a:r>
          </a:p>
        </p:txBody>
      </p:sp>
    </p:spTree>
    <p:extLst>
      <p:ext uri="{BB962C8B-B14F-4D97-AF65-F5344CB8AC3E}">
        <p14:creationId xmlns:p14="http://schemas.microsoft.com/office/powerpoint/2010/main" val="97961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" t="1" r="40865" b="-1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Narrative structure: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web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More decisions are given to the player which affect smaller storylines.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71801" y="3640704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These smaller changes can have a larger impact to the main storyline and provide multiple endings</a:t>
            </a:r>
          </a:p>
        </p:txBody>
      </p:sp>
    </p:spTree>
    <p:extLst>
      <p:ext uri="{BB962C8B-B14F-4D97-AF65-F5344CB8AC3E}">
        <p14:creationId xmlns:p14="http://schemas.microsoft.com/office/powerpoint/2010/main" val="181533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7" r="40695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The 4 narrative layers: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events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Actions that are completed in sequence to advance the game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76400" y="5092360"/>
            <a:ext cx="9702801" cy="727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find </a:t>
            </a:r>
            <a:r>
              <a:rPr lang="en-GB" altLang="en-US" dirty="0" err="1" smtClean="0"/>
              <a:t>npc</a:t>
            </a:r>
            <a:r>
              <a:rPr lang="en-GB" altLang="en-US" dirty="0" smtClean="0"/>
              <a:t> &gt; help/give &gt; collect map/info/item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4372" y="3730567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/>
              <a:t>f</a:t>
            </a:r>
            <a:r>
              <a:rPr lang="en-GB" altLang="en-US" dirty="0" smtClean="0"/>
              <a:t>ind the enemy &gt; kill them &gt; collect item/key</a:t>
            </a:r>
          </a:p>
        </p:txBody>
      </p:sp>
    </p:spTree>
    <p:extLst>
      <p:ext uri="{BB962C8B-B14F-4D97-AF65-F5344CB8AC3E}">
        <p14:creationId xmlns:p14="http://schemas.microsoft.com/office/powerpoint/2010/main" val="276331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26" r="-264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The 4 Narrative Layers: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Story Persons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31771" y="2859090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Non-Playable Characters (NPCs) that perform actions to progress the story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08943" y="4385640"/>
            <a:ext cx="8334829" cy="8711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They can happen with the player’s character being present or at a different time/location</a:t>
            </a:r>
          </a:p>
        </p:txBody>
      </p:sp>
    </p:spTree>
    <p:extLst>
      <p:ext uri="{BB962C8B-B14F-4D97-AF65-F5344CB8AC3E}">
        <p14:creationId xmlns:p14="http://schemas.microsoft.com/office/powerpoint/2010/main" val="133503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47" r="17715"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The 4 narrative layers: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Story telling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67200" y="2204017"/>
            <a:ext cx="7696199" cy="9993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Methods used to tell the player the story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36691" y="3519769"/>
            <a:ext cx="8334829" cy="7590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Cut scenes – scripted sequences for players to watch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614714" y="5550849"/>
            <a:ext cx="8334829" cy="7180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Narration – less common but seen more in RPGs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629334" y="4595243"/>
            <a:ext cx="8334829" cy="7590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dirty="0" smtClean="0"/>
              <a:t>Dialogue – most common technique</a:t>
            </a:r>
          </a:p>
        </p:txBody>
      </p:sp>
    </p:spTree>
    <p:extLst>
      <p:ext uri="{BB962C8B-B14F-4D97-AF65-F5344CB8AC3E}">
        <p14:creationId xmlns:p14="http://schemas.microsoft.com/office/powerpoint/2010/main" val="248264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872</Words>
  <Application>Microsoft Office PowerPoint</Application>
  <PresentationFormat>Widescreen</PresentationFormat>
  <Paragraphs>92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Bebas Neue</vt:lpstr>
      <vt:lpstr>Office Theme</vt:lpstr>
      <vt:lpstr>Narrative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West Lothian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Narrative</dc:title>
  <dc:creator>Alexander McNeice</dc:creator>
  <cp:lastModifiedBy>Alexander McNeice</cp:lastModifiedBy>
  <cp:revision>42</cp:revision>
  <dcterms:created xsi:type="dcterms:W3CDTF">2022-03-17T11:13:29Z</dcterms:created>
  <dcterms:modified xsi:type="dcterms:W3CDTF">2022-04-21T11:30:37Z</dcterms:modified>
</cp:coreProperties>
</file>